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9.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780" r:id="rId4"/>
    <p:sldMasterId id="2147483838" r:id="rId5"/>
    <p:sldMasterId id="2147483713" r:id="rId6"/>
    <p:sldMasterId id="2147483674" r:id="rId7"/>
    <p:sldMasterId id="2147483897" r:id="rId8"/>
    <p:sldMasterId id="2147483960" r:id="rId9"/>
    <p:sldMasterId id="2147483974" r:id="rId10"/>
  </p:sldMasterIdLst>
  <p:notesMasterIdLst>
    <p:notesMasterId r:id="rId121"/>
  </p:notesMasterIdLst>
  <p:handoutMasterIdLst>
    <p:handoutMasterId r:id="rId122"/>
  </p:handoutMasterIdLst>
  <p:sldIdLst>
    <p:sldId id="256" r:id="rId11"/>
    <p:sldId id="576" r:id="rId12"/>
    <p:sldId id="284" r:id="rId13"/>
    <p:sldId id="463" r:id="rId14"/>
    <p:sldId id="464" r:id="rId15"/>
    <p:sldId id="465" r:id="rId16"/>
    <p:sldId id="285" r:id="rId17"/>
    <p:sldId id="466" r:id="rId18"/>
    <p:sldId id="467" r:id="rId19"/>
    <p:sldId id="468" r:id="rId20"/>
    <p:sldId id="469" r:id="rId21"/>
    <p:sldId id="470" r:id="rId22"/>
    <p:sldId id="471" r:id="rId23"/>
    <p:sldId id="473" r:id="rId24"/>
    <p:sldId id="474" r:id="rId25"/>
    <p:sldId id="472" r:id="rId26"/>
    <p:sldId id="475" r:id="rId27"/>
    <p:sldId id="476" r:id="rId28"/>
    <p:sldId id="477" r:id="rId29"/>
    <p:sldId id="484" r:id="rId30"/>
    <p:sldId id="487" r:id="rId31"/>
    <p:sldId id="486" r:id="rId32"/>
    <p:sldId id="485" r:id="rId33"/>
    <p:sldId id="478" r:id="rId34"/>
    <p:sldId id="483" r:id="rId35"/>
    <p:sldId id="488" r:id="rId36"/>
    <p:sldId id="489" r:id="rId37"/>
    <p:sldId id="481" r:id="rId38"/>
    <p:sldId id="480" r:id="rId39"/>
    <p:sldId id="479" r:id="rId40"/>
    <p:sldId id="490" r:id="rId41"/>
    <p:sldId id="491" r:id="rId42"/>
    <p:sldId id="496" r:id="rId43"/>
    <p:sldId id="502" r:id="rId44"/>
    <p:sldId id="503" r:id="rId45"/>
    <p:sldId id="501" r:id="rId46"/>
    <p:sldId id="504" r:id="rId47"/>
    <p:sldId id="500" r:id="rId48"/>
    <p:sldId id="499" r:id="rId49"/>
    <p:sldId id="498" r:id="rId50"/>
    <p:sldId id="497" r:id="rId51"/>
    <p:sldId id="493" r:id="rId52"/>
    <p:sldId id="495" r:id="rId53"/>
    <p:sldId id="494" r:id="rId54"/>
    <p:sldId id="505" r:id="rId55"/>
    <p:sldId id="492" r:id="rId56"/>
    <p:sldId id="506" r:id="rId57"/>
    <p:sldId id="510" r:id="rId58"/>
    <p:sldId id="509" r:id="rId59"/>
    <p:sldId id="511" r:id="rId60"/>
    <p:sldId id="512" r:id="rId61"/>
    <p:sldId id="513" r:id="rId62"/>
    <p:sldId id="514" r:id="rId63"/>
    <p:sldId id="515" r:id="rId64"/>
    <p:sldId id="516" r:id="rId65"/>
    <p:sldId id="517" r:id="rId66"/>
    <p:sldId id="518" r:id="rId67"/>
    <p:sldId id="519" r:id="rId68"/>
    <p:sldId id="520" r:id="rId69"/>
    <p:sldId id="521" r:id="rId70"/>
    <p:sldId id="524" r:id="rId71"/>
    <p:sldId id="523" r:id="rId72"/>
    <p:sldId id="525" r:id="rId73"/>
    <p:sldId id="526" r:id="rId74"/>
    <p:sldId id="527" r:id="rId75"/>
    <p:sldId id="530" r:id="rId76"/>
    <p:sldId id="529" r:id="rId77"/>
    <p:sldId id="528" r:id="rId78"/>
    <p:sldId id="522" r:id="rId79"/>
    <p:sldId id="531" r:id="rId80"/>
    <p:sldId id="532" r:id="rId81"/>
    <p:sldId id="538" r:id="rId82"/>
    <p:sldId id="534" r:id="rId83"/>
    <p:sldId id="535" r:id="rId84"/>
    <p:sldId id="536" r:id="rId85"/>
    <p:sldId id="537" r:id="rId86"/>
    <p:sldId id="539" r:id="rId87"/>
    <p:sldId id="540" r:id="rId88"/>
    <p:sldId id="541" r:id="rId89"/>
    <p:sldId id="542" r:id="rId90"/>
    <p:sldId id="543" r:id="rId91"/>
    <p:sldId id="546" r:id="rId92"/>
    <p:sldId id="545" r:id="rId93"/>
    <p:sldId id="544" r:id="rId94"/>
    <p:sldId id="547" r:id="rId95"/>
    <p:sldId id="548" r:id="rId96"/>
    <p:sldId id="549" r:id="rId97"/>
    <p:sldId id="554" r:id="rId98"/>
    <p:sldId id="555" r:id="rId99"/>
    <p:sldId id="556" r:id="rId100"/>
    <p:sldId id="558" r:id="rId101"/>
    <p:sldId id="557" r:id="rId102"/>
    <p:sldId id="551" r:id="rId103"/>
    <p:sldId id="552" r:id="rId104"/>
    <p:sldId id="553" r:id="rId105"/>
    <p:sldId id="563" r:id="rId106"/>
    <p:sldId id="559" r:id="rId107"/>
    <p:sldId id="560" r:id="rId108"/>
    <p:sldId id="572" r:id="rId109"/>
    <p:sldId id="561" r:id="rId110"/>
    <p:sldId id="571" r:id="rId111"/>
    <p:sldId id="570" r:id="rId112"/>
    <p:sldId id="569" r:id="rId113"/>
    <p:sldId id="574" r:id="rId114"/>
    <p:sldId id="573" r:id="rId115"/>
    <p:sldId id="568" r:id="rId116"/>
    <p:sldId id="567" r:id="rId117"/>
    <p:sldId id="566" r:id="rId118"/>
    <p:sldId id="575" r:id="rId119"/>
    <p:sldId id="462" r:id="rId120"/>
  </p:sldIdLst>
  <p:sldSz cx="9144000" cy="6858000" type="screen4x3"/>
  <p:notesSz cx="6858000" cy="9144000"/>
  <p:custDataLst>
    <p:tags r:id="rId1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DD42B20F-CE15-4019-AAEB-E6A8AA30FF9F}">
          <p14:sldIdLst>
            <p14:sldId id="256"/>
            <p14:sldId id="576"/>
            <p14:sldId id="284"/>
            <p14:sldId id="463"/>
            <p14:sldId id="464"/>
            <p14:sldId id="465"/>
            <p14:sldId id="285"/>
            <p14:sldId id="466"/>
            <p14:sldId id="467"/>
            <p14:sldId id="468"/>
            <p14:sldId id="469"/>
            <p14:sldId id="470"/>
            <p14:sldId id="471"/>
            <p14:sldId id="473"/>
            <p14:sldId id="474"/>
            <p14:sldId id="472"/>
            <p14:sldId id="475"/>
            <p14:sldId id="476"/>
            <p14:sldId id="477"/>
            <p14:sldId id="484"/>
            <p14:sldId id="487"/>
            <p14:sldId id="486"/>
            <p14:sldId id="485"/>
            <p14:sldId id="478"/>
            <p14:sldId id="483"/>
            <p14:sldId id="488"/>
            <p14:sldId id="489"/>
            <p14:sldId id="481"/>
            <p14:sldId id="480"/>
            <p14:sldId id="479"/>
            <p14:sldId id="490"/>
            <p14:sldId id="491"/>
            <p14:sldId id="496"/>
            <p14:sldId id="502"/>
            <p14:sldId id="503"/>
            <p14:sldId id="501"/>
            <p14:sldId id="504"/>
            <p14:sldId id="500"/>
            <p14:sldId id="499"/>
            <p14:sldId id="498"/>
            <p14:sldId id="497"/>
            <p14:sldId id="493"/>
            <p14:sldId id="495"/>
            <p14:sldId id="494"/>
            <p14:sldId id="505"/>
            <p14:sldId id="492"/>
            <p14:sldId id="506"/>
            <p14:sldId id="510"/>
            <p14:sldId id="509"/>
            <p14:sldId id="511"/>
            <p14:sldId id="512"/>
            <p14:sldId id="513"/>
            <p14:sldId id="514"/>
            <p14:sldId id="515"/>
            <p14:sldId id="516"/>
            <p14:sldId id="517"/>
            <p14:sldId id="518"/>
            <p14:sldId id="519"/>
            <p14:sldId id="520"/>
            <p14:sldId id="521"/>
            <p14:sldId id="524"/>
            <p14:sldId id="523"/>
            <p14:sldId id="525"/>
            <p14:sldId id="526"/>
            <p14:sldId id="527"/>
            <p14:sldId id="530"/>
            <p14:sldId id="529"/>
            <p14:sldId id="528"/>
            <p14:sldId id="522"/>
            <p14:sldId id="531"/>
            <p14:sldId id="532"/>
            <p14:sldId id="538"/>
            <p14:sldId id="534"/>
            <p14:sldId id="535"/>
            <p14:sldId id="536"/>
            <p14:sldId id="537"/>
            <p14:sldId id="539"/>
            <p14:sldId id="540"/>
            <p14:sldId id="541"/>
            <p14:sldId id="542"/>
            <p14:sldId id="543"/>
            <p14:sldId id="546"/>
            <p14:sldId id="545"/>
            <p14:sldId id="544"/>
            <p14:sldId id="547"/>
            <p14:sldId id="548"/>
            <p14:sldId id="549"/>
            <p14:sldId id="554"/>
            <p14:sldId id="555"/>
            <p14:sldId id="556"/>
            <p14:sldId id="558"/>
            <p14:sldId id="557"/>
            <p14:sldId id="551"/>
            <p14:sldId id="552"/>
            <p14:sldId id="553"/>
            <p14:sldId id="563"/>
            <p14:sldId id="559"/>
            <p14:sldId id="560"/>
            <p14:sldId id="572"/>
            <p14:sldId id="561"/>
            <p14:sldId id="571"/>
            <p14:sldId id="570"/>
            <p14:sldId id="569"/>
            <p14:sldId id="574"/>
            <p14:sldId id="573"/>
            <p14:sldId id="568"/>
            <p14:sldId id="567"/>
            <p14:sldId id="566"/>
            <p14:sldId id="575"/>
            <p14:sldId id="462"/>
          </p14:sldIdLst>
        </p14:section>
      </p14:sectionLst>
    </p:ext>
    <p:ext uri="{EFAFB233-063F-42B5-8137-9DF3F51BA10A}">
      <p15:sldGuideLst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B1E"/>
    <a:srgbClr val="2D2DB9"/>
    <a:srgbClr val="B50B1F"/>
    <a:srgbClr val="C30C20"/>
    <a:srgbClr val="2C5E4F"/>
    <a:srgbClr val="357361"/>
    <a:srgbClr val="6A6A6A"/>
    <a:srgbClr val="E66618"/>
    <a:srgbClr val="307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4" autoAdjust="0"/>
    <p:restoredTop sz="86427" autoAdjust="0"/>
  </p:normalViewPr>
  <p:slideViewPr>
    <p:cSldViewPr>
      <p:cViewPr varScale="1">
        <p:scale>
          <a:sx n="62" d="100"/>
          <a:sy n="62" d="100"/>
        </p:scale>
        <p:origin x="1650" y="72"/>
      </p:cViewPr>
      <p:guideLst>
        <p:guide orient="horz" pos="3408"/>
        <p:guide orient="horz" pos="3600"/>
        <p:guide orient="horz" pos="912"/>
        <p:guide orient="horz" pos="3360"/>
        <p:guide pos="5616"/>
        <p:guide pos="4320"/>
      </p:guideLst>
    </p:cSldViewPr>
  </p:slideViewPr>
  <p:outlineViewPr>
    <p:cViewPr>
      <p:scale>
        <a:sx n="33" d="100"/>
        <a:sy n="33" d="100"/>
      </p:scale>
      <p:origin x="0" y="-55308"/>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tags" Target="tags/tag1.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13" Type="http://schemas.openxmlformats.org/officeDocument/2006/relationships/slide" Target="slides/slide103.xml"/><Relationship Id="rId118" Type="http://schemas.openxmlformats.org/officeDocument/2006/relationships/slide" Target="slides/slide108.xml"/><Relationship Id="rId12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slide" Target="slides/slide106.xml"/><Relationship Id="rId124"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61" Type="http://schemas.openxmlformats.org/officeDocument/2006/relationships/slide" Target="slides/slide51.xml"/><Relationship Id="rId82" Type="http://schemas.openxmlformats.org/officeDocument/2006/relationships/slide" Target="slides/slide7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6" Type="http://schemas.openxmlformats.org/officeDocument/2006/relationships/image" Target="../media/image119.wmf"/><Relationship Id="rId5" Type="http://schemas.openxmlformats.org/officeDocument/2006/relationships/image" Target="../media/image118.wmf"/><Relationship Id="rId4" Type="http://schemas.openxmlformats.org/officeDocument/2006/relationships/image" Target="../media/image11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4" Type="http://schemas.openxmlformats.org/officeDocument/2006/relationships/image" Target="../media/image13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4" Type="http://schemas.openxmlformats.org/officeDocument/2006/relationships/image" Target="../media/image141.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 Id="rId4" Type="http://schemas.openxmlformats.org/officeDocument/2006/relationships/image" Target="../media/image15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2.wmf"/><Relationship Id="rId4" Type="http://schemas.openxmlformats.org/officeDocument/2006/relationships/image" Target="../media/image155.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 Id="rId5" Type="http://schemas.openxmlformats.org/officeDocument/2006/relationships/image" Target="../media/image162.wmf"/><Relationship Id="rId4" Type="http://schemas.openxmlformats.org/officeDocument/2006/relationships/image" Target="../media/image16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 Id="rId5" Type="http://schemas.openxmlformats.org/officeDocument/2006/relationships/image" Target="../media/image170.wmf"/><Relationship Id="rId4" Type="http://schemas.openxmlformats.org/officeDocument/2006/relationships/image" Target="../media/image16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 Id="rId4" Type="http://schemas.openxmlformats.org/officeDocument/2006/relationships/image" Target="../media/image17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 Id="rId5" Type="http://schemas.openxmlformats.org/officeDocument/2006/relationships/image" Target="../media/image186.wmf"/><Relationship Id="rId4" Type="http://schemas.openxmlformats.org/officeDocument/2006/relationships/image" Target="../media/image18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 Id="rId6" Type="http://schemas.openxmlformats.org/officeDocument/2006/relationships/image" Target="../media/image197.wmf"/><Relationship Id="rId5" Type="http://schemas.openxmlformats.org/officeDocument/2006/relationships/image" Target="../media/image196.wmf"/><Relationship Id="rId4" Type="http://schemas.openxmlformats.org/officeDocument/2006/relationships/image" Target="../media/image195.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6" Type="http://schemas.openxmlformats.org/officeDocument/2006/relationships/image" Target="../media/image203.wmf"/><Relationship Id="rId5" Type="http://schemas.openxmlformats.org/officeDocument/2006/relationships/image" Target="../media/image202.wmf"/><Relationship Id="rId4" Type="http://schemas.openxmlformats.org/officeDocument/2006/relationships/image" Target="../media/image20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 Id="rId5" Type="http://schemas.openxmlformats.org/officeDocument/2006/relationships/image" Target="../media/image210.wmf"/><Relationship Id="rId4" Type="http://schemas.openxmlformats.org/officeDocument/2006/relationships/image" Target="../media/image209.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212.wmf"/><Relationship Id="rId1" Type="http://schemas.openxmlformats.org/officeDocument/2006/relationships/image" Target="../media/image21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 Id="rId4" Type="http://schemas.openxmlformats.org/officeDocument/2006/relationships/image" Target="../media/image218.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22.wmf"/><Relationship Id="rId1" Type="http://schemas.openxmlformats.org/officeDocument/2006/relationships/image" Target="../media/image22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2.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8.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8.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241.wmf"/><Relationship Id="rId1" Type="http://schemas.openxmlformats.org/officeDocument/2006/relationships/image" Target="../media/image240.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244.wmf"/><Relationship Id="rId1" Type="http://schemas.openxmlformats.org/officeDocument/2006/relationships/image" Target="../media/image243.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52.wmf"/><Relationship Id="rId1" Type="http://schemas.openxmlformats.org/officeDocument/2006/relationships/image" Target="../media/image251.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261.wmf"/><Relationship Id="rId1" Type="http://schemas.openxmlformats.org/officeDocument/2006/relationships/image" Target="../media/image260.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261.wmf"/><Relationship Id="rId1" Type="http://schemas.openxmlformats.org/officeDocument/2006/relationships/image" Target="../media/image26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40.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65.wmf"/><Relationship Id="rId7" Type="http://schemas.openxmlformats.org/officeDocument/2006/relationships/image" Target="../media/image269.wmf"/><Relationship Id="rId2" Type="http://schemas.openxmlformats.org/officeDocument/2006/relationships/image" Target="../media/image264.wmf"/><Relationship Id="rId1" Type="http://schemas.openxmlformats.org/officeDocument/2006/relationships/image" Target="../media/image263.wmf"/><Relationship Id="rId6" Type="http://schemas.openxmlformats.org/officeDocument/2006/relationships/image" Target="../media/image268.wmf"/><Relationship Id="rId5" Type="http://schemas.openxmlformats.org/officeDocument/2006/relationships/image" Target="../media/image267.wmf"/><Relationship Id="rId4" Type="http://schemas.openxmlformats.org/officeDocument/2006/relationships/image" Target="../media/image266.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 Id="rId5" Type="http://schemas.openxmlformats.org/officeDocument/2006/relationships/image" Target="../media/image274.wmf"/><Relationship Id="rId4" Type="http://schemas.openxmlformats.org/officeDocument/2006/relationships/image" Target="../media/image27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284.wmf"/><Relationship Id="rId3" Type="http://schemas.openxmlformats.org/officeDocument/2006/relationships/image" Target="../media/image279.wmf"/><Relationship Id="rId7" Type="http://schemas.openxmlformats.org/officeDocument/2006/relationships/image" Target="../media/image283.wmf"/><Relationship Id="rId2" Type="http://schemas.openxmlformats.org/officeDocument/2006/relationships/image" Target="../media/image278.wmf"/><Relationship Id="rId1" Type="http://schemas.openxmlformats.org/officeDocument/2006/relationships/image" Target="../media/image277.wmf"/><Relationship Id="rId6" Type="http://schemas.openxmlformats.org/officeDocument/2006/relationships/image" Target="../media/image282.wmf"/><Relationship Id="rId5" Type="http://schemas.openxmlformats.org/officeDocument/2006/relationships/image" Target="../media/image281.wmf"/><Relationship Id="rId4" Type="http://schemas.openxmlformats.org/officeDocument/2006/relationships/image" Target="../media/image280.wmf"/><Relationship Id="rId9" Type="http://schemas.openxmlformats.org/officeDocument/2006/relationships/image" Target="../media/image285.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89.wmf"/><Relationship Id="rId2" Type="http://schemas.openxmlformats.org/officeDocument/2006/relationships/image" Target="../media/image288.wmf"/><Relationship Id="rId1" Type="http://schemas.openxmlformats.org/officeDocument/2006/relationships/image" Target="../media/image287.wmf"/><Relationship Id="rId6" Type="http://schemas.openxmlformats.org/officeDocument/2006/relationships/image" Target="../media/image292.wmf"/><Relationship Id="rId5" Type="http://schemas.openxmlformats.org/officeDocument/2006/relationships/image" Target="../media/image291.wmf"/><Relationship Id="rId4" Type="http://schemas.openxmlformats.org/officeDocument/2006/relationships/image" Target="../media/image290.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 Id="rId6" Type="http://schemas.openxmlformats.org/officeDocument/2006/relationships/image" Target="../media/image300.wmf"/><Relationship Id="rId5" Type="http://schemas.openxmlformats.org/officeDocument/2006/relationships/image" Target="../media/image299.wmf"/><Relationship Id="rId4" Type="http://schemas.openxmlformats.org/officeDocument/2006/relationships/image" Target="../media/image298.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wmf"/><Relationship Id="rId4" Type="http://schemas.openxmlformats.org/officeDocument/2006/relationships/image" Target="../media/image304.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304.wmf"/><Relationship Id="rId3" Type="http://schemas.openxmlformats.org/officeDocument/2006/relationships/image" Target="../media/image308.wmf"/><Relationship Id="rId7" Type="http://schemas.openxmlformats.org/officeDocument/2006/relationships/image" Target="../media/image311.wmf"/><Relationship Id="rId2" Type="http://schemas.openxmlformats.org/officeDocument/2006/relationships/image" Target="../media/image307.wmf"/><Relationship Id="rId1" Type="http://schemas.openxmlformats.org/officeDocument/2006/relationships/image" Target="../media/image306.wmf"/><Relationship Id="rId6" Type="http://schemas.openxmlformats.org/officeDocument/2006/relationships/image" Target="../media/image310.wmf"/><Relationship Id="rId5" Type="http://schemas.openxmlformats.org/officeDocument/2006/relationships/image" Target="../media/image302.wmf"/><Relationship Id="rId4" Type="http://schemas.openxmlformats.org/officeDocument/2006/relationships/image" Target="../media/image309.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18.wmf"/><Relationship Id="rId2" Type="http://schemas.openxmlformats.org/officeDocument/2006/relationships/image" Target="../media/image317.wmf"/><Relationship Id="rId1" Type="http://schemas.openxmlformats.org/officeDocument/2006/relationships/image" Target="../media/image316.wmf"/><Relationship Id="rId4" Type="http://schemas.openxmlformats.org/officeDocument/2006/relationships/image" Target="../media/image319.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323.wmf"/><Relationship Id="rId2" Type="http://schemas.openxmlformats.org/officeDocument/2006/relationships/image" Target="../media/image322.wmf"/><Relationship Id="rId1" Type="http://schemas.openxmlformats.org/officeDocument/2006/relationships/image" Target="../media/image321.wmf"/><Relationship Id="rId5" Type="http://schemas.openxmlformats.org/officeDocument/2006/relationships/image" Target="../media/image325.wmf"/><Relationship Id="rId4" Type="http://schemas.openxmlformats.org/officeDocument/2006/relationships/image" Target="../media/image324.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30.wmf"/><Relationship Id="rId2" Type="http://schemas.openxmlformats.org/officeDocument/2006/relationships/image" Target="../media/image329.wmf"/><Relationship Id="rId1" Type="http://schemas.openxmlformats.org/officeDocument/2006/relationships/image" Target="../media/image328.wmf"/><Relationship Id="rId4" Type="http://schemas.openxmlformats.org/officeDocument/2006/relationships/image" Target="../media/image331.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32.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35.wmf"/><Relationship Id="rId2" Type="http://schemas.openxmlformats.org/officeDocument/2006/relationships/image" Target="../media/image334.wmf"/><Relationship Id="rId1" Type="http://schemas.openxmlformats.org/officeDocument/2006/relationships/image" Target="../media/image333.wmf"/><Relationship Id="rId4" Type="http://schemas.openxmlformats.org/officeDocument/2006/relationships/image" Target="../media/image33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40.wmf"/><Relationship Id="rId2" Type="http://schemas.openxmlformats.org/officeDocument/2006/relationships/image" Target="../media/image339.wmf"/><Relationship Id="rId1" Type="http://schemas.openxmlformats.org/officeDocument/2006/relationships/image" Target="../media/image338.wmf"/><Relationship Id="rId5" Type="http://schemas.openxmlformats.org/officeDocument/2006/relationships/image" Target="../media/image342.wmf"/><Relationship Id="rId4" Type="http://schemas.openxmlformats.org/officeDocument/2006/relationships/image" Target="../media/image341.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45.wmf"/><Relationship Id="rId2" Type="http://schemas.openxmlformats.org/officeDocument/2006/relationships/image" Target="../media/image344.wmf"/><Relationship Id="rId1" Type="http://schemas.openxmlformats.org/officeDocument/2006/relationships/image" Target="../media/image343.wmf"/><Relationship Id="rId6" Type="http://schemas.openxmlformats.org/officeDocument/2006/relationships/image" Target="../media/image348.wmf"/><Relationship Id="rId5" Type="http://schemas.openxmlformats.org/officeDocument/2006/relationships/image" Target="../media/image347.wmf"/><Relationship Id="rId4" Type="http://schemas.openxmlformats.org/officeDocument/2006/relationships/image" Target="../media/image346.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54.wmf"/><Relationship Id="rId2" Type="http://schemas.openxmlformats.org/officeDocument/2006/relationships/image" Target="../media/image353.wmf"/><Relationship Id="rId1" Type="http://schemas.openxmlformats.org/officeDocument/2006/relationships/image" Target="../media/image352.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59.wmf"/><Relationship Id="rId2" Type="http://schemas.openxmlformats.org/officeDocument/2006/relationships/image" Target="../media/image358.wmf"/><Relationship Id="rId1" Type="http://schemas.openxmlformats.org/officeDocument/2006/relationships/image" Target="../media/image357.wmf"/><Relationship Id="rId5" Type="http://schemas.openxmlformats.org/officeDocument/2006/relationships/image" Target="../media/image361.wmf"/><Relationship Id="rId4" Type="http://schemas.openxmlformats.org/officeDocument/2006/relationships/image" Target="../media/image360.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65.wmf"/><Relationship Id="rId7" Type="http://schemas.openxmlformats.org/officeDocument/2006/relationships/image" Target="../media/image369.wmf"/><Relationship Id="rId2" Type="http://schemas.openxmlformats.org/officeDocument/2006/relationships/image" Target="../media/image364.wmf"/><Relationship Id="rId1" Type="http://schemas.openxmlformats.org/officeDocument/2006/relationships/image" Target="../media/image363.wmf"/><Relationship Id="rId6" Type="http://schemas.openxmlformats.org/officeDocument/2006/relationships/image" Target="../media/image368.wmf"/><Relationship Id="rId5" Type="http://schemas.openxmlformats.org/officeDocument/2006/relationships/image" Target="../media/image367.wmf"/><Relationship Id="rId4" Type="http://schemas.openxmlformats.org/officeDocument/2006/relationships/image" Target="../media/image366.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73.wmf"/><Relationship Id="rId2" Type="http://schemas.openxmlformats.org/officeDocument/2006/relationships/image" Target="../media/image372.wmf"/><Relationship Id="rId1" Type="http://schemas.openxmlformats.org/officeDocument/2006/relationships/image" Target="../media/image363.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76.wmf"/><Relationship Id="rId2" Type="http://schemas.openxmlformats.org/officeDocument/2006/relationships/image" Target="../media/image375.wmf"/><Relationship Id="rId1" Type="http://schemas.openxmlformats.org/officeDocument/2006/relationships/image" Target="../media/image374.wmf"/><Relationship Id="rId4" Type="http://schemas.openxmlformats.org/officeDocument/2006/relationships/image" Target="../media/image377.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82.wmf"/><Relationship Id="rId2" Type="http://schemas.openxmlformats.org/officeDocument/2006/relationships/image" Target="../media/image381.wmf"/><Relationship Id="rId1" Type="http://schemas.openxmlformats.org/officeDocument/2006/relationships/image" Target="../media/image380.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86.wmf"/><Relationship Id="rId2" Type="http://schemas.openxmlformats.org/officeDocument/2006/relationships/image" Target="../media/image385.wmf"/><Relationship Id="rId1" Type="http://schemas.openxmlformats.org/officeDocument/2006/relationships/image" Target="../media/image384.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90.wmf"/><Relationship Id="rId2" Type="http://schemas.openxmlformats.org/officeDocument/2006/relationships/image" Target="../media/image389.wmf"/><Relationship Id="rId1" Type="http://schemas.openxmlformats.org/officeDocument/2006/relationships/image" Target="../media/image388.wmf"/><Relationship Id="rId4" Type="http://schemas.openxmlformats.org/officeDocument/2006/relationships/image" Target="../media/image39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400.wmf"/><Relationship Id="rId3" Type="http://schemas.openxmlformats.org/officeDocument/2006/relationships/image" Target="../media/image395.wmf"/><Relationship Id="rId7" Type="http://schemas.openxmlformats.org/officeDocument/2006/relationships/image" Target="../media/image399.wmf"/><Relationship Id="rId2" Type="http://schemas.openxmlformats.org/officeDocument/2006/relationships/image" Target="../media/image394.wmf"/><Relationship Id="rId1" Type="http://schemas.openxmlformats.org/officeDocument/2006/relationships/image" Target="../media/image393.wmf"/><Relationship Id="rId6" Type="http://schemas.openxmlformats.org/officeDocument/2006/relationships/image" Target="../media/image398.wmf"/><Relationship Id="rId5" Type="http://schemas.openxmlformats.org/officeDocument/2006/relationships/image" Target="../media/image397.wmf"/><Relationship Id="rId4" Type="http://schemas.openxmlformats.org/officeDocument/2006/relationships/image" Target="../media/image396.wmf"/><Relationship Id="rId9" Type="http://schemas.openxmlformats.org/officeDocument/2006/relationships/image" Target="../media/image401.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403.wmf"/><Relationship Id="rId1" Type="http://schemas.openxmlformats.org/officeDocument/2006/relationships/image" Target="../media/image402.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405.wmf"/><Relationship Id="rId1" Type="http://schemas.openxmlformats.org/officeDocument/2006/relationships/image" Target="../media/image404.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409.wmf"/><Relationship Id="rId2" Type="http://schemas.openxmlformats.org/officeDocument/2006/relationships/image" Target="../media/image408.wmf"/><Relationship Id="rId1" Type="http://schemas.openxmlformats.org/officeDocument/2006/relationships/image" Target="../media/image407.wmf"/><Relationship Id="rId4" Type="http://schemas.openxmlformats.org/officeDocument/2006/relationships/image" Target="../media/image410.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414.wmf"/><Relationship Id="rId2" Type="http://schemas.openxmlformats.org/officeDocument/2006/relationships/image" Target="../media/image413.wmf"/><Relationship Id="rId1" Type="http://schemas.openxmlformats.org/officeDocument/2006/relationships/image" Target="../media/image407.wmf"/><Relationship Id="rId6" Type="http://schemas.openxmlformats.org/officeDocument/2006/relationships/image" Target="../media/image417.wmf"/><Relationship Id="rId5" Type="http://schemas.openxmlformats.org/officeDocument/2006/relationships/image" Target="../media/image416.wmf"/><Relationship Id="rId4" Type="http://schemas.openxmlformats.org/officeDocument/2006/relationships/image" Target="../media/image415.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420.wmf"/><Relationship Id="rId2" Type="http://schemas.openxmlformats.org/officeDocument/2006/relationships/image" Target="../media/image419.wmf"/><Relationship Id="rId1" Type="http://schemas.openxmlformats.org/officeDocument/2006/relationships/image" Target="../media/image407.wmf"/><Relationship Id="rId4" Type="http://schemas.openxmlformats.org/officeDocument/2006/relationships/image" Target="../media/image42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55.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7/15/2019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a:t>
            </a:fld>
            <a:endParaRPr lang="en-US"/>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7/15/2019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a:t>
            </a:fld>
            <a:endParaRPr lang="en-US"/>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Times New Roman" pitchFamily="18" charset="0"/>
                <a:ea typeface="ＭＳ Ｐゴシック" pitchFamily="34" charset="-128"/>
              </a:rPr>
              <a:t>Suggestions: First explain the direction of tangential velocity from a conceptual standpoint, then show the cross product.  Can also discuss the velocity of other points on the blade.  Ask students to set up the cross product, get the –j or downward direction.</a:t>
            </a:r>
          </a:p>
        </p:txBody>
      </p:sp>
      <p:sp>
        <p:nvSpPr>
          <p:cNvPr id="4" name="Slide Number Placeholder 3"/>
          <p:cNvSpPr>
            <a:spLocks noGrp="1"/>
          </p:cNvSpPr>
          <p:nvPr>
            <p:ph type="sldNum" sz="quarter" idx="10"/>
          </p:nvPr>
        </p:nvSpPr>
        <p:spPr/>
        <p:txBody>
          <a:bodyPr/>
          <a:lstStyle/>
          <a:p>
            <a:fld id="{5D003D02-7E89-4EBF-B123-9C334E1BFEF7}" type="slidenum">
              <a:rPr lang="en-US" smtClean="0"/>
              <a:t>10</a:t>
            </a:fld>
            <a:endParaRPr lang="en-US"/>
          </a:p>
        </p:txBody>
      </p:sp>
    </p:spTree>
    <p:extLst>
      <p:ext uri="{BB962C8B-B14F-4D97-AF65-F5344CB8AC3E}">
        <p14:creationId xmlns:p14="http://schemas.microsoft.com/office/powerpoint/2010/main" val="3830074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Times New Roman" pitchFamily="18" charset="0"/>
                <a:ea typeface="ＭＳ Ｐゴシック" pitchFamily="34" charset="-128"/>
              </a:rPr>
              <a:t>Suggestions: First explain the direction of tangential velocity from a conceptual standpoint, then show the cross product.  Can also discuss the velocity of other points on the blade.  Ask students to set up the cross product, get the –j or downward direction.</a:t>
            </a:r>
          </a:p>
        </p:txBody>
      </p:sp>
      <p:sp>
        <p:nvSpPr>
          <p:cNvPr id="4" name="Slide Number Placeholder 3"/>
          <p:cNvSpPr>
            <a:spLocks noGrp="1"/>
          </p:cNvSpPr>
          <p:nvPr>
            <p:ph type="sldNum" sz="quarter" idx="10"/>
          </p:nvPr>
        </p:nvSpPr>
        <p:spPr/>
        <p:txBody>
          <a:bodyPr/>
          <a:lstStyle/>
          <a:p>
            <a:fld id="{5D003D02-7E89-4EBF-B123-9C334E1BFEF7}" type="slidenum">
              <a:rPr lang="en-US" smtClean="0"/>
              <a:t>11</a:t>
            </a:fld>
            <a:endParaRPr lang="en-US"/>
          </a:p>
        </p:txBody>
      </p:sp>
    </p:spTree>
    <p:extLst>
      <p:ext uri="{BB962C8B-B14F-4D97-AF65-F5344CB8AC3E}">
        <p14:creationId xmlns:p14="http://schemas.microsoft.com/office/powerpoint/2010/main" val="1448906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Times New Roman" pitchFamily="18" charset="0"/>
                <a:ea typeface="ＭＳ Ｐゴシック" pitchFamily="34" charset="-128"/>
              </a:rPr>
              <a:t>Suggestions: First explain the direction of tangential velocity from a conceptual standpoint, then show the cross product.  Can also discuss the velocity of other points on the blade.  Ask students to set up the cross product, get the –j or downward direction.</a:t>
            </a:r>
          </a:p>
        </p:txBody>
      </p:sp>
      <p:sp>
        <p:nvSpPr>
          <p:cNvPr id="4" name="Slide Number Placeholder 3"/>
          <p:cNvSpPr>
            <a:spLocks noGrp="1"/>
          </p:cNvSpPr>
          <p:nvPr>
            <p:ph type="sldNum" sz="quarter" idx="10"/>
          </p:nvPr>
        </p:nvSpPr>
        <p:spPr/>
        <p:txBody>
          <a:bodyPr/>
          <a:lstStyle/>
          <a:p>
            <a:fld id="{5D003D02-7E89-4EBF-B123-9C334E1BFEF7}" type="slidenum">
              <a:rPr lang="en-US" smtClean="0"/>
              <a:t>14</a:t>
            </a:fld>
            <a:endParaRPr lang="en-US"/>
          </a:p>
        </p:txBody>
      </p:sp>
    </p:spTree>
    <p:extLst>
      <p:ext uri="{BB962C8B-B14F-4D97-AF65-F5344CB8AC3E}">
        <p14:creationId xmlns:p14="http://schemas.microsoft.com/office/powerpoint/2010/main" val="2206106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Times New Roman" pitchFamily="18" charset="0"/>
                <a:ea typeface="ＭＳ Ｐゴシック" pitchFamily="34" charset="-128"/>
              </a:rPr>
              <a:t>Suggestions: First explain the direction of tangential velocity from a conceptual standpoint, then show the cross product.  Can also discuss the velocity of other points on the blade.  Ask students to set up the cross product, get the –j or downward direction.</a:t>
            </a:r>
          </a:p>
        </p:txBody>
      </p:sp>
      <p:sp>
        <p:nvSpPr>
          <p:cNvPr id="4" name="Slide Number Placeholder 3"/>
          <p:cNvSpPr>
            <a:spLocks noGrp="1"/>
          </p:cNvSpPr>
          <p:nvPr>
            <p:ph type="sldNum" sz="quarter" idx="10"/>
          </p:nvPr>
        </p:nvSpPr>
        <p:spPr/>
        <p:txBody>
          <a:bodyPr/>
          <a:lstStyle/>
          <a:p>
            <a:fld id="{5D003D02-7E89-4EBF-B123-9C334E1BFEF7}" type="slidenum">
              <a:rPr lang="en-US" smtClean="0"/>
              <a:t>15</a:t>
            </a:fld>
            <a:endParaRPr lang="en-US"/>
          </a:p>
        </p:txBody>
      </p:sp>
    </p:spTree>
    <p:extLst>
      <p:ext uri="{BB962C8B-B14F-4D97-AF65-F5344CB8AC3E}">
        <p14:creationId xmlns:p14="http://schemas.microsoft.com/office/powerpoint/2010/main" val="3399507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5D003D02-7E89-4EBF-B123-9C334E1BFEF7}" type="slidenum">
              <a:rPr lang="en-US" smtClean="0"/>
              <a:t>110</a:t>
            </a:fld>
            <a:endParaRPr lang="en-US"/>
          </a:p>
        </p:txBody>
      </p:sp>
    </p:spTree>
    <p:extLst>
      <p:ext uri="{BB962C8B-B14F-4D97-AF65-F5344CB8AC3E}">
        <p14:creationId xmlns:p14="http://schemas.microsoft.com/office/powerpoint/2010/main" val="311625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80540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8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7244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56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53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80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2"/>
          </p:nvPr>
        </p:nvSpPr>
        <p:spPr>
          <a:xfrm>
            <a:off x="5401733" y="60960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3"/>
          </p:nvPr>
        </p:nvSpPr>
        <p:spPr>
          <a:xfrm>
            <a:off x="6743700" y="5656973"/>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4"/>
          </p:nvPr>
        </p:nvSpPr>
        <p:spPr>
          <a:xfrm>
            <a:off x="6734821" y="61722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2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533400" y="228600"/>
            <a:ext cx="8153400" cy="639762"/>
          </a:xfrm>
          <a:prstGeom prst="rect">
            <a:avLst/>
          </a:prstGeom>
        </p:spPr>
        <p:txBody>
          <a:bodyPr/>
          <a:lstStyle>
            <a:lvl1pPr>
              <a:defRPr lang="en-US" sz="3600" dirty="0">
                <a:solidFill>
                  <a:schemeClr val="bg2"/>
                </a:solidFill>
                <a:latin typeface="Times New Roman" panose="02020603050405020304" pitchFamily="18" charset="0"/>
                <a:cs typeface="Times New Roman" panose="02020603050405020304" pitchFamily="18" charset="0"/>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5" name="Content Placeholder 6"/>
          <p:cNvSpPr>
            <a:spLocks noGrp="1"/>
          </p:cNvSpPr>
          <p:nvPr>
            <p:ph sz="quarter" idx="18"/>
          </p:nvPr>
        </p:nvSpPr>
        <p:spPr>
          <a:xfrm>
            <a:off x="4876800" y="5649785"/>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4449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159416" y="228600"/>
            <a:ext cx="8755984"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78188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201"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199" y="228600"/>
            <a:ext cx="82296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88637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
        <p:nvSpPr>
          <p:cNvPr id="7" name="Jump Link"/>
          <p:cNvSpPr>
            <a:spLocks noGrp="1"/>
          </p:cNvSpPr>
          <p:nvPr>
            <p:ph type="body" sz="quarter" idx="11" hasCustomPrompt="1"/>
          </p:nvPr>
        </p:nvSpPr>
        <p:spPr>
          <a:xfrm>
            <a:off x="3356610" y="66294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94921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755641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2"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6562608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1099747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1123782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990085634"/>
      </p:ext>
    </p:extLst>
  </p:cSld>
  <p:clrMapOvr>
    <a:masterClrMapping/>
  </p:clrMapOvr>
  <p:extLst>
    <p:ext uri="{DCECCB84-F9BA-43D5-87BE-67443E8EF086}">
      <p15:sldGuideLst xmlns:p15="http://schemas.microsoft.com/office/powerpoint/2012/main">
        <p15:guide id="1" orient="horz" pos="957">
          <p15:clr>
            <a:srgbClr val="FBAE40"/>
          </p15:clr>
        </p15:guide>
        <p15:guide id="2" pos="2880">
          <p15:clr>
            <a:srgbClr val="FBAE40"/>
          </p15:clr>
        </p15:guide>
        <p15:guide id="3" pos="45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3816390805"/>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1214460566"/>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226111535"/>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210654741"/>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367728675"/>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074104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1358411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680789287"/>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884763658"/>
      </p:ext>
    </p:extLst>
  </p:cSld>
  <p:clrMapOvr>
    <a:masterClrMapping/>
  </p:clrMapOvr>
  <p:extLst>
    <p:ext uri="{DCECCB84-F9BA-43D5-87BE-67443E8EF086}">
      <p15:sldGuideLst xmlns:p15="http://schemas.microsoft.com/office/powerpoint/2012/main">
        <p15:guide id="1" orient="horz" pos="97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522849334"/>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591299538"/>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62865167"/>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27786741"/>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629552018"/>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385977651"/>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268107181"/>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6248400" y="2590800"/>
            <a:ext cx="2667000" cy="30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4"/>
          </p:nvPr>
        </p:nvSpPr>
        <p:spPr>
          <a:xfrm>
            <a:off x="1219200" y="609600"/>
            <a:ext cx="6400800" cy="12192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5"/>
          </p:nvPr>
        </p:nvSpPr>
        <p:spPr>
          <a:xfrm>
            <a:off x="1295400" y="2057400"/>
            <a:ext cx="5334000" cy="3810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14166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F87F75-B02E-4B99-A7DE-7306A00B92FA}"/>
              </a:ext>
            </a:extLst>
          </p:cNvPr>
          <p:cNvSpPr>
            <a:spLocks noGrp="1" noChangeArrowheads="1"/>
          </p:cNvSpPr>
          <p:nvPr>
            <p:ph type="dt" sz="half" idx="10"/>
          </p:nvPr>
        </p:nvSpPr>
        <p:spPr>
          <a:ln/>
        </p:spPr>
        <p:txBody>
          <a:bodyPr/>
          <a:lstStyle>
            <a:lvl1pPr>
              <a:defRPr/>
            </a:lvl1pPr>
          </a:lstStyle>
          <a:p>
            <a:pPr>
              <a:defRPr/>
            </a:pPr>
            <a:fld id="{956EFD7F-F8DC-4ACD-B464-103F1413B420}" type="datetime2">
              <a:rPr lang="en-US" smtClean="0"/>
              <a:t>Monday, July 15, 2019</a:t>
            </a:fld>
            <a:endParaRPr lang="en-US" altLang="en-US"/>
          </a:p>
        </p:txBody>
      </p:sp>
      <p:sp>
        <p:nvSpPr>
          <p:cNvPr id="5" name="Rectangle 5">
            <a:extLst>
              <a:ext uri="{FF2B5EF4-FFF2-40B4-BE49-F238E27FC236}">
                <a16:creationId xmlns:a16="http://schemas.microsoft.com/office/drawing/2014/main" id="{21E22A6C-9B0A-4608-BB95-70E5668C43B0}"/>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6" name="Rectangle 6">
            <a:extLst>
              <a:ext uri="{FF2B5EF4-FFF2-40B4-BE49-F238E27FC236}">
                <a16:creationId xmlns:a16="http://schemas.microsoft.com/office/drawing/2014/main" id="{01EACFFF-A3FE-4829-91D0-4A735FB2CC5D}"/>
              </a:ext>
            </a:extLst>
          </p:cNvPr>
          <p:cNvSpPr>
            <a:spLocks noGrp="1" noChangeArrowheads="1"/>
          </p:cNvSpPr>
          <p:nvPr>
            <p:ph type="sldNum" sz="quarter" idx="12"/>
          </p:nvPr>
        </p:nvSpPr>
        <p:spPr>
          <a:ln/>
        </p:spPr>
        <p:txBody>
          <a:bodyPr/>
          <a:lstStyle>
            <a:lvl1pPr>
              <a:defRPr/>
            </a:lvl1pPr>
          </a:lstStyle>
          <a:p>
            <a:fld id="{2DC6BF32-B7D7-4D6E-8A42-59319D4FA23C}" type="slidenum">
              <a:rPr lang="en-US" altLang="en-US"/>
              <a:pPr/>
              <a:t>‹#›</a:t>
            </a:fld>
            <a:endParaRPr lang="en-US" altLang="en-US"/>
          </a:p>
        </p:txBody>
      </p:sp>
    </p:spTree>
    <p:extLst>
      <p:ext uri="{BB962C8B-B14F-4D97-AF65-F5344CB8AC3E}">
        <p14:creationId xmlns:p14="http://schemas.microsoft.com/office/powerpoint/2010/main" val="1033331576"/>
      </p:ext>
    </p:extLst>
  </p:cSld>
  <p:clrMapOvr>
    <a:masterClrMapping/>
  </p:clrMapOvr>
  <p:transition>
    <p:push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4FEBDD6-DE1E-4FA4-962D-5FBDF332954A}"/>
              </a:ext>
            </a:extLst>
          </p:cNvPr>
          <p:cNvSpPr>
            <a:spLocks noGrp="1" noChangeArrowheads="1"/>
          </p:cNvSpPr>
          <p:nvPr>
            <p:ph type="dt" sz="half" idx="10"/>
          </p:nvPr>
        </p:nvSpPr>
        <p:spPr>
          <a:ln/>
        </p:spPr>
        <p:txBody>
          <a:bodyPr/>
          <a:lstStyle>
            <a:lvl1pPr>
              <a:defRPr/>
            </a:lvl1pPr>
          </a:lstStyle>
          <a:p>
            <a:pPr>
              <a:defRPr/>
            </a:pPr>
            <a:fld id="{E7EDFEC8-20E3-408C-A4E2-4EA940F600CF}" type="datetime2">
              <a:rPr lang="en-US" smtClean="0"/>
              <a:t>Monday, July 15, 2019</a:t>
            </a:fld>
            <a:endParaRPr lang="en-US" altLang="en-US"/>
          </a:p>
        </p:txBody>
      </p:sp>
      <p:sp>
        <p:nvSpPr>
          <p:cNvPr id="6" name="Rectangle 5">
            <a:extLst>
              <a:ext uri="{FF2B5EF4-FFF2-40B4-BE49-F238E27FC236}">
                <a16:creationId xmlns:a16="http://schemas.microsoft.com/office/drawing/2014/main" id="{DF8D505A-84D3-4177-A09C-78A52673FC74}"/>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A4DD1C85-E328-4B1C-AC08-259D3E72C941}"/>
              </a:ext>
            </a:extLst>
          </p:cNvPr>
          <p:cNvSpPr>
            <a:spLocks noGrp="1" noChangeArrowheads="1"/>
          </p:cNvSpPr>
          <p:nvPr>
            <p:ph type="sldNum" sz="quarter" idx="12"/>
          </p:nvPr>
        </p:nvSpPr>
        <p:spPr>
          <a:ln/>
        </p:spPr>
        <p:txBody>
          <a:bodyPr/>
          <a:lstStyle>
            <a:lvl1pPr>
              <a:defRPr/>
            </a:lvl1pPr>
          </a:lstStyle>
          <a:p>
            <a:fld id="{84F9DE21-38F5-434B-A866-47B4794812ED}" type="slidenum">
              <a:rPr lang="en-US" altLang="en-US"/>
              <a:pPr/>
              <a:t>‹#›</a:t>
            </a:fld>
            <a:endParaRPr lang="en-US" altLang="en-US"/>
          </a:p>
        </p:txBody>
      </p:sp>
    </p:spTree>
    <p:extLst>
      <p:ext uri="{BB962C8B-B14F-4D97-AF65-F5344CB8AC3E}">
        <p14:creationId xmlns:p14="http://schemas.microsoft.com/office/powerpoint/2010/main" val="1049231391"/>
      </p:ext>
    </p:extLst>
  </p:cSld>
  <p:clrMapOvr>
    <a:masterClrMapping/>
  </p:clrMapOvr>
  <p:transition>
    <p:push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C96323E-EB35-46F0-9DF8-C389091FCB6A}"/>
              </a:ext>
            </a:extLst>
          </p:cNvPr>
          <p:cNvSpPr>
            <a:spLocks noGrp="1" noChangeArrowheads="1"/>
          </p:cNvSpPr>
          <p:nvPr>
            <p:ph type="dt" sz="half" idx="10"/>
          </p:nvPr>
        </p:nvSpPr>
        <p:spPr>
          <a:ln/>
        </p:spPr>
        <p:txBody>
          <a:bodyPr/>
          <a:lstStyle>
            <a:lvl1pPr>
              <a:defRPr/>
            </a:lvl1pPr>
          </a:lstStyle>
          <a:p>
            <a:pPr>
              <a:defRPr/>
            </a:pPr>
            <a:fld id="{65FACE12-7B3D-498A-9888-34FD83461656}" type="datetime2">
              <a:rPr lang="en-US" smtClean="0"/>
              <a:t>Monday, July 15, 2019</a:t>
            </a:fld>
            <a:endParaRPr lang="en-US" altLang="en-US"/>
          </a:p>
        </p:txBody>
      </p:sp>
      <p:sp>
        <p:nvSpPr>
          <p:cNvPr id="3" name="Rectangle 5">
            <a:extLst>
              <a:ext uri="{FF2B5EF4-FFF2-40B4-BE49-F238E27FC236}">
                <a16:creationId xmlns:a16="http://schemas.microsoft.com/office/drawing/2014/main" id="{A02E86C4-EEC0-4E1D-A173-177DBC3D9F8D}"/>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4" name="Rectangle 6">
            <a:extLst>
              <a:ext uri="{FF2B5EF4-FFF2-40B4-BE49-F238E27FC236}">
                <a16:creationId xmlns:a16="http://schemas.microsoft.com/office/drawing/2014/main" id="{DAA74E6D-4701-48B8-AC06-3758CF843688}"/>
              </a:ext>
            </a:extLst>
          </p:cNvPr>
          <p:cNvSpPr>
            <a:spLocks noGrp="1" noChangeArrowheads="1"/>
          </p:cNvSpPr>
          <p:nvPr>
            <p:ph type="sldNum" sz="quarter" idx="12"/>
          </p:nvPr>
        </p:nvSpPr>
        <p:spPr>
          <a:ln/>
        </p:spPr>
        <p:txBody>
          <a:bodyPr/>
          <a:lstStyle>
            <a:lvl1pPr>
              <a:defRPr/>
            </a:lvl1pPr>
          </a:lstStyle>
          <a:p>
            <a:fld id="{28351CB3-B6E8-4EC6-BCBD-5F11EF97D96F}" type="slidenum">
              <a:rPr lang="en-US" altLang="en-US"/>
              <a:pPr/>
              <a:t>‹#›</a:t>
            </a:fld>
            <a:endParaRPr lang="en-US" altLang="en-US"/>
          </a:p>
        </p:txBody>
      </p:sp>
    </p:spTree>
    <p:extLst>
      <p:ext uri="{BB962C8B-B14F-4D97-AF65-F5344CB8AC3E}">
        <p14:creationId xmlns:p14="http://schemas.microsoft.com/office/powerpoint/2010/main" val="3866860489"/>
      </p:ext>
    </p:extLst>
  </p:cSld>
  <p:clrMapOvr>
    <a:masterClrMapping/>
  </p:clrMapOvr>
  <p:transition>
    <p:push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DC797CA-46AC-41E9-BF01-A3F98EEB18E7}"/>
              </a:ext>
            </a:extLst>
          </p:cNvPr>
          <p:cNvSpPr>
            <a:spLocks noGrp="1" noChangeArrowheads="1"/>
          </p:cNvSpPr>
          <p:nvPr>
            <p:ph type="dt" sz="half" idx="10"/>
          </p:nvPr>
        </p:nvSpPr>
        <p:spPr>
          <a:ln/>
        </p:spPr>
        <p:txBody>
          <a:bodyPr/>
          <a:lstStyle>
            <a:lvl1pPr>
              <a:defRPr/>
            </a:lvl1pPr>
          </a:lstStyle>
          <a:p>
            <a:pPr>
              <a:defRPr/>
            </a:pPr>
            <a:fld id="{022C22E0-DC83-44BA-BEE1-AE43BEDEAE6E}" type="datetime2">
              <a:rPr lang="en-US" smtClean="0"/>
              <a:t>Monday, July 15, 2019</a:t>
            </a:fld>
            <a:endParaRPr lang="en-US" altLang="en-US"/>
          </a:p>
        </p:txBody>
      </p:sp>
      <p:sp>
        <p:nvSpPr>
          <p:cNvPr id="6" name="Rectangle 5">
            <a:extLst>
              <a:ext uri="{FF2B5EF4-FFF2-40B4-BE49-F238E27FC236}">
                <a16:creationId xmlns:a16="http://schemas.microsoft.com/office/drawing/2014/main" id="{2749DA7A-FD4D-4537-AFA0-DED34805A75B}"/>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866AE3A9-3629-4133-B2D5-0BEE1D7DD071}"/>
              </a:ext>
            </a:extLst>
          </p:cNvPr>
          <p:cNvSpPr>
            <a:spLocks noGrp="1" noChangeArrowheads="1"/>
          </p:cNvSpPr>
          <p:nvPr>
            <p:ph type="sldNum" sz="quarter" idx="12"/>
          </p:nvPr>
        </p:nvSpPr>
        <p:spPr>
          <a:ln/>
        </p:spPr>
        <p:txBody>
          <a:bodyPr/>
          <a:lstStyle>
            <a:lvl1pPr>
              <a:defRPr/>
            </a:lvl1pPr>
          </a:lstStyle>
          <a:p>
            <a:fld id="{59F46501-647B-42CE-AC51-58D414059F61}" type="slidenum">
              <a:rPr lang="en-US" altLang="en-US"/>
              <a:pPr/>
              <a:t>‹#›</a:t>
            </a:fld>
            <a:endParaRPr lang="en-US" altLang="en-US"/>
          </a:p>
        </p:txBody>
      </p:sp>
    </p:spTree>
    <p:extLst>
      <p:ext uri="{BB962C8B-B14F-4D97-AF65-F5344CB8AC3E}">
        <p14:creationId xmlns:p14="http://schemas.microsoft.com/office/powerpoint/2010/main" val="1687867138"/>
      </p:ext>
    </p:extLst>
  </p:cSld>
  <p:clrMapOvr>
    <a:masterClrMapping/>
  </p:clrMapOvr>
  <p:transition>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10.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gif"/><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3.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4.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 id="2147483969"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597879522"/>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2880">
          <p15:clr>
            <a:srgbClr val="F26B43"/>
          </p15:clr>
        </p15:guide>
        <p15:guide id="6" pos="288">
          <p15:clr>
            <a:srgbClr val="F26B43"/>
          </p15:clr>
        </p15:guide>
        <p15:guide id="7" pos="5472">
          <p15:clr>
            <a:srgbClr val="F26B43"/>
          </p15:clr>
        </p15:guide>
        <p15:guide id="9" orient="horz" pos="4211">
          <p15:clr>
            <a:srgbClr val="F26B43"/>
          </p15:clr>
        </p15:guide>
        <p15:guide id="10"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965" r:id="rId3"/>
    <p:sldLayoutId id="2147483753" r:id="rId4"/>
    <p:sldLayoutId id="2147483908" r:id="rId5"/>
    <p:sldLayoutId id="2147483950" r:id="rId6"/>
    <p:sldLayoutId id="2147483757" r:id="rId7"/>
    <p:sldLayoutId id="2147483877" r:id="rId8"/>
    <p:sldLayoutId id="2147483761" r:id="rId9"/>
    <p:sldLayoutId id="2147483800"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userDrawn="1"/>
        </p:nvSpPr>
        <p:spPr>
          <a:xfrm>
            <a:off x="0" y="6705600"/>
            <a:ext cx="16002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 2019 McGraw-Hill Education.</a:t>
            </a:r>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51" r:id="rId1"/>
    <p:sldLayoutId id="2147483967" r:id="rId2"/>
    <p:sldLayoutId id="2147483970" r:id="rId3"/>
    <p:sldLayoutId id="2147483966" r:id="rId4"/>
    <p:sldLayoutId id="2147483971" r:id="rId5"/>
    <p:sldLayoutId id="2147483972" r:id="rId6"/>
    <p:sldLayoutId id="2147483952" r:id="rId7"/>
    <p:sldLayoutId id="2147483964" r:id="rId8"/>
    <p:sldLayoutId id="2147483953" r:id="rId9"/>
    <p:sldLayoutId id="2147483954" r:id="rId10"/>
    <p:sldLayoutId id="2147483955" r:id="rId11"/>
    <p:sldLayoutId id="2147483956" r:id="rId12"/>
    <p:sldLayoutId id="2147483957" r:id="rId13"/>
    <p:sldLayoutId id="2147483958" r:id="rId14"/>
    <p:sldLayoutId id="2147483959" r:id="rId15"/>
    <p:sldLayoutId id="2147483973"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r="28644" b="27282"/>
          <a:stretch/>
        </p:blipFill>
        <p:spPr>
          <a:xfrm>
            <a:off x="461821" y="1943668"/>
            <a:ext cx="8682180" cy="4914333"/>
          </a:xfrm>
          <a:prstGeom prst="rect">
            <a:avLst/>
          </a:prstGeom>
        </p:spPr>
      </p:pic>
      <p:sp>
        <p:nvSpPr>
          <p:cNvPr id="8"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1.xml"/><Relationship Id="rId7" Type="http://schemas.openxmlformats.org/officeDocument/2006/relationships/oleObject" Target="../embeddings/oleObject9.bin"/><Relationship Id="rId12" Type="http://schemas.openxmlformats.org/officeDocument/2006/relationships/image" Target="../media/image38.wmf"/><Relationship Id="rId2" Type="http://schemas.openxmlformats.org/officeDocument/2006/relationships/slideLayout" Target="../slideLayouts/slideLayout29.xml"/><Relationship Id="rId1" Type="http://schemas.openxmlformats.org/officeDocument/2006/relationships/vmlDrawing" Target="../drawings/vmlDrawing3.vml"/><Relationship Id="rId6" Type="http://schemas.openxmlformats.org/officeDocument/2006/relationships/image" Target="../media/image35.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37.wmf"/><Relationship Id="rId4" Type="http://schemas.openxmlformats.org/officeDocument/2006/relationships/image" Target="../media/image39.jpg"/><Relationship Id="rId9" Type="http://schemas.openxmlformats.org/officeDocument/2006/relationships/oleObject" Target="../embeddings/oleObject10.bin"/></Relationships>
</file>

<file path=ppt/slides/_rels/slide100.xml.rels><?xml version="1.0" encoding="UTF-8" standalone="yes"?>
<Relationships xmlns="http://schemas.openxmlformats.org/package/2006/relationships"><Relationship Id="rId8" Type="http://schemas.openxmlformats.org/officeDocument/2006/relationships/image" Target="../media/image375.wmf"/><Relationship Id="rId3" Type="http://schemas.openxmlformats.org/officeDocument/2006/relationships/image" Target="../media/image378.jpg"/><Relationship Id="rId7" Type="http://schemas.openxmlformats.org/officeDocument/2006/relationships/oleObject" Target="../embeddings/oleObject253.bin"/><Relationship Id="rId12" Type="http://schemas.openxmlformats.org/officeDocument/2006/relationships/image" Target="../media/image377.wmf"/><Relationship Id="rId2" Type="http://schemas.openxmlformats.org/officeDocument/2006/relationships/slideLayout" Target="../slideLayouts/slideLayout29.xml"/><Relationship Id="rId1" Type="http://schemas.openxmlformats.org/officeDocument/2006/relationships/vmlDrawing" Target="../drawings/vmlDrawing66.vml"/><Relationship Id="rId6" Type="http://schemas.openxmlformats.org/officeDocument/2006/relationships/image" Target="../media/image374.wmf"/><Relationship Id="rId11" Type="http://schemas.openxmlformats.org/officeDocument/2006/relationships/oleObject" Target="../embeddings/oleObject255.bin"/><Relationship Id="rId5" Type="http://schemas.openxmlformats.org/officeDocument/2006/relationships/oleObject" Target="../embeddings/oleObject252.bin"/><Relationship Id="rId10" Type="http://schemas.openxmlformats.org/officeDocument/2006/relationships/image" Target="../media/image376.wmf"/><Relationship Id="rId4" Type="http://schemas.openxmlformats.org/officeDocument/2006/relationships/image" Target="../media/image379.jpg"/><Relationship Id="rId9" Type="http://schemas.openxmlformats.org/officeDocument/2006/relationships/oleObject" Target="../embeddings/oleObject254.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258.bin"/><Relationship Id="rId3" Type="http://schemas.openxmlformats.org/officeDocument/2006/relationships/image" Target="../media/image383.jpg"/><Relationship Id="rId7" Type="http://schemas.openxmlformats.org/officeDocument/2006/relationships/image" Target="../media/image381.wmf"/><Relationship Id="rId2" Type="http://schemas.openxmlformats.org/officeDocument/2006/relationships/slideLayout" Target="../slideLayouts/slideLayout29.xml"/><Relationship Id="rId1" Type="http://schemas.openxmlformats.org/officeDocument/2006/relationships/vmlDrawing" Target="../drawings/vmlDrawing67.vml"/><Relationship Id="rId6" Type="http://schemas.openxmlformats.org/officeDocument/2006/relationships/oleObject" Target="../embeddings/oleObject257.bin"/><Relationship Id="rId5" Type="http://schemas.openxmlformats.org/officeDocument/2006/relationships/image" Target="../media/image380.wmf"/><Relationship Id="rId4" Type="http://schemas.openxmlformats.org/officeDocument/2006/relationships/oleObject" Target="../embeddings/oleObject256.bin"/><Relationship Id="rId9" Type="http://schemas.openxmlformats.org/officeDocument/2006/relationships/image" Target="../media/image382.w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261.bin"/><Relationship Id="rId3" Type="http://schemas.openxmlformats.org/officeDocument/2006/relationships/image" Target="../media/image387.jpg"/><Relationship Id="rId7" Type="http://schemas.openxmlformats.org/officeDocument/2006/relationships/image" Target="../media/image385.wmf"/><Relationship Id="rId2" Type="http://schemas.openxmlformats.org/officeDocument/2006/relationships/slideLayout" Target="../slideLayouts/slideLayout29.xml"/><Relationship Id="rId1" Type="http://schemas.openxmlformats.org/officeDocument/2006/relationships/vmlDrawing" Target="../drawings/vmlDrawing68.vml"/><Relationship Id="rId6" Type="http://schemas.openxmlformats.org/officeDocument/2006/relationships/oleObject" Target="../embeddings/oleObject260.bin"/><Relationship Id="rId5" Type="http://schemas.openxmlformats.org/officeDocument/2006/relationships/image" Target="../media/image384.wmf"/><Relationship Id="rId4" Type="http://schemas.openxmlformats.org/officeDocument/2006/relationships/oleObject" Target="../embeddings/oleObject259.bin"/><Relationship Id="rId9" Type="http://schemas.openxmlformats.org/officeDocument/2006/relationships/image" Target="../media/image386.wmf"/></Relationships>
</file>

<file path=ppt/slides/_rels/slide103.xml.rels><?xml version="1.0" encoding="UTF-8" standalone="yes"?>
<Relationships xmlns="http://schemas.openxmlformats.org/package/2006/relationships"><Relationship Id="rId8" Type="http://schemas.openxmlformats.org/officeDocument/2006/relationships/image" Target="../media/image389.wmf"/><Relationship Id="rId3" Type="http://schemas.openxmlformats.org/officeDocument/2006/relationships/image" Target="../media/image387.jpg"/><Relationship Id="rId7" Type="http://schemas.openxmlformats.org/officeDocument/2006/relationships/oleObject" Target="../embeddings/oleObject263.bin"/><Relationship Id="rId12" Type="http://schemas.openxmlformats.org/officeDocument/2006/relationships/image" Target="../media/image391.wmf"/><Relationship Id="rId2" Type="http://schemas.openxmlformats.org/officeDocument/2006/relationships/slideLayout" Target="../slideLayouts/slideLayout29.xml"/><Relationship Id="rId1" Type="http://schemas.openxmlformats.org/officeDocument/2006/relationships/vmlDrawing" Target="../drawings/vmlDrawing69.vml"/><Relationship Id="rId6" Type="http://schemas.openxmlformats.org/officeDocument/2006/relationships/image" Target="../media/image388.wmf"/><Relationship Id="rId11" Type="http://schemas.openxmlformats.org/officeDocument/2006/relationships/oleObject" Target="../embeddings/oleObject265.bin"/><Relationship Id="rId5" Type="http://schemas.openxmlformats.org/officeDocument/2006/relationships/oleObject" Target="../embeddings/oleObject262.bin"/><Relationship Id="rId10" Type="http://schemas.openxmlformats.org/officeDocument/2006/relationships/image" Target="../media/image390.wmf"/><Relationship Id="rId4" Type="http://schemas.openxmlformats.org/officeDocument/2006/relationships/image" Target="../media/image392.jpg"/><Relationship Id="rId9" Type="http://schemas.openxmlformats.org/officeDocument/2006/relationships/oleObject" Target="../embeddings/oleObject264.bin"/></Relationships>
</file>

<file path=ppt/slides/_rels/slide104.xml.rels><?xml version="1.0" encoding="UTF-8" standalone="yes"?>
<Relationships xmlns="http://schemas.openxmlformats.org/package/2006/relationships"><Relationship Id="rId8" Type="http://schemas.openxmlformats.org/officeDocument/2006/relationships/image" Target="../media/image394.wmf"/><Relationship Id="rId13" Type="http://schemas.openxmlformats.org/officeDocument/2006/relationships/oleObject" Target="../embeddings/oleObject270.bin"/><Relationship Id="rId18" Type="http://schemas.openxmlformats.org/officeDocument/2006/relationships/image" Target="../media/image399.wmf"/><Relationship Id="rId3" Type="http://schemas.openxmlformats.org/officeDocument/2006/relationships/image" Target="../media/image387.jpg"/><Relationship Id="rId21" Type="http://schemas.openxmlformats.org/officeDocument/2006/relationships/oleObject" Target="../embeddings/oleObject274.bin"/><Relationship Id="rId7" Type="http://schemas.openxmlformats.org/officeDocument/2006/relationships/oleObject" Target="../embeddings/oleObject267.bin"/><Relationship Id="rId12" Type="http://schemas.openxmlformats.org/officeDocument/2006/relationships/image" Target="../media/image396.wmf"/><Relationship Id="rId17" Type="http://schemas.openxmlformats.org/officeDocument/2006/relationships/oleObject" Target="../embeddings/oleObject272.bin"/><Relationship Id="rId2" Type="http://schemas.openxmlformats.org/officeDocument/2006/relationships/slideLayout" Target="../slideLayouts/slideLayout29.xml"/><Relationship Id="rId16" Type="http://schemas.openxmlformats.org/officeDocument/2006/relationships/image" Target="../media/image398.wmf"/><Relationship Id="rId20" Type="http://schemas.openxmlformats.org/officeDocument/2006/relationships/image" Target="../media/image400.wmf"/><Relationship Id="rId1" Type="http://schemas.openxmlformats.org/officeDocument/2006/relationships/vmlDrawing" Target="../drawings/vmlDrawing70.vml"/><Relationship Id="rId6" Type="http://schemas.openxmlformats.org/officeDocument/2006/relationships/image" Target="../media/image393.wmf"/><Relationship Id="rId11" Type="http://schemas.openxmlformats.org/officeDocument/2006/relationships/oleObject" Target="../embeddings/oleObject269.bin"/><Relationship Id="rId5" Type="http://schemas.openxmlformats.org/officeDocument/2006/relationships/oleObject" Target="../embeddings/oleObject266.bin"/><Relationship Id="rId15" Type="http://schemas.openxmlformats.org/officeDocument/2006/relationships/oleObject" Target="../embeddings/oleObject271.bin"/><Relationship Id="rId10" Type="http://schemas.openxmlformats.org/officeDocument/2006/relationships/image" Target="../media/image395.wmf"/><Relationship Id="rId19" Type="http://schemas.openxmlformats.org/officeDocument/2006/relationships/oleObject" Target="../embeddings/oleObject273.bin"/><Relationship Id="rId4" Type="http://schemas.openxmlformats.org/officeDocument/2006/relationships/image" Target="../media/image392.jpg"/><Relationship Id="rId9" Type="http://schemas.openxmlformats.org/officeDocument/2006/relationships/oleObject" Target="../embeddings/oleObject268.bin"/><Relationship Id="rId14" Type="http://schemas.openxmlformats.org/officeDocument/2006/relationships/image" Target="../media/image397.wmf"/><Relationship Id="rId22" Type="http://schemas.openxmlformats.org/officeDocument/2006/relationships/image" Target="../media/image401.wmf"/></Relationships>
</file>

<file path=ppt/slides/_rels/slide105.xml.rels><?xml version="1.0" encoding="UTF-8" standalone="yes"?>
<Relationships xmlns="http://schemas.openxmlformats.org/package/2006/relationships"><Relationship Id="rId3" Type="http://schemas.openxmlformats.org/officeDocument/2006/relationships/image" Target="../media/image387.jpg"/><Relationship Id="rId7" Type="http://schemas.openxmlformats.org/officeDocument/2006/relationships/image" Target="../media/image403.wmf"/><Relationship Id="rId2" Type="http://schemas.openxmlformats.org/officeDocument/2006/relationships/slideLayout" Target="../slideLayouts/slideLayout29.xml"/><Relationship Id="rId1" Type="http://schemas.openxmlformats.org/officeDocument/2006/relationships/vmlDrawing" Target="../drawings/vmlDrawing71.vml"/><Relationship Id="rId6" Type="http://schemas.openxmlformats.org/officeDocument/2006/relationships/oleObject" Target="../embeddings/oleObject276.bin"/><Relationship Id="rId5" Type="http://schemas.openxmlformats.org/officeDocument/2006/relationships/image" Target="../media/image402.wmf"/><Relationship Id="rId4" Type="http://schemas.openxmlformats.org/officeDocument/2006/relationships/oleObject" Target="../embeddings/oleObject275.bin"/></Relationships>
</file>

<file path=ppt/slides/_rels/slide106.xml.rels><?xml version="1.0" encoding="UTF-8" standalone="yes"?>
<Relationships xmlns="http://schemas.openxmlformats.org/package/2006/relationships"><Relationship Id="rId3" Type="http://schemas.openxmlformats.org/officeDocument/2006/relationships/image" Target="../media/image406.jpg"/><Relationship Id="rId7" Type="http://schemas.openxmlformats.org/officeDocument/2006/relationships/image" Target="../media/image405.wmf"/><Relationship Id="rId2" Type="http://schemas.openxmlformats.org/officeDocument/2006/relationships/slideLayout" Target="../slideLayouts/slideLayout29.xml"/><Relationship Id="rId1" Type="http://schemas.openxmlformats.org/officeDocument/2006/relationships/vmlDrawing" Target="../drawings/vmlDrawing72.vml"/><Relationship Id="rId6" Type="http://schemas.openxmlformats.org/officeDocument/2006/relationships/oleObject" Target="../embeddings/oleObject278.bin"/><Relationship Id="rId5" Type="http://schemas.openxmlformats.org/officeDocument/2006/relationships/image" Target="../media/image404.wmf"/><Relationship Id="rId4" Type="http://schemas.openxmlformats.org/officeDocument/2006/relationships/oleObject" Target="../embeddings/oleObject277.bin"/></Relationships>
</file>

<file path=ppt/slides/_rels/slide107.xml.rels><?xml version="1.0" encoding="UTF-8" standalone="yes"?>
<Relationships xmlns="http://schemas.openxmlformats.org/package/2006/relationships"><Relationship Id="rId8" Type="http://schemas.openxmlformats.org/officeDocument/2006/relationships/image" Target="../media/image408.wmf"/><Relationship Id="rId3" Type="http://schemas.openxmlformats.org/officeDocument/2006/relationships/image" Target="../media/image411.jpg"/><Relationship Id="rId7" Type="http://schemas.openxmlformats.org/officeDocument/2006/relationships/oleObject" Target="../embeddings/oleObject280.bin"/><Relationship Id="rId12" Type="http://schemas.openxmlformats.org/officeDocument/2006/relationships/image" Target="../media/image410.wmf"/><Relationship Id="rId2" Type="http://schemas.openxmlformats.org/officeDocument/2006/relationships/slideLayout" Target="../slideLayouts/slideLayout29.xml"/><Relationship Id="rId1" Type="http://schemas.openxmlformats.org/officeDocument/2006/relationships/vmlDrawing" Target="../drawings/vmlDrawing73.vml"/><Relationship Id="rId6" Type="http://schemas.openxmlformats.org/officeDocument/2006/relationships/image" Target="../media/image412.jpg"/><Relationship Id="rId11" Type="http://schemas.openxmlformats.org/officeDocument/2006/relationships/oleObject" Target="../embeddings/oleObject282.bin"/><Relationship Id="rId5" Type="http://schemas.openxmlformats.org/officeDocument/2006/relationships/image" Target="../media/image407.wmf"/><Relationship Id="rId10" Type="http://schemas.openxmlformats.org/officeDocument/2006/relationships/image" Target="../media/image409.wmf"/><Relationship Id="rId4" Type="http://schemas.openxmlformats.org/officeDocument/2006/relationships/oleObject" Target="../embeddings/oleObject279.bin"/><Relationship Id="rId9" Type="http://schemas.openxmlformats.org/officeDocument/2006/relationships/oleObject" Target="../embeddings/oleObject281.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285.bin"/><Relationship Id="rId13" Type="http://schemas.openxmlformats.org/officeDocument/2006/relationships/image" Target="../media/image416.wmf"/><Relationship Id="rId3" Type="http://schemas.openxmlformats.org/officeDocument/2006/relationships/image" Target="../media/image418.jpeg"/><Relationship Id="rId7" Type="http://schemas.openxmlformats.org/officeDocument/2006/relationships/image" Target="../media/image413.wmf"/><Relationship Id="rId12" Type="http://schemas.openxmlformats.org/officeDocument/2006/relationships/oleObject" Target="../embeddings/oleObject287.bin"/><Relationship Id="rId2" Type="http://schemas.openxmlformats.org/officeDocument/2006/relationships/slideLayout" Target="../slideLayouts/slideLayout29.xml"/><Relationship Id="rId1" Type="http://schemas.openxmlformats.org/officeDocument/2006/relationships/vmlDrawing" Target="../drawings/vmlDrawing74.vml"/><Relationship Id="rId6" Type="http://schemas.openxmlformats.org/officeDocument/2006/relationships/oleObject" Target="../embeddings/oleObject284.bin"/><Relationship Id="rId11" Type="http://schemas.openxmlformats.org/officeDocument/2006/relationships/image" Target="../media/image415.wmf"/><Relationship Id="rId5" Type="http://schemas.openxmlformats.org/officeDocument/2006/relationships/image" Target="../media/image407.wmf"/><Relationship Id="rId15" Type="http://schemas.openxmlformats.org/officeDocument/2006/relationships/image" Target="../media/image417.wmf"/><Relationship Id="rId10" Type="http://schemas.openxmlformats.org/officeDocument/2006/relationships/oleObject" Target="../embeddings/oleObject286.bin"/><Relationship Id="rId4" Type="http://schemas.openxmlformats.org/officeDocument/2006/relationships/oleObject" Target="../embeddings/oleObject283.bin"/><Relationship Id="rId9" Type="http://schemas.openxmlformats.org/officeDocument/2006/relationships/image" Target="../media/image414.wmf"/><Relationship Id="rId14" Type="http://schemas.openxmlformats.org/officeDocument/2006/relationships/oleObject" Target="../embeddings/oleObject288.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291.bin"/><Relationship Id="rId3" Type="http://schemas.openxmlformats.org/officeDocument/2006/relationships/image" Target="../media/image418.jpeg"/><Relationship Id="rId7" Type="http://schemas.openxmlformats.org/officeDocument/2006/relationships/image" Target="../media/image419.wmf"/><Relationship Id="rId2" Type="http://schemas.openxmlformats.org/officeDocument/2006/relationships/slideLayout" Target="../slideLayouts/slideLayout29.xml"/><Relationship Id="rId1" Type="http://schemas.openxmlformats.org/officeDocument/2006/relationships/vmlDrawing" Target="../drawings/vmlDrawing75.vml"/><Relationship Id="rId6" Type="http://schemas.openxmlformats.org/officeDocument/2006/relationships/oleObject" Target="../embeddings/oleObject290.bin"/><Relationship Id="rId11" Type="http://schemas.openxmlformats.org/officeDocument/2006/relationships/image" Target="../media/image421.wmf"/><Relationship Id="rId5" Type="http://schemas.openxmlformats.org/officeDocument/2006/relationships/image" Target="../media/image407.wmf"/><Relationship Id="rId10" Type="http://schemas.openxmlformats.org/officeDocument/2006/relationships/oleObject" Target="../embeddings/oleObject292.bin"/><Relationship Id="rId4" Type="http://schemas.openxmlformats.org/officeDocument/2006/relationships/oleObject" Target="../embeddings/oleObject289.bin"/><Relationship Id="rId9" Type="http://schemas.openxmlformats.org/officeDocument/2006/relationships/image" Target="../media/image420.wmf"/></Relationships>
</file>

<file path=ppt/slides/_rels/slide11.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16.bin"/><Relationship Id="rId18" Type="http://schemas.openxmlformats.org/officeDocument/2006/relationships/image" Target="../media/image42.wmf"/><Relationship Id="rId3" Type="http://schemas.openxmlformats.org/officeDocument/2006/relationships/notesSlide" Target="../notesSlides/notesSlide2.xml"/><Relationship Id="rId7" Type="http://schemas.openxmlformats.org/officeDocument/2006/relationships/oleObject" Target="../embeddings/oleObject13.bin"/><Relationship Id="rId12" Type="http://schemas.openxmlformats.org/officeDocument/2006/relationships/image" Target="../media/image38.wmf"/><Relationship Id="rId17" Type="http://schemas.openxmlformats.org/officeDocument/2006/relationships/oleObject" Target="../embeddings/oleObject18.bin"/><Relationship Id="rId2" Type="http://schemas.openxmlformats.org/officeDocument/2006/relationships/slideLayout" Target="../slideLayouts/slideLayout29.xml"/><Relationship Id="rId16" Type="http://schemas.openxmlformats.org/officeDocument/2006/relationships/image" Target="../media/image41.wmf"/><Relationship Id="rId1" Type="http://schemas.openxmlformats.org/officeDocument/2006/relationships/vmlDrawing" Target="../drawings/vmlDrawing4.vml"/><Relationship Id="rId6" Type="http://schemas.openxmlformats.org/officeDocument/2006/relationships/image" Target="../media/image35.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37.wmf"/><Relationship Id="rId4" Type="http://schemas.openxmlformats.org/officeDocument/2006/relationships/image" Target="../media/image43.jpg"/><Relationship Id="rId9" Type="http://schemas.openxmlformats.org/officeDocument/2006/relationships/oleObject" Target="../embeddings/oleObject14.bin"/><Relationship Id="rId14" Type="http://schemas.openxmlformats.org/officeDocument/2006/relationships/image" Target="../media/image40.w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47.jpg"/><Relationship Id="rId7" Type="http://schemas.openxmlformats.org/officeDocument/2006/relationships/image" Target="../media/image45.wmf"/><Relationship Id="rId2" Type="http://schemas.openxmlformats.org/officeDocument/2006/relationships/slideLayout" Target="../slideLayouts/slideLayout29.xml"/><Relationship Id="rId1" Type="http://schemas.openxmlformats.org/officeDocument/2006/relationships/vmlDrawing" Target="../drawings/vmlDrawing5.vml"/><Relationship Id="rId6" Type="http://schemas.openxmlformats.org/officeDocument/2006/relationships/oleObject" Target="../embeddings/oleObject20.bin"/><Relationship Id="rId5" Type="http://schemas.openxmlformats.org/officeDocument/2006/relationships/image" Target="../media/image44.wmf"/><Relationship Id="rId4" Type="http://schemas.openxmlformats.org/officeDocument/2006/relationships/oleObject" Target="../embeddings/oleObject19.bin"/><Relationship Id="rId9" Type="http://schemas.openxmlformats.org/officeDocument/2006/relationships/image" Target="../media/image46.wmf"/></Relationships>
</file>

<file path=ppt/slides/_rels/slide13.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51.jpg"/><Relationship Id="rId7" Type="http://schemas.openxmlformats.org/officeDocument/2006/relationships/oleObject" Target="../embeddings/oleObject23.bin"/><Relationship Id="rId2" Type="http://schemas.openxmlformats.org/officeDocument/2006/relationships/slideLayout" Target="../slideLayouts/slideLayout29.xml"/><Relationship Id="rId1" Type="http://schemas.openxmlformats.org/officeDocument/2006/relationships/vmlDrawing" Target="../drawings/vmlDrawing6.vml"/><Relationship Id="rId6" Type="http://schemas.openxmlformats.org/officeDocument/2006/relationships/image" Target="../media/image52.jpg"/><Relationship Id="rId5" Type="http://schemas.openxmlformats.org/officeDocument/2006/relationships/image" Target="../media/image48.wmf"/><Relationship Id="rId10" Type="http://schemas.openxmlformats.org/officeDocument/2006/relationships/image" Target="../media/image50.wmf"/><Relationship Id="rId4" Type="http://schemas.openxmlformats.org/officeDocument/2006/relationships/oleObject" Target="../embeddings/oleObject22.bin"/><Relationship Id="rId9" Type="http://schemas.openxmlformats.org/officeDocument/2006/relationships/oleObject" Target="../embeddings/oleObject24.bin"/></Relationships>
</file>

<file path=ppt/slides/_rels/slide1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3.xml"/><Relationship Id="rId7" Type="http://schemas.openxmlformats.org/officeDocument/2006/relationships/oleObject" Target="../embeddings/oleObject26.bin"/><Relationship Id="rId12" Type="http://schemas.openxmlformats.org/officeDocument/2006/relationships/image" Target="../media/image38.wmf"/><Relationship Id="rId2" Type="http://schemas.openxmlformats.org/officeDocument/2006/relationships/slideLayout" Target="../slideLayouts/slideLayout29.xml"/><Relationship Id="rId1" Type="http://schemas.openxmlformats.org/officeDocument/2006/relationships/vmlDrawing" Target="../drawings/vmlDrawing7.vml"/><Relationship Id="rId6" Type="http://schemas.openxmlformats.org/officeDocument/2006/relationships/image" Target="../media/image35.wmf"/><Relationship Id="rId11" Type="http://schemas.openxmlformats.org/officeDocument/2006/relationships/oleObject" Target="../embeddings/oleObject28.bin"/><Relationship Id="rId5" Type="http://schemas.openxmlformats.org/officeDocument/2006/relationships/oleObject" Target="../embeddings/oleObject25.bin"/><Relationship Id="rId10" Type="http://schemas.openxmlformats.org/officeDocument/2006/relationships/image" Target="../media/image37.wmf"/><Relationship Id="rId4" Type="http://schemas.openxmlformats.org/officeDocument/2006/relationships/image" Target="../media/image39.jpg"/><Relationship Id="rId9" Type="http://schemas.openxmlformats.org/officeDocument/2006/relationships/oleObject" Target="../embeddings/oleObject27.bin"/></Relationships>
</file>

<file path=ppt/slides/_rels/slide15.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33.bin"/><Relationship Id="rId18" Type="http://schemas.openxmlformats.org/officeDocument/2006/relationships/image" Target="../media/image55.wmf"/><Relationship Id="rId3" Type="http://schemas.openxmlformats.org/officeDocument/2006/relationships/notesSlide" Target="../notesSlides/notesSlide4.xml"/><Relationship Id="rId7" Type="http://schemas.openxmlformats.org/officeDocument/2006/relationships/oleObject" Target="../embeddings/oleObject30.bin"/><Relationship Id="rId12" Type="http://schemas.openxmlformats.org/officeDocument/2006/relationships/image" Target="../media/image38.wmf"/><Relationship Id="rId17" Type="http://schemas.openxmlformats.org/officeDocument/2006/relationships/oleObject" Target="../embeddings/oleObject35.bin"/><Relationship Id="rId2" Type="http://schemas.openxmlformats.org/officeDocument/2006/relationships/slideLayout" Target="../slideLayouts/slideLayout29.xml"/><Relationship Id="rId16" Type="http://schemas.openxmlformats.org/officeDocument/2006/relationships/image" Target="../media/image54.wmf"/><Relationship Id="rId1" Type="http://schemas.openxmlformats.org/officeDocument/2006/relationships/vmlDrawing" Target="../drawings/vmlDrawing8.vml"/><Relationship Id="rId6" Type="http://schemas.openxmlformats.org/officeDocument/2006/relationships/image" Target="../media/image35.wmf"/><Relationship Id="rId11" Type="http://schemas.openxmlformats.org/officeDocument/2006/relationships/oleObject" Target="../embeddings/oleObject32.bin"/><Relationship Id="rId5" Type="http://schemas.openxmlformats.org/officeDocument/2006/relationships/oleObject" Target="../embeddings/oleObject29.bin"/><Relationship Id="rId15" Type="http://schemas.openxmlformats.org/officeDocument/2006/relationships/oleObject" Target="../embeddings/oleObject34.bin"/><Relationship Id="rId10" Type="http://schemas.openxmlformats.org/officeDocument/2006/relationships/image" Target="../media/image37.wmf"/><Relationship Id="rId4" Type="http://schemas.openxmlformats.org/officeDocument/2006/relationships/image" Target="../media/image56.jpg"/><Relationship Id="rId9" Type="http://schemas.openxmlformats.org/officeDocument/2006/relationships/oleObject" Target="../embeddings/oleObject31.bin"/><Relationship Id="rId14" Type="http://schemas.openxmlformats.org/officeDocument/2006/relationships/image" Target="../media/image53.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image" Target="../media/image60.jpg"/><Relationship Id="rId7" Type="http://schemas.openxmlformats.org/officeDocument/2006/relationships/image" Target="../media/image58.wmf"/><Relationship Id="rId2" Type="http://schemas.openxmlformats.org/officeDocument/2006/relationships/slideLayout" Target="../slideLayouts/slideLayout29.xml"/><Relationship Id="rId1" Type="http://schemas.openxmlformats.org/officeDocument/2006/relationships/vmlDrawing" Target="../drawings/vmlDrawing9.vml"/><Relationship Id="rId6" Type="http://schemas.openxmlformats.org/officeDocument/2006/relationships/oleObject" Target="../embeddings/oleObject37.bin"/><Relationship Id="rId5" Type="http://schemas.openxmlformats.org/officeDocument/2006/relationships/image" Target="../media/image57.wmf"/><Relationship Id="rId4" Type="http://schemas.openxmlformats.org/officeDocument/2006/relationships/oleObject" Target="../embeddings/oleObject36.bin"/><Relationship Id="rId9" Type="http://schemas.openxmlformats.org/officeDocument/2006/relationships/image" Target="../media/image59.wmf"/></Relationships>
</file>

<file path=ppt/slides/_rels/slide1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image" Target="../media/image69.png"/><Relationship Id="rId3" Type="http://schemas.openxmlformats.org/officeDocument/2006/relationships/image" Target="../media/image65.jpeg"/><Relationship Id="rId7" Type="http://schemas.openxmlformats.org/officeDocument/2006/relationships/image" Target="../media/image63.wmf"/><Relationship Id="rId12" Type="http://schemas.openxmlformats.org/officeDocument/2006/relationships/image" Target="../media/image68.png"/><Relationship Id="rId2" Type="http://schemas.openxmlformats.org/officeDocument/2006/relationships/slideLayout" Target="../slideLayouts/slideLayout29.xml"/><Relationship Id="rId1" Type="http://schemas.openxmlformats.org/officeDocument/2006/relationships/vmlDrawing" Target="../drawings/vmlDrawing10.vml"/><Relationship Id="rId6" Type="http://schemas.openxmlformats.org/officeDocument/2006/relationships/oleObject" Target="../embeddings/oleObject40.bin"/><Relationship Id="rId11" Type="http://schemas.openxmlformats.org/officeDocument/2006/relationships/image" Target="../media/image67.png"/><Relationship Id="rId5" Type="http://schemas.openxmlformats.org/officeDocument/2006/relationships/image" Target="../media/image62.wmf"/><Relationship Id="rId10" Type="http://schemas.openxmlformats.org/officeDocument/2006/relationships/image" Target="../media/image66.png"/><Relationship Id="rId4" Type="http://schemas.openxmlformats.org/officeDocument/2006/relationships/oleObject" Target="../embeddings/oleObject39.bin"/><Relationship Id="rId9" Type="http://schemas.openxmlformats.org/officeDocument/2006/relationships/image" Target="../media/image64.wmf"/><Relationship Id="rId14"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image" Target="../media/image78.png"/><Relationship Id="rId3" Type="http://schemas.openxmlformats.org/officeDocument/2006/relationships/image" Target="../media/image74.jpeg"/><Relationship Id="rId7" Type="http://schemas.openxmlformats.org/officeDocument/2006/relationships/oleObject" Target="../embeddings/oleObject43.bin"/><Relationship Id="rId12" Type="http://schemas.openxmlformats.org/officeDocument/2006/relationships/image" Target="../media/image77.png"/><Relationship Id="rId2" Type="http://schemas.openxmlformats.org/officeDocument/2006/relationships/slideLayout" Target="../slideLayouts/slideLayout29.xml"/><Relationship Id="rId1" Type="http://schemas.openxmlformats.org/officeDocument/2006/relationships/vmlDrawing" Target="../drawings/vmlDrawing11.vml"/><Relationship Id="rId6" Type="http://schemas.openxmlformats.org/officeDocument/2006/relationships/image" Target="../media/image71.wmf"/><Relationship Id="rId11" Type="http://schemas.openxmlformats.org/officeDocument/2006/relationships/image" Target="../media/image76.png"/><Relationship Id="rId5" Type="http://schemas.openxmlformats.org/officeDocument/2006/relationships/oleObject" Target="../embeddings/oleObject42.bin"/><Relationship Id="rId10" Type="http://schemas.openxmlformats.org/officeDocument/2006/relationships/image" Target="../media/image73.wmf"/><Relationship Id="rId4" Type="http://schemas.openxmlformats.org/officeDocument/2006/relationships/image" Target="../media/image75.jpeg"/><Relationship Id="rId9" Type="http://schemas.openxmlformats.org/officeDocument/2006/relationships/oleObject" Target="../embeddings/oleObject44.bin"/><Relationship Id="rId14" Type="http://schemas.openxmlformats.org/officeDocument/2006/relationships/image" Target="../media/image79.png"/></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82.jpg"/><Relationship Id="rId7" Type="http://schemas.openxmlformats.org/officeDocument/2006/relationships/oleObject" Target="../embeddings/oleObject46.bin"/><Relationship Id="rId2" Type="http://schemas.openxmlformats.org/officeDocument/2006/relationships/slideLayout" Target="../slideLayouts/slideLayout29.xml"/><Relationship Id="rId1" Type="http://schemas.openxmlformats.org/officeDocument/2006/relationships/vmlDrawing" Target="../drawings/vmlDrawing12.vml"/><Relationship Id="rId6" Type="http://schemas.openxmlformats.org/officeDocument/2006/relationships/image" Target="../media/image80.wmf"/><Relationship Id="rId5" Type="http://schemas.openxmlformats.org/officeDocument/2006/relationships/oleObject" Target="../embeddings/oleObject45.bin"/><Relationship Id="rId4" Type="http://schemas.openxmlformats.org/officeDocument/2006/relationships/image" Target="../media/image83.jpg"/></Relationships>
</file>

<file path=ppt/slides/_rels/slide23.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87.jpg"/><Relationship Id="rId7" Type="http://schemas.openxmlformats.org/officeDocument/2006/relationships/oleObject" Target="../embeddings/oleObject48.bin"/><Relationship Id="rId2" Type="http://schemas.openxmlformats.org/officeDocument/2006/relationships/slideLayout" Target="../slideLayouts/slideLayout29.xml"/><Relationship Id="rId1" Type="http://schemas.openxmlformats.org/officeDocument/2006/relationships/vmlDrawing" Target="../drawings/vmlDrawing13.vml"/><Relationship Id="rId6" Type="http://schemas.openxmlformats.org/officeDocument/2006/relationships/image" Target="../media/image84.wmf"/><Relationship Id="rId5" Type="http://schemas.openxmlformats.org/officeDocument/2006/relationships/oleObject" Target="../embeddings/oleObject47.bin"/><Relationship Id="rId10" Type="http://schemas.openxmlformats.org/officeDocument/2006/relationships/image" Target="../media/image86.wmf"/><Relationship Id="rId4" Type="http://schemas.openxmlformats.org/officeDocument/2006/relationships/image" Target="../media/image88.jpg"/><Relationship Id="rId9" Type="http://schemas.openxmlformats.org/officeDocument/2006/relationships/oleObject" Target="../embeddings/oleObject49.bin"/></Relationships>
</file>

<file path=ppt/slides/_rels/slide24.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image" Target="../media/image91.jpg"/><Relationship Id="rId7" Type="http://schemas.openxmlformats.org/officeDocument/2006/relationships/oleObject" Target="../embeddings/oleObject51.bin"/><Relationship Id="rId2" Type="http://schemas.openxmlformats.org/officeDocument/2006/relationships/slideLayout" Target="../slideLayouts/slideLayout29.xml"/><Relationship Id="rId1" Type="http://schemas.openxmlformats.org/officeDocument/2006/relationships/vmlDrawing" Target="../drawings/vmlDrawing14.vml"/><Relationship Id="rId6" Type="http://schemas.openxmlformats.org/officeDocument/2006/relationships/image" Target="../media/image89.wmf"/><Relationship Id="rId5" Type="http://schemas.openxmlformats.org/officeDocument/2006/relationships/oleObject" Target="../embeddings/oleObject50.bin"/><Relationship Id="rId4" Type="http://schemas.openxmlformats.org/officeDocument/2006/relationships/image" Target="../media/image92.jpg"/></Relationships>
</file>

<file path=ppt/slides/_rels/slide2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image" Target="../media/image91.jpg"/><Relationship Id="rId7" Type="http://schemas.openxmlformats.org/officeDocument/2006/relationships/oleObject" Target="../embeddings/oleObject53.bin"/><Relationship Id="rId2" Type="http://schemas.openxmlformats.org/officeDocument/2006/relationships/slideLayout" Target="../slideLayouts/slideLayout29.xml"/><Relationship Id="rId1" Type="http://schemas.openxmlformats.org/officeDocument/2006/relationships/vmlDrawing" Target="../drawings/vmlDrawing15.vml"/><Relationship Id="rId6" Type="http://schemas.openxmlformats.org/officeDocument/2006/relationships/image" Target="../media/image89.wmf"/><Relationship Id="rId5" Type="http://schemas.openxmlformats.org/officeDocument/2006/relationships/oleObject" Target="../embeddings/oleObject52.bin"/><Relationship Id="rId4" Type="http://schemas.openxmlformats.org/officeDocument/2006/relationships/image" Target="../media/image92.jpg"/></Relationships>
</file>

<file path=ppt/slides/_rels/slide2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slideLayout" Target="../slideLayouts/slideLayout29.xml"/><Relationship Id="rId1" Type="http://schemas.openxmlformats.org/officeDocument/2006/relationships/vmlDrawing" Target="../drawings/vmlDrawing16.vml"/><Relationship Id="rId5" Type="http://schemas.openxmlformats.org/officeDocument/2006/relationships/image" Target="../media/image95.wmf"/><Relationship Id="rId4" Type="http://schemas.openxmlformats.org/officeDocument/2006/relationships/oleObject" Target="../embeddings/oleObject54.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image" Target="../media/image100.jpg"/><Relationship Id="rId7" Type="http://schemas.openxmlformats.org/officeDocument/2006/relationships/image" Target="../media/image98.wmf"/><Relationship Id="rId2" Type="http://schemas.openxmlformats.org/officeDocument/2006/relationships/slideLayout" Target="../slideLayouts/slideLayout29.xml"/><Relationship Id="rId1" Type="http://schemas.openxmlformats.org/officeDocument/2006/relationships/vmlDrawing" Target="../drawings/vmlDrawing17.vml"/><Relationship Id="rId6" Type="http://schemas.openxmlformats.org/officeDocument/2006/relationships/oleObject" Target="../embeddings/oleObject56.bin"/><Relationship Id="rId5" Type="http://schemas.openxmlformats.org/officeDocument/2006/relationships/image" Target="../media/image97.wmf"/><Relationship Id="rId4" Type="http://schemas.openxmlformats.org/officeDocument/2006/relationships/oleObject" Target="../embeddings/oleObject55.bin"/><Relationship Id="rId9" Type="http://schemas.openxmlformats.org/officeDocument/2006/relationships/image" Target="../media/image99.wmf"/></Relationships>
</file>

<file path=ppt/slides/_rels/slide3.xml.rels><?xml version="1.0" encoding="UTF-8" standalone="yes"?>
<Relationships xmlns="http://schemas.openxmlformats.org/package/2006/relationships"><Relationship Id="rId8" Type="http://schemas.openxmlformats.org/officeDocument/2006/relationships/slide" Target="slide80.xml"/><Relationship Id="rId13" Type="http://schemas.openxmlformats.org/officeDocument/2006/relationships/slide" Target="slide97.xml"/><Relationship Id="rId18" Type="http://schemas.openxmlformats.org/officeDocument/2006/relationships/slide" Target="slide8.xml"/><Relationship Id="rId26" Type="http://schemas.openxmlformats.org/officeDocument/2006/relationships/slide" Target="slide32.xml"/><Relationship Id="rId3" Type="http://schemas.openxmlformats.org/officeDocument/2006/relationships/slide" Target="slide55.xml"/><Relationship Id="rId21" Type="http://schemas.openxmlformats.org/officeDocument/2006/relationships/slide" Target="slide12.xml"/><Relationship Id="rId7" Type="http://schemas.openxmlformats.org/officeDocument/2006/relationships/slide" Target="slide79.xml"/><Relationship Id="rId12" Type="http://schemas.openxmlformats.org/officeDocument/2006/relationships/slide" Target="slide94.xml"/><Relationship Id="rId17" Type="http://schemas.openxmlformats.org/officeDocument/2006/relationships/slide" Target="slide7.xml"/><Relationship Id="rId25" Type="http://schemas.openxmlformats.org/officeDocument/2006/relationships/slide" Target="slide28.xml"/><Relationship Id="rId2" Type="http://schemas.openxmlformats.org/officeDocument/2006/relationships/slide" Target="slide51.xml"/><Relationship Id="rId16" Type="http://schemas.openxmlformats.org/officeDocument/2006/relationships/slide" Target="slide102.xml"/><Relationship Id="rId20" Type="http://schemas.openxmlformats.org/officeDocument/2006/relationships/slide" Target="slide9.xml"/><Relationship Id="rId29" Type="http://schemas.openxmlformats.org/officeDocument/2006/relationships/slide" Target="slide48.xml"/><Relationship Id="rId1" Type="http://schemas.openxmlformats.org/officeDocument/2006/relationships/slideLayout" Target="../slideLayouts/slideLayout34.xml"/><Relationship Id="rId6" Type="http://schemas.openxmlformats.org/officeDocument/2006/relationships/slide" Target="slide68.xml"/><Relationship Id="rId11" Type="http://schemas.openxmlformats.org/officeDocument/2006/relationships/slide" Target="slide93.xml"/><Relationship Id="rId24" Type="http://schemas.openxmlformats.org/officeDocument/2006/relationships/slide" Target="slide17.xml"/><Relationship Id="rId5" Type="http://schemas.openxmlformats.org/officeDocument/2006/relationships/slide" Target="slide63.xml"/><Relationship Id="rId15" Type="http://schemas.openxmlformats.org/officeDocument/2006/relationships/slide" Target="slide101.xml"/><Relationship Id="rId23" Type="http://schemas.openxmlformats.org/officeDocument/2006/relationships/slide" Target="slide16.xml"/><Relationship Id="rId28" Type="http://schemas.openxmlformats.org/officeDocument/2006/relationships/slide" Target="slide46.xml"/><Relationship Id="rId10" Type="http://schemas.openxmlformats.org/officeDocument/2006/relationships/slide" Target="slide92.xml"/><Relationship Id="rId19" Type="http://schemas.openxmlformats.org/officeDocument/2006/relationships/slide" Target="slide6.xml"/><Relationship Id="rId4" Type="http://schemas.openxmlformats.org/officeDocument/2006/relationships/slide" Target="slide58.xml"/><Relationship Id="rId9" Type="http://schemas.openxmlformats.org/officeDocument/2006/relationships/slide" Target="slide86.xml"/><Relationship Id="rId14" Type="http://schemas.openxmlformats.org/officeDocument/2006/relationships/slide" Target="slide100.xml"/><Relationship Id="rId22" Type="http://schemas.openxmlformats.org/officeDocument/2006/relationships/slide" Target="slide13.xml"/><Relationship Id="rId27" Type="http://schemas.openxmlformats.org/officeDocument/2006/relationships/slide" Target="slide4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105.wmf"/><Relationship Id="rId3" Type="http://schemas.openxmlformats.org/officeDocument/2006/relationships/oleObject" Target="../embeddings/oleObject58.bin"/><Relationship Id="rId7" Type="http://schemas.openxmlformats.org/officeDocument/2006/relationships/image" Target="../media/image102.wmf"/><Relationship Id="rId12" Type="http://schemas.openxmlformats.org/officeDocument/2006/relationships/oleObject" Target="../embeddings/oleObject62.bin"/><Relationship Id="rId2" Type="http://schemas.openxmlformats.org/officeDocument/2006/relationships/slideLayout" Target="../slideLayouts/slideLayout29.xml"/><Relationship Id="rId1" Type="http://schemas.openxmlformats.org/officeDocument/2006/relationships/vmlDrawing" Target="../drawings/vmlDrawing18.vml"/><Relationship Id="rId6" Type="http://schemas.openxmlformats.org/officeDocument/2006/relationships/oleObject" Target="../embeddings/oleObject59.bin"/><Relationship Id="rId11" Type="http://schemas.openxmlformats.org/officeDocument/2006/relationships/image" Target="../media/image104.wmf"/><Relationship Id="rId5" Type="http://schemas.openxmlformats.org/officeDocument/2006/relationships/image" Target="../media/image106.jpg"/><Relationship Id="rId10" Type="http://schemas.openxmlformats.org/officeDocument/2006/relationships/oleObject" Target="../embeddings/oleObject61.bin"/><Relationship Id="rId4" Type="http://schemas.openxmlformats.org/officeDocument/2006/relationships/image" Target="../media/image101.wmf"/><Relationship Id="rId9" Type="http://schemas.openxmlformats.org/officeDocument/2006/relationships/image" Target="../media/image103.wmf"/></Relationships>
</file>

<file path=ppt/slides/_rels/slide3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111.wmf"/><Relationship Id="rId3" Type="http://schemas.openxmlformats.org/officeDocument/2006/relationships/image" Target="../media/image113.jpeg"/><Relationship Id="rId7" Type="http://schemas.openxmlformats.org/officeDocument/2006/relationships/image" Target="../media/image108.wmf"/><Relationship Id="rId12" Type="http://schemas.openxmlformats.org/officeDocument/2006/relationships/oleObject" Target="../embeddings/oleObject67.bin"/><Relationship Id="rId2" Type="http://schemas.openxmlformats.org/officeDocument/2006/relationships/slideLayout" Target="../slideLayouts/slideLayout29.xml"/><Relationship Id="rId1" Type="http://schemas.openxmlformats.org/officeDocument/2006/relationships/vmlDrawing" Target="../drawings/vmlDrawing19.vml"/><Relationship Id="rId6" Type="http://schemas.openxmlformats.org/officeDocument/2006/relationships/oleObject" Target="../embeddings/oleObject64.bin"/><Relationship Id="rId11" Type="http://schemas.openxmlformats.org/officeDocument/2006/relationships/image" Target="../media/image110.wmf"/><Relationship Id="rId5" Type="http://schemas.openxmlformats.org/officeDocument/2006/relationships/image" Target="../media/image107.wmf"/><Relationship Id="rId15" Type="http://schemas.openxmlformats.org/officeDocument/2006/relationships/image" Target="../media/image112.w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109.wmf"/><Relationship Id="rId14" Type="http://schemas.openxmlformats.org/officeDocument/2006/relationships/oleObject" Target="../embeddings/oleObject68.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oleObject" Target="../embeddings/oleObject73.bin"/><Relationship Id="rId3" Type="http://schemas.openxmlformats.org/officeDocument/2006/relationships/image" Target="../media/image120.jpg"/><Relationship Id="rId7" Type="http://schemas.openxmlformats.org/officeDocument/2006/relationships/image" Target="../media/image115.wmf"/><Relationship Id="rId12" Type="http://schemas.openxmlformats.org/officeDocument/2006/relationships/image" Target="../media/image117.wmf"/><Relationship Id="rId2" Type="http://schemas.openxmlformats.org/officeDocument/2006/relationships/slideLayout" Target="../slideLayouts/slideLayout29.xml"/><Relationship Id="rId16" Type="http://schemas.openxmlformats.org/officeDocument/2006/relationships/image" Target="../media/image119.wmf"/><Relationship Id="rId1" Type="http://schemas.openxmlformats.org/officeDocument/2006/relationships/vmlDrawing" Target="../drawings/vmlDrawing20.vml"/><Relationship Id="rId6" Type="http://schemas.openxmlformats.org/officeDocument/2006/relationships/oleObject" Target="../embeddings/oleObject70.bin"/><Relationship Id="rId11" Type="http://schemas.openxmlformats.org/officeDocument/2006/relationships/oleObject" Target="../embeddings/oleObject72.bin"/><Relationship Id="rId5" Type="http://schemas.openxmlformats.org/officeDocument/2006/relationships/image" Target="../media/image114.wmf"/><Relationship Id="rId15" Type="http://schemas.openxmlformats.org/officeDocument/2006/relationships/oleObject" Target="../embeddings/oleObject74.bin"/><Relationship Id="rId10" Type="http://schemas.openxmlformats.org/officeDocument/2006/relationships/image" Target="../media/image121.jpg"/><Relationship Id="rId4" Type="http://schemas.openxmlformats.org/officeDocument/2006/relationships/oleObject" Target="../embeddings/oleObject69.bin"/><Relationship Id="rId9" Type="http://schemas.openxmlformats.org/officeDocument/2006/relationships/image" Target="../media/image116.wmf"/><Relationship Id="rId14" Type="http://schemas.openxmlformats.org/officeDocument/2006/relationships/image" Target="../media/image118.wmf"/></Relationships>
</file>

<file path=ppt/slides/_rels/slide34.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79.bin"/><Relationship Id="rId3" Type="http://schemas.openxmlformats.org/officeDocument/2006/relationships/image" Target="../media/image128.jpeg"/><Relationship Id="rId7" Type="http://schemas.openxmlformats.org/officeDocument/2006/relationships/oleObject" Target="../embeddings/oleObject76.bin"/><Relationship Id="rId12" Type="http://schemas.openxmlformats.org/officeDocument/2006/relationships/image" Target="../media/image125.wmf"/><Relationship Id="rId17" Type="http://schemas.openxmlformats.org/officeDocument/2006/relationships/image" Target="../media/image130.png"/><Relationship Id="rId2" Type="http://schemas.openxmlformats.org/officeDocument/2006/relationships/slideLayout" Target="../slideLayouts/slideLayout29.xml"/><Relationship Id="rId16" Type="http://schemas.openxmlformats.org/officeDocument/2006/relationships/image" Target="../media/image127.wmf"/><Relationship Id="rId1" Type="http://schemas.openxmlformats.org/officeDocument/2006/relationships/vmlDrawing" Target="../drawings/vmlDrawing21.vml"/><Relationship Id="rId6" Type="http://schemas.openxmlformats.org/officeDocument/2006/relationships/image" Target="../media/image122.w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oleObject" Target="../embeddings/oleObject80.bin"/><Relationship Id="rId10" Type="http://schemas.openxmlformats.org/officeDocument/2006/relationships/image" Target="../media/image124.wmf"/><Relationship Id="rId4" Type="http://schemas.openxmlformats.org/officeDocument/2006/relationships/image" Target="../media/image129.jpeg"/><Relationship Id="rId9" Type="http://schemas.openxmlformats.org/officeDocument/2006/relationships/oleObject" Target="../embeddings/oleObject77.bin"/><Relationship Id="rId14" Type="http://schemas.openxmlformats.org/officeDocument/2006/relationships/image" Target="../media/image126.wmf"/></Relationships>
</file>

<file path=ppt/slides/_rels/slide3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slideLayout" Target="../slideLayouts/slideLayout29.xml"/><Relationship Id="rId1" Type="http://schemas.openxmlformats.org/officeDocument/2006/relationships/vmlDrawing" Target="../drawings/vmlDrawing22.vml"/><Relationship Id="rId5" Type="http://schemas.openxmlformats.org/officeDocument/2006/relationships/image" Target="../media/image132.wmf"/><Relationship Id="rId4" Type="http://schemas.openxmlformats.org/officeDocument/2006/relationships/oleObject" Target="../embeddings/oleObject81.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image" Target="../media/image133.jpg"/><Relationship Id="rId7" Type="http://schemas.openxmlformats.org/officeDocument/2006/relationships/image" Target="../media/image135.wmf"/><Relationship Id="rId2" Type="http://schemas.openxmlformats.org/officeDocument/2006/relationships/slideLayout" Target="../slideLayouts/slideLayout29.xml"/><Relationship Id="rId1" Type="http://schemas.openxmlformats.org/officeDocument/2006/relationships/vmlDrawing" Target="../drawings/vmlDrawing23.vml"/><Relationship Id="rId6" Type="http://schemas.openxmlformats.org/officeDocument/2006/relationships/oleObject" Target="../embeddings/oleObject83.bin"/><Relationship Id="rId11" Type="http://schemas.openxmlformats.org/officeDocument/2006/relationships/image" Target="../media/image137.wmf"/><Relationship Id="rId5" Type="http://schemas.openxmlformats.org/officeDocument/2006/relationships/image" Target="../media/image134.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36.wmf"/></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143.jpg"/><Relationship Id="rId3" Type="http://schemas.openxmlformats.org/officeDocument/2006/relationships/image" Target="../media/image133.jpg"/><Relationship Id="rId7" Type="http://schemas.openxmlformats.org/officeDocument/2006/relationships/image" Target="../media/image139.wmf"/><Relationship Id="rId12" Type="http://schemas.openxmlformats.org/officeDocument/2006/relationships/image" Target="../media/image142.jpg"/><Relationship Id="rId2" Type="http://schemas.openxmlformats.org/officeDocument/2006/relationships/slideLayout" Target="../slideLayouts/slideLayout29.xml"/><Relationship Id="rId1" Type="http://schemas.openxmlformats.org/officeDocument/2006/relationships/vmlDrawing" Target="../drawings/vmlDrawing24.vml"/><Relationship Id="rId6" Type="http://schemas.openxmlformats.org/officeDocument/2006/relationships/oleObject" Target="../embeddings/oleObject87.bin"/><Relationship Id="rId11" Type="http://schemas.openxmlformats.org/officeDocument/2006/relationships/image" Target="../media/image141.wmf"/><Relationship Id="rId5" Type="http://schemas.openxmlformats.org/officeDocument/2006/relationships/image" Target="../media/image138.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140.wmf"/></Relationships>
</file>

<file path=ppt/slides/_rels/slide41.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144.jp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6.jp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8" Type="http://schemas.openxmlformats.org/officeDocument/2006/relationships/image" Target="../media/image151.jpg"/><Relationship Id="rId3" Type="http://schemas.openxmlformats.org/officeDocument/2006/relationships/image" Target="../media/image150.jpg"/><Relationship Id="rId7" Type="http://schemas.openxmlformats.org/officeDocument/2006/relationships/image" Target="../media/image149.wmf"/><Relationship Id="rId2" Type="http://schemas.openxmlformats.org/officeDocument/2006/relationships/slideLayout" Target="../slideLayouts/slideLayout29.xml"/><Relationship Id="rId1" Type="http://schemas.openxmlformats.org/officeDocument/2006/relationships/vmlDrawing" Target="../drawings/vmlDrawing25.vml"/><Relationship Id="rId6" Type="http://schemas.openxmlformats.org/officeDocument/2006/relationships/oleObject" Target="../embeddings/oleObject91.bin"/><Relationship Id="rId5" Type="http://schemas.openxmlformats.org/officeDocument/2006/relationships/image" Target="../media/image148.wmf"/><Relationship Id="rId4" Type="http://schemas.openxmlformats.org/officeDocument/2006/relationships/oleObject" Target="../embeddings/oleObject90.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94.bin"/><Relationship Id="rId3" Type="http://schemas.openxmlformats.org/officeDocument/2006/relationships/image" Target="../media/image150.jpg"/><Relationship Id="rId7" Type="http://schemas.openxmlformats.org/officeDocument/2006/relationships/image" Target="../media/image153.wmf"/><Relationship Id="rId2" Type="http://schemas.openxmlformats.org/officeDocument/2006/relationships/slideLayout" Target="../slideLayouts/slideLayout29.xml"/><Relationship Id="rId1" Type="http://schemas.openxmlformats.org/officeDocument/2006/relationships/vmlDrawing" Target="../drawings/vmlDrawing26.vml"/><Relationship Id="rId6" Type="http://schemas.openxmlformats.org/officeDocument/2006/relationships/oleObject" Target="../embeddings/oleObject93.bin"/><Relationship Id="rId11" Type="http://schemas.openxmlformats.org/officeDocument/2006/relationships/image" Target="../media/image155.wmf"/><Relationship Id="rId5" Type="http://schemas.openxmlformats.org/officeDocument/2006/relationships/image" Target="../media/image152.wmf"/><Relationship Id="rId10" Type="http://schemas.openxmlformats.org/officeDocument/2006/relationships/oleObject" Target="../embeddings/oleObject95.bin"/><Relationship Id="rId4" Type="http://schemas.openxmlformats.org/officeDocument/2006/relationships/oleObject" Target="../embeddings/oleObject92.bin"/><Relationship Id="rId9" Type="http://schemas.openxmlformats.org/officeDocument/2006/relationships/image" Target="../media/image154.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image" Target="../media/image150.jpg"/><Relationship Id="rId7" Type="http://schemas.openxmlformats.org/officeDocument/2006/relationships/image" Target="../media/image156.wmf"/><Relationship Id="rId2" Type="http://schemas.openxmlformats.org/officeDocument/2006/relationships/slideLayout" Target="../slideLayouts/slideLayout29.xml"/><Relationship Id="rId1" Type="http://schemas.openxmlformats.org/officeDocument/2006/relationships/vmlDrawing" Target="../drawings/vmlDrawing27.vml"/><Relationship Id="rId6" Type="http://schemas.openxmlformats.org/officeDocument/2006/relationships/oleObject" Target="../embeddings/oleObject97.bin"/><Relationship Id="rId11" Type="http://schemas.openxmlformats.org/officeDocument/2006/relationships/image" Target="../media/image155.wmf"/><Relationship Id="rId5" Type="http://schemas.openxmlformats.org/officeDocument/2006/relationships/image" Target="../media/image152.wmf"/><Relationship Id="rId10" Type="http://schemas.openxmlformats.org/officeDocument/2006/relationships/oleObject" Target="../embeddings/oleObject99.bin"/><Relationship Id="rId4" Type="http://schemas.openxmlformats.org/officeDocument/2006/relationships/oleObject" Target="../embeddings/oleObject96.bin"/><Relationship Id="rId9" Type="http://schemas.openxmlformats.org/officeDocument/2006/relationships/image" Target="../media/image157.wmf"/></Relationships>
</file>

<file path=ppt/slides/_rels/slide46.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8" Type="http://schemas.openxmlformats.org/officeDocument/2006/relationships/image" Target="../media/image159.wmf"/><Relationship Id="rId13" Type="http://schemas.openxmlformats.org/officeDocument/2006/relationships/oleObject" Target="../embeddings/oleObject104.bin"/><Relationship Id="rId3" Type="http://schemas.openxmlformats.org/officeDocument/2006/relationships/image" Target="../media/image163.jpeg"/><Relationship Id="rId7" Type="http://schemas.openxmlformats.org/officeDocument/2006/relationships/oleObject" Target="../embeddings/oleObject101.bin"/><Relationship Id="rId12" Type="http://schemas.openxmlformats.org/officeDocument/2006/relationships/image" Target="../media/image161.wmf"/><Relationship Id="rId2" Type="http://schemas.openxmlformats.org/officeDocument/2006/relationships/slideLayout" Target="../slideLayouts/slideLayout29.xml"/><Relationship Id="rId1" Type="http://schemas.openxmlformats.org/officeDocument/2006/relationships/vmlDrawing" Target="../drawings/vmlDrawing28.vml"/><Relationship Id="rId6" Type="http://schemas.openxmlformats.org/officeDocument/2006/relationships/image" Target="../media/image158.wmf"/><Relationship Id="rId11" Type="http://schemas.openxmlformats.org/officeDocument/2006/relationships/oleObject" Target="../embeddings/oleObject103.bin"/><Relationship Id="rId5" Type="http://schemas.openxmlformats.org/officeDocument/2006/relationships/oleObject" Target="../embeddings/oleObject100.bin"/><Relationship Id="rId10" Type="http://schemas.openxmlformats.org/officeDocument/2006/relationships/image" Target="../media/image160.wmf"/><Relationship Id="rId4" Type="http://schemas.openxmlformats.org/officeDocument/2006/relationships/image" Target="../media/image164.jpg"/><Relationship Id="rId9" Type="http://schemas.openxmlformats.org/officeDocument/2006/relationships/oleObject" Target="../embeddings/oleObject102.bin"/><Relationship Id="rId14" Type="http://schemas.openxmlformats.org/officeDocument/2006/relationships/image" Target="../media/image162.wmf"/></Relationships>
</file>

<file path=ppt/slides/_rels/slide48.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170.wmf"/><Relationship Id="rId3" Type="http://schemas.openxmlformats.org/officeDocument/2006/relationships/image" Target="../media/image171.jpeg"/><Relationship Id="rId7" Type="http://schemas.openxmlformats.org/officeDocument/2006/relationships/image" Target="../media/image167.wmf"/><Relationship Id="rId12" Type="http://schemas.openxmlformats.org/officeDocument/2006/relationships/oleObject" Target="../embeddings/oleObject109.bin"/><Relationship Id="rId2" Type="http://schemas.openxmlformats.org/officeDocument/2006/relationships/slideLayout" Target="../slideLayouts/slideLayout29.xml"/><Relationship Id="rId16" Type="http://schemas.openxmlformats.org/officeDocument/2006/relationships/image" Target="../media/image174.png"/><Relationship Id="rId1" Type="http://schemas.openxmlformats.org/officeDocument/2006/relationships/vmlDrawing" Target="../drawings/vmlDrawing29.vml"/><Relationship Id="rId6" Type="http://schemas.openxmlformats.org/officeDocument/2006/relationships/oleObject" Target="../embeddings/oleObject106.bin"/><Relationship Id="rId11" Type="http://schemas.openxmlformats.org/officeDocument/2006/relationships/image" Target="../media/image169.wmf"/><Relationship Id="rId5" Type="http://schemas.openxmlformats.org/officeDocument/2006/relationships/image" Target="../media/image166.wmf"/><Relationship Id="rId15" Type="http://schemas.openxmlformats.org/officeDocument/2006/relationships/image" Target="../media/image173.png"/><Relationship Id="rId10" Type="http://schemas.openxmlformats.org/officeDocument/2006/relationships/oleObject" Target="../embeddings/oleObject108.bin"/><Relationship Id="rId4" Type="http://schemas.openxmlformats.org/officeDocument/2006/relationships/oleObject" Target="../embeddings/oleObject105.bin"/><Relationship Id="rId9" Type="http://schemas.openxmlformats.org/officeDocument/2006/relationships/image" Target="../media/image168.wmf"/><Relationship Id="rId14" Type="http://schemas.openxmlformats.org/officeDocument/2006/relationships/image" Target="../media/image172.png"/></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65.jpe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image" Target="../media/image180.jpg"/><Relationship Id="rId7" Type="http://schemas.openxmlformats.org/officeDocument/2006/relationships/oleObject" Target="../embeddings/oleObject111.bin"/><Relationship Id="rId12" Type="http://schemas.openxmlformats.org/officeDocument/2006/relationships/image" Target="../media/image179.wmf"/><Relationship Id="rId2" Type="http://schemas.openxmlformats.org/officeDocument/2006/relationships/slideLayout" Target="../slideLayouts/slideLayout29.xml"/><Relationship Id="rId1" Type="http://schemas.openxmlformats.org/officeDocument/2006/relationships/vmlDrawing" Target="../drawings/vmlDrawing30.vml"/><Relationship Id="rId6" Type="http://schemas.openxmlformats.org/officeDocument/2006/relationships/image" Target="../media/image181.jpg"/><Relationship Id="rId11" Type="http://schemas.openxmlformats.org/officeDocument/2006/relationships/oleObject" Target="../embeddings/oleObject113.bin"/><Relationship Id="rId5" Type="http://schemas.openxmlformats.org/officeDocument/2006/relationships/image" Target="../media/image176.wmf"/><Relationship Id="rId10" Type="http://schemas.openxmlformats.org/officeDocument/2006/relationships/image" Target="../media/image178.wmf"/><Relationship Id="rId4" Type="http://schemas.openxmlformats.org/officeDocument/2006/relationships/oleObject" Target="../embeddings/oleObject110.bin"/><Relationship Id="rId9" Type="http://schemas.openxmlformats.org/officeDocument/2006/relationships/oleObject" Target="../embeddings/oleObject112.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91.jpg"/><Relationship Id="rId3" Type="http://schemas.openxmlformats.org/officeDocument/2006/relationships/image" Target="../media/image187.jpg"/><Relationship Id="rId7" Type="http://schemas.openxmlformats.org/officeDocument/2006/relationships/image" Target="../media/image183.wmf"/><Relationship Id="rId12" Type="http://schemas.openxmlformats.org/officeDocument/2006/relationships/image" Target="../media/image190.jpg"/><Relationship Id="rId17" Type="http://schemas.openxmlformats.org/officeDocument/2006/relationships/image" Target="../media/image186.wmf"/><Relationship Id="rId2" Type="http://schemas.openxmlformats.org/officeDocument/2006/relationships/slideLayout" Target="../slideLayouts/slideLayout29.xml"/><Relationship Id="rId16" Type="http://schemas.openxmlformats.org/officeDocument/2006/relationships/oleObject" Target="../embeddings/oleObject118.bin"/><Relationship Id="rId1" Type="http://schemas.openxmlformats.org/officeDocument/2006/relationships/vmlDrawing" Target="../drawings/vmlDrawing31.vml"/><Relationship Id="rId6" Type="http://schemas.openxmlformats.org/officeDocument/2006/relationships/oleObject" Target="../embeddings/oleObject115.bin"/><Relationship Id="rId11" Type="http://schemas.openxmlformats.org/officeDocument/2006/relationships/image" Target="../media/image189.jpg"/><Relationship Id="rId5" Type="http://schemas.openxmlformats.org/officeDocument/2006/relationships/image" Target="../media/image182.wmf"/><Relationship Id="rId15" Type="http://schemas.openxmlformats.org/officeDocument/2006/relationships/image" Target="../media/image185.wmf"/><Relationship Id="rId10" Type="http://schemas.openxmlformats.org/officeDocument/2006/relationships/image" Target="../media/image188.jpg"/><Relationship Id="rId4" Type="http://schemas.openxmlformats.org/officeDocument/2006/relationships/oleObject" Target="../embeddings/oleObject114.bin"/><Relationship Id="rId9" Type="http://schemas.openxmlformats.org/officeDocument/2006/relationships/image" Target="../media/image184.wmf"/><Relationship Id="rId14" Type="http://schemas.openxmlformats.org/officeDocument/2006/relationships/oleObject" Target="../embeddings/oleObject117.bin"/></Relationships>
</file>

<file path=ppt/slides/_rels/slide54.xml.rels><?xml version="1.0" encoding="UTF-8" standalone="yes"?>
<Relationships xmlns="http://schemas.openxmlformats.org/package/2006/relationships"><Relationship Id="rId8" Type="http://schemas.openxmlformats.org/officeDocument/2006/relationships/image" Target="../media/image193.wmf"/><Relationship Id="rId13" Type="http://schemas.openxmlformats.org/officeDocument/2006/relationships/oleObject" Target="../embeddings/oleObject123.bin"/><Relationship Id="rId3" Type="http://schemas.openxmlformats.org/officeDocument/2006/relationships/image" Target="../media/image187.jpg"/><Relationship Id="rId7" Type="http://schemas.openxmlformats.org/officeDocument/2006/relationships/oleObject" Target="../embeddings/oleObject120.bin"/><Relationship Id="rId12" Type="http://schemas.openxmlformats.org/officeDocument/2006/relationships/image" Target="../media/image195.wmf"/><Relationship Id="rId2" Type="http://schemas.openxmlformats.org/officeDocument/2006/relationships/slideLayout" Target="../slideLayouts/slideLayout29.xml"/><Relationship Id="rId16" Type="http://schemas.openxmlformats.org/officeDocument/2006/relationships/image" Target="../media/image197.wmf"/><Relationship Id="rId1" Type="http://schemas.openxmlformats.org/officeDocument/2006/relationships/vmlDrawing" Target="../drawings/vmlDrawing32.vml"/><Relationship Id="rId6" Type="http://schemas.openxmlformats.org/officeDocument/2006/relationships/image" Target="../media/image192.wmf"/><Relationship Id="rId11" Type="http://schemas.openxmlformats.org/officeDocument/2006/relationships/oleObject" Target="../embeddings/oleObject122.bin"/><Relationship Id="rId5" Type="http://schemas.openxmlformats.org/officeDocument/2006/relationships/oleObject" Target="../embeddings/oleObject119.bin"/><Relationship Id="rId15" Type="http://schemas.openxmlformats.org/officeDocument/2006/relationships/oleObject" Target="../embeddings/oleObject124.bin"/><Relationship Id="rId10" Type="http://schemas.openxmlformats.org/officeDocument/2006/relationships/image" Target="../media/image194.wmf"/><Relationship Id="rId4" Type="http://schemas.openxmlformats.org/officeDocument/2006/relationships/image" Target="../media/image188.jpg"/><Relationship Id="rId9" Type="http://schemas.openxmlformats.org/officeDocument/2006/relationships/oleObject" Target="../embeddings/oleObject121.bin"/><Relationship Id="rId14" Type="http://schemas.openxmlformats.org/officeDocument/2006/relationships/image" Target="../media/image196.w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27.bin"/><Relationship Id="rId13" Type="http://schemas.openxmlformats.org/officeDocument/2006/relationships/image" Target="../media/image202.wmf"/><Relationship Id="rId3" Type="http://schemas.openxmlformats.org/officeDocument/2006/relationships/image" Target="../media/image204.jpg"/><Relationship Id="rId7" Type="http://schemas.openxmlformats.org/officeDocument/2006/relationships/image" Target="../media/image199.wmf"/><Relationship Id="rId12" Type="http://schemas.openxmlformats.org/officeDocument/2006/relationships/oleObject" Target="../embeddings/oleObject129.bin"/><Relationship Id="rId2" Type="http://schemas.openxmlformats.org/officeDocument/2006/relationships/slideLayout" Target="../slideLayouts/slideLayout29.xml"/><Relationship Id="rId1" Type="http://schemas.openxmlformats.org/officeDocument/2006/relationships/vmlDrawing" Target="../drawings/vmlDrawing33.vml"/><Relationship Id="rId6" Type="http://schemas.openxmlformats.org/officeDocument/2006/relationships/oleObject" Target="../embeddings/oleObject126.bin"/><Relationship Id="rId11" Type="http://schemas.openxmlformats.org/officeDocument/2006/relationships/image" Target="../media/image201.wmf"/><Relationship Id="rId5" Type="http://schemas.openxmlformats.org/officeDocument/2006/relationships/image" Target="../media/image198.wmf"/><Relationship Id="rId15" Type="http://schemas.openxmlformats.org/officeDocument/2006/relationships/image" Target="../media/image203.wmf"/><Relationship Id="rId10" Type="http://schemas.openxmlformats.org/officeDocument/2006/relationships/oleObject" Target="../embeddings/oleObject128.bin"/><Relationship Id="rId4" Type="http://schemas.openxmlformats.org/officeDocument/2006/relationships/oleObject" Target="../embeddings/oleObject125.bin"/><Relationship Id="rId9" Type="http://schemas.openxmlformats.org/officeDocument/2006/relationships/image" Target="../media/image200.wmf"/><Relationship Id="rId14" Type="http://schemas.openxmlformats.org/officeDocument/2006/relationships/oleObject" Target="../embeddings/oleObject130.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slideLayout" Target="../slideLayouts/slideLayout29.xml"/><Relationship Id="rId1" Type="http://schemas.openxmlformats.org/officeDocument/2006/relationships/vmlDrawing" Target="../drawings/vmlDrawing34.vml"/><Relationship Id="rId5" Type="http://schemas.openxmlformats.org/officeDocument/2006/relationships/image" Target="../media/image205.wmf"/><Relationship Id="rId4" Type="http://schemas.openxmlformats.org/officeDocument/2006/relationships/oleObject" Target="../embeddings/oleObject131.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34.bin"/><Relationship Id="rId13" Type="http://schemas.openxmlformats.org/officeDocument/2006/relationships/image" Target="../media/image210.wmf"/><Relationship Id="rId3" Type="http://schemas.openxmlformats.org/officeDocument/2006/relationships/image" Target="../media/image96.jpg"/><Relationship Id="rId7" Type="http://schemas.openxmlformats.org/officeDocument/2006/relationships/image" Target="../media/image207.wmf"/><Relationship Id="rId12" Type="http://schemas.openxmlformats.org/officeDocument/2006/relationships/oleObject" Target="../embeddings/oleObject136.bin"/><Relationship Id="rId2" Type="http://schemas.openxmlformats.org/officeDocument/2006/relationships/slideLayout" Target="../slideLayouts/slideLayout29.xml"/><Relationship Id="rId1" Type="http://schemas.openxmlformats.org/officeDocument/2006/relationships/vmlDrawing" Target="../drawings/vmlDrawing35.vml"/><Relationship Id="rId6" Type="http://schemas.openxmlformats.org/officeDocument/2006/relationships/oleObject" Target="../embeddings/oleObject133.bin"/><Relationship Id="rId11" Type="http://schemas.openxmlformats.org/officeDocument/2006/relationships/image" Target="../media/image209.wmf"/><Relationship Id="rId5" Type="http://schemas.openxmlformats.org/officeDocument/2006/relationships/image" Target="../media/image206.wmf"/><Relationship Id="rId10" Type="http://schemas.openxmlformats.org/officeDocument/2006/relationships/oleObject" Target="../embeddings/oleObject135.bin"/><Relationship Id="rId4" Type="http://schemas.openxmlformats.org/officeDocument/2006/relationships/oleObject" Target="../embeddings/oleObject132.bin"/><Relationship Id="rId9" Type="http://schemas.openxmlformats.org/officeDocument/2006/relationships/image" Target="../media/image208.wmf"/></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image" Target="../media/image213.jpg"/><Relationship Id="rId7" Type="http://schemas.openxmlformats.org/officeDocument/2006/relationships/oleObject" Target="../embeddings/oleObject138.bin"/><Relationship Id="rId2" Type="http://schemas.openxmlformats.org/officeDocument/2006/relationships/slideLayout" Target="../slideLayouts/slideLayout29.xml"/><Relationship Id="rId1" Type="http://schemas.openxmlformats.org/officeDocument/2006/relationships/vmlDrawing" Target="../drawings/vmlDrawing36.vml"/><Relationship Id="rId6" Type="http://schemas.openxmlformats.org/officeDocument/2006/relationships/image" Target="../media/image211.wmf"/><Relationship Id="rId5" Type="http://schemas.openxmlformats.org/officeDocument/2006/relationships/oleObject" Target="../embeddings/oleObject137.bin"/><Relationship Id="rId4" Type="http://schemas.openxmlformats.org/officeDocument/2006/relationships/image" Target="../media/image214.jpg"/></Relationships>
</file>

<file path=ppt/slides/_rels/slide61.xml.rels><?xml version="1.0" encoding="UTF-8" standalone="yes"?>
<Relationships xmlns="http://schemas.openxmlformats.org/package/2006/relationships"><Relationship Id="rId8" Type="http://schemas.openxmlformats.org/officeDocument/2006/relationships/image" Target="../media/image216.wmf"/><Relationship Id="rId13" Type="http://schemas.openxmlformats.org/officeDocument/2006/relationships/image" Target="../media/image218.wmf"/><Relationship Id="rId3" Type="http://schemas.openxmlformats.org/officeDocument/2006/relationships/image" Target="../media/image213.jpg"/><Relationship Id="rId7" Type="http://schemas.openxmlformats.org/officeDocument/2006/relationships/oleObject" Target="../embeddings/oleObject140.bin"/><Relationship Id="rId12" Type="http://schemas.openxmlformats.org/officeDocument/2006/relationships/oleObject" Target="../embeddings/oleObject142.bin"/><Relationship Id="rId2" Type="http://schemas.openxmlformats.org/officeDocument/2006/relationships/slideLayout" Target="../slideLayouts/slideLayout26.xml"/><Relationship Id="rId1" Type="http://schemas.openxmlformats.org/officeDocument/2006/relationships/vmlDrawing" Target="../drawings/vmlDrawing37.vml"/><Relationship Id="rId6" Type="http://schemas.openxmlformats.org/officeDocument/2006/relationships/image" Target="../media/image215.wmf"/><Relationship Id="rId11" Type="http://schemas.openxmlformats.org/officeDocument/2006/relationships/image" Target="../media/image217.wmf"/><Relationship Id="rId5" Type="http://schemas.openxmlformats.org/officeDocument/2006/relationships/oleObject" Target="../embeddings/oleObject139.bin"/><Relationship Id="rId10" Type="http://schemas.openxmlformats.org/officeDocument/2006/relationships/oleObject" Target="../embeddings/oleObject141.bin"/><Relationship Id="rId4" Type="http://schemas.openxmlformats.org/officeDocument/2006/relationships/image" Target="../media/image219.jpg"/><Relationship Id="rId9" Type="http://schemas.openxmlformats.org/officeDocument/2006/relationships/image" Target="../media/image220.jpg"/></Relationships>
</file>

<file path=ppt/slides/_rels/slide6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223.jpeg"/><Relationship Id="rId7" Type="http://schemas.openxmlformats.org/officeDocument/2006/relationships/image" Target="../media/image222.wmf"/><Relationship Id="rId2" Type="http://schemas.openxmlformats.org/officeDocument/2006/relationships/slideLayout" Target="../slideLayouts/slideLayout29.xml"/><Relationship Id="rId1" Type="http://schemas.openxmlformats.org/officeDocument/2006/relationships/vmlDrawing" Target="../drawings/vmlDrawing38.vml"/><Relationship Id="rId6" Type="http://schemas.openxmlformats.org/officeDocument/2006/relationships/oleObject" Target="../embeddings/oleObject144.bin"/><Relationship Id="rId5" Type="http://schemas.openxmlformats.org/officeDocument/2006/relationships/image" Target="../media/image221.wmf"/><Relationship Id="rId4" Type="http://schemas.openxmlformats.org/officeDocument/2006/relationships/oleObject" Target="../embeddings/oleObject143.bin"/></Relationships>
</file>

<file path=ppt/slides/_rels/slide64.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3.jpeg"/><Relationship Id="rId7" Type="http://schemas.openxmlformats.org/officeDocument/2006/relationships/image" Target="../media/image226.png"/><Relationship Id="rId2" Type="http://schemas.openxmlformats.org/officeDocument/2006/relationships/slideLayout" Target="../slideLayouts/slideLayout29.xml"/><Relationship Id="rId1" Type="http://schemas.openxmlformats.org/officeDocument/2006/relationships/vmlDrawing" Target="../drawings/vmlDrawing39.vml"/><Relationship Id="rId6" Type="http://schemas.openxmlformats.org/officeDocument/2006/relationships/image" Target="../media/image224.wmf"/><Relationship Id="rId5" Type="http://schemas.openxmlformats.org/officeDocument/2006/relationships/oleObject" Target="../embeddings/oleObject145.bin"/><Relationship Id="rId4" Type="http://schemas.openxmlformats.org/officeDocument/2006/relationships/image" Target="../media/image225.png"/></Relationships>
</file>

<file path=ppt/slides/_rels/slide65.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30.jpeg"/><Relationship Id="rId7" Type="http://schemas.openxmlformats.org/officeDocument/2006/relationships/image" Target="../media/image229.wmf"/><Relationship Id="rId2" Type="http://schemas.openxmlformats.org/officeDocument/2006/relationships/slideLayout" Target="../slideLayouts/slideLayout29.xml"/><Relationship Id="rId1" Type="http://schemas.openxmlformats.org/officeDocument/2006/relationships/vmlDrawing" Target="../drawings/vmlDrawing40.vml"/><Relationship Id="rId6" Type="http://schemas.openxmlformats.org/officeDocument/2006/relationships/oleObject" Target="../embeddings/oleObject147.bin"/><Relationship Id="rId5" Type="http://schemas.openxmlformats.org/officeDocument/2006/relationships/image" Target="../media/image228.wmf"/><Relationship Id="rId10" Type="http://schemas.openxmlformats.org/officeDocument/2006/relationships/image" Target="../media/image233.png"/><Relationship Id="rId4" Type="http://schemas.openxmlformats.org/officeDocument/2006/relationships/oleObject" Target="../embeddings/oleObject146.bin"/><Relationship Id="rId9" Type="http://schemas.openxmlformats.org/officeDocument/2006/relationships/image" Target="../media/image232.png"/></Relationships>
</file>

<file path=ppt/slides/_rels/slide66.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4.jpeg"/><Relationship Id="rId7" Type="http://schemas.openxmlformats.org/officeDocument/2006/relationships/image" Target="../media/image235.png"/><Relationship Id="rId2" Type="http://schemas.openxmlformats.org/officeDocument/2006/relationships/slideLayout" Target="../slideLayouts/slideLayout29.xml"/><Relationship Id="rId1" Type="http://schemas.openxmlformats.org/officeDocument/2006/relationships/vmlDrawing" Target="../drawings/vmlDrawing41.vml"/><Relationship Id="rId6" Type="http://schemas.openxmlformats.org/officeDocument/2006/relationships/image" Target="../media/image224.wmf"/><Relationship Id="rId5" Type="http://schemas.openxmlformats.org/officeDocument/2006/relationships/oleObject" Target="../embeddings/oleObject148.bin"/><Relationship Id="rId10" Type="http://schemas.openxmlformats.org/officeDocument/2006/relationships/image" Target="../media/image238.png"/><Relationship Id="rId4" Type="http://schemas.openxmlformats.org/officeDocument/2006/relationships/image" Target="../media/image230.jpeg"/><Relationship Id="rId9" Type="http://schemas.openxmlformats.org/officeDocument/2006/relationships/image" Target="../media/image237.png"/></Relationships>
</file>

<file path=ppt/slides/_rels/slide6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0.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242.jpeg"/><Relationship Id="rId7" Type="http://schemas.openxmlformats.org/officeDocument/2006/relationships/image" Target="../media/image241.wmf"/><Relationship Id="rId2" Type="http://schemas.openxmlformats.org/officeDocument/2006/relationships/slideLayout" Target="../slideLayouts/slideLayout29.xml"/><Relationship Id="rId1" Type="http://schemas.openxmlformats.org/officeDocument/2006/relationships/vmlDrawing" Target="../drawings/vmlDrawing42.vml"/><Relationship Id="rId6" Type="http://schemas.openxmlformats.org/officeDocument/2006/relationships/oleObject" Target="../embeddings/oleObject150.bin"/><Relationship Id="rId5" Type="http://schemas.openxmlformats.org/officeDocument/2006/relationships/image" Target="../media/image240.wmf"/><Relationship Id="rId4" Type="http://schemas.openxmlformats.org/officeDocument/2006/relationships/oleObject" Target="../embeddings/oleObject149.bin"/></Relationships>
</file>

<file path=ppt/slides/_rels/slide69.x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image" Target="../media/image250.png"/><Relationship Id="rId3" Type="http://schemas.openxmlformats.org/officeDocument/2006/relationships/image" Target="../media/image242.jpeg"/><Relationship Id="rId7" Type="http://schemas.openxmlformats.org/officeDocument/2006/relationships/oleObject" Target="../embeddings/oleObject152.bin"/><Relationship Id="rId12" Type="http://schemas.openxmlformats.org/officeDocument/2006/relationships/image" Target="../media/image249.png"/><Relationship Id="rId2" Type="http://schemas.openxmlformats.org/officeDocument/2006/relationships/slideLayout" Target="../slideLayouts/slideLayout29.xml"/><Relationship Id="rId1" Type="http://schemas.openxmlformats.org/officeDocument/2006/relationships/vmlDrawing" Target="../drawings/vmlDrawing43.vml"/><Relationship Id="rId6" Type="http://schemas.openxmlformats.org/officeDocument/2006/relationships/image" Target="../media/image243.wmf"/><Relationship Id="rId11" Type="http://schemas.openxmlformats.org/officeDocument/2006/relationships/image" Target="../media/image248.png"/><Relationship Id="rId5" Type="http://schemas.openxmlformats.org/officeDocument/2006/relationships/oleObject" Target="../embeddings/oleObject151.bin"/><Relationship Id="rId10" Type="http://schemas.openxmlformats.org/officeDocument/2006/relationships/image" Target="../media/image247.png"/><Relationship Id="rId4" Type="http://schemas.openxmlformats.org/officeDocument/2006/relationships/image" Target="../media/image245.png"/><Relationship Id="rId9" Type="http://schemas.openxmlformats.org/officeDocument/2006/relationships/image" Target="../media/image246.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9.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70.xml.rels><?xml version="1.0" encoding="UTF-8" standalone="yes"?>
<Relationships xmlns="http://schemas.openxmlformats.org/package/2006/relationships"><Relationship Id="rId8" Type="http://schemas.openxmlformats.org/officeDocument/2006/relationships/image" Target="../media/image252.wmf"/><Relationship Id="rId13" Type="http://schemas.openxmlformats.org/officeDocument/2006/relationships/image" Target="../media/image259.png"/><Relationship Id="rId3" Type="http://schemas.openxmlformats.org/officeDocument/2006/relationships/oleObject" Target="../embeddings/oleObject153.bin"/><Relationship Id="rId7" Type="http://schemas.openxmlformats.org/officeDocument/2006/relationships/oleObject" Target="../embeddings/oleObject154.bin"/><Relationship Id="rId12" Type="http://schemas.openxmlformats.org/officeDocument/2006/relationships/image" Target="../media/image258.png"/><Relationship Id="rId2" Type="http://schemas.openxmlformats.org/officeDocument/2006/relationships/slideLayout" Target="../slideLayouts/slideLayout29.xml"/><Relationship Id="rId1" Type="http://schemas.openxmlformats.org/officeDocument/2006/relationships/vmlDrawing" Target="../drawings/vmlDrawing44.vml"/><Relationship Id="rId6" Type="http://schemas.openxmlformats.org/officeDocument/2006/relationships/image" Target="../media/image254.png"/><Relationship Id="rId11" Type="http://schemas.openxmlformats.org/officeDocument/2006/relationships/image" Target="../media/image257.png"/><Relationship Id="rId5" Type="http://schemas.openxmlformats.org/officeDocument/2006/relationships/image" Target="../media/image253.png"/><Relationship Id="rId10" Type="http://schemas.openxmlformats.org/officeDocument/2006/relationships/image" Target="../media/image256.png"/><Relationship Id="rId4" Type="http://schemas.openxmlformats.org/officeDocument/2006/relationships/image" Target="../media/image251.wmf"/><Relationship Id="rId9" Type="http://schemas.openxmlformats.org/officeDocument/2006/relationships/image" Target="../media/image255.png"/></Relationships>
</file>

<file path=ppt/slides/_rels/slide71.xml.rels><?xml version="1.0" encoding="UTF-8" standalone="yes"?>
<Relationships xmlns="http://schemas.openxmlformats.org/package/2006/relationships"><Relationship Id="rId3" Type="http://schemas.openxmlformats.org/officeDocument/2006/relationships/image" Target="../media/image133.jpg"/><Relationship Id="rId7" Type="http://schemas.openxmlformats.org/officeDocument/2006/relationships/image" Target="../media/image261.wmf"/><Relationship Id="rId2" Type="http://schemas.openxmlformats.org/officeDocument/2006/relationships/slideLayout" Target="../slideLayouts/slideLayout29.xml"/><Relationship Id="rId1" Type="http://schemas.openxmlformats.org/officeDocument/2006/relationships/vmlDrawing" Target="../drawings/vmlDrawing45.vml"/><Relationship Id="rId6" Type="http://schemas.openxmlformats.org/officeDocument/2006/relationships/oleObject" Target="../embeddings/oleObject156.bin"/><Relationship Id="rId5" Type="http://schemas.openxmlformats.org/officeDocument/2006/relationships/image" Target="../media/image260.wmf"/><Relationship Id="rId4" Type="http://schemas.openxmlformats.org/officeDocument/2006/relationships/oleObject" Target="../embeddings/oleObject155.bin"/></Relationships>
</file>

<file path=ppt/slides/_rels/slide72.xml.rels><?xml version="1.0" encoding="UTF-8" standalone="yes"?>
<Relationships xmlns="http://schemas.openxmlformats.org/package/2006/relationships"><Relationship Id="rId3" Type="http://schemas.openxmlformats.org/officeDocument/2006/relationships/image" Target="../media/image133.jpg"/><Relationship Id="rId7" Type="http://schemas.openxmlformats.org/officeDocument/2006/relationships/image" Target="../media/image261.wmf"/><Relationship Id="rId2" Type="http://schemas.openxmlformats.org/officeDocument/2006/relationships/slideLayout" Target="../slideLayouts/slideLayout29.xml"/><Relationship Id="rId1" Type="http://schemas.openxmlformats.org/officeDocument/2006/relationships/vmlDrawing" Target="../drawings/vmlDrawing46.vml"/><Relationship Id="rId6" Type="http://schemas.openxmlformats.org/officeDocument/2006/relationships/oleObject" Target="../embeddings/oleObject158.bin"/><Relationship Id="rId5" Type="http://schemas.openxmlformats.org/officeDocument/2006/relationships/image" Target="../media/image262.wmf"/><Relationship Id="rId4" Type="http://schemas.openxmlformats.org/officeDocument/2006/relationships/oleObject" Target="../embeddings/oleObject157.bin"/></Relationships>
</file>

<file path=ppt/slides/_rels/slide73.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slideLayout" Target="../slideLayouts/slideLayout29.xml"/><Relationship Id="rId1" Type="http://schemas.openxmlformats.org/officeDocument/2006/relationships/vmlDrawing" Target="../drawings/vmlDrawing47.vml"/><Relationship Id="rId5" Type="http://schemas.openxmlformats.org/officeDocument/2006/relationships/image" Target="../media/image240.wmf"/><Relationship Id="rId4" Type="http://schemas.openxmlformats.org/officeDocument/2006/relationships/oleObject" Target="../embeddings/oleObject159.bin"/></Relationships>
</file>

<file path=ppt/slides/_rels/slide74.xml.rels><?xml version="1.0" encoding="UTF-8" standalone="yes"?>
<Relationships xmlns="http://schemas.openxmlformats.org/package/2006/relationships"><Relationship Id="rId8" Type="http://schemas.openxmlformats.org/officeDocument/2006/relationships/image" Target="../media/image264.wmf"/><Relationship Id="rId13" Type="http://schemas.openxmlformats.org/officeDocument/2006/relationships/image" Target="../media/image266.wmf"/><Relationship Id="rId18" Type="http://schemas.openxmlformats.org/officeDocument/2006/relationships/oleObject" Target="../embeddings/oleObject166.bin"/><Relationship Id="rId3" Type="http://schemas.openxmlformats.org/officeDocument/2006/relationships/image" Target="../media/image133.jpg"/><Relationship Id="rId7" Type="http://schemas.openxmlformats.org/officeDocument/2006/relationships/oleObject" Target="../embeddings/oleObject161.bin"/><Relationship Id="rId12" Type="http://schemas.openxmlformats.org/officeDocument/2006/relationships/oleObject" Target="../embeddings/oleObject163.bin"/><Relationship Id="rId17" Type="http://schemas.openxmlformats.org/officeDocument/2006/relationships/image" Target="../media/image268.wmf"/><Relationship Id="rId2" Type="http://schemas.openxmlformats.org/officeDocument/2006/relationships/slideLayout" Target="../slideLayouts/slideLayout29.xml"/><Relationship Id="rId16" Type="http://schemas.openxmlformats.org/officeDocument/2006/relationships/oleObject" Target="../embeddings/oleObject165.bin"/><Relationship Id="rId1" Type="http://schemas.openxmlformats.org/officeDocument/2006/relationships/vmlDrawing" Target="../drawings/vmlDrawing48.vml"/><Relationship Id="rId6" Type="http://schemas.openxmlformats.org/officeDocument/2006/relationships/image" Target="../media/image143.jpg"/><Relationship Id="rId11" Type="http://schemas.openxmlformats.org/officeDocument/2006/relationships/image" Target="../media/image265.wmf"/><Relationship Id="rId5" Type="http://schemas.openxmlformats.org/officeDocument/2006/relationships/image" Target="../media/image263.wmf"/><Relationship Id="rId15" Type="http://schemas.openxmlformats.org/officeDocument/2006/relationships/image" Target="../media/image267.wmf"/><Relationship Id="rId10" Type="http://schemas.openxmlformats.org/officeDocument/2006/relationships/oleObject" Target="../embeddings/oleObject162.bin"/><Relationship Id="rId19" Type="http://schemas.openxmlformats.org/officeDocument/2006/relationships/image" Target="../media/image269.wmf"/><Relationship Id="rId4" Type="http://schemas.openxmlformats.org/officeDocument/2006/relationships/oleObject" Target="../embeddings/oleObject160.bin"/><Relationship Id="rId9" Type="http://schemas.openxmlformats.org/officeDocument/2006/relationships/image" Target="../media/image142.jpg"/><Relationship Id="rId14" Type="http://schemas.openxmlformats.org/officeDocument/2006/relationships/oleObject" Target="../embeddings/oleObject164.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69.bin"/><Relationship Id="rId13" Type="http://schemas.openxmlformats.org/officeDocument/2006/relationships/image" Target="../media/image274.wmf"/><Relationship Id="rId3" Type="http://schemas.openxmlformats.org/officeDocument/2006/relationships/image" Target="../media/image133.jpg"/><Relationship Id="rId7" Type="http://schemas.openxmlformats.org/officeDocument/2006/relationships/image" Target="../media/image271.wmf"/><Relationship Id="rId12" Type="http://schemas.openxmlformats.org/officeDocument/2006/relationships/oleObject" Target="../embeddings/oleObject171.bin"/><Relationship Id="rId2" Type="http://schemas.openxmlformats.org/officeDocument/2006/relationships/slideLayout" Target="../slideLayouts/slideLayout29.xml"/><Relationship Id="rId1" Type="http://schemas.openxmlformats.org/officeDocument/2006/relationships/vmlDrawing" Target="../drawings/vmlDrawing49.vml"/><Relationship Id="rId6" Type="http://schemas.openxmlformats.org/officeDocument/2006/relationships/oleObject" Target="../embeddings/oleObject168.bin"/><Relationship Id="rId11" Type="http://schemas.openxmlformats.org/officeDocument/2006/relationships/image" Target="../media/image273.wmf"/><Relationship Id="rId5" Type="http://schemas.openxmlformats.org/officeDocument/2006/relationships/image" Target="../media/image270.wmf"/><Relationship Id="rId10" Type="http://schemas.openxmlformats.org/officeDocument/2006/relationships/oleObject" Target="../embeddings/oleObject170.bin"/><Relationship Id="rId4" Type="http://schemas.openxmlformats.org/officeDocument/2006/relationships/oleObject" Target="../embeddings/oleObject167.bin"/><Relationship Id="rId9" Type="http://schemas.openxmlformats.org/officeDocument/2006/relationships/image" Target="../media/image272.wmf"/></Relationships>
</file>

<file path=ppt/slides/_rels/slide76.xml.rels><?xml version="1.0" encoding="UTF-8" standalone="yes"?>
<Relationships xmlns="http://schemas.openxmlformats.org/package/2006/relationships"><Relationship Id="rId2" Type="http://schemas.openxmlformats.org/officeDocument/2006/relationships/image" Target="../media/image275.jp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image" Target="../media/image275.jp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276.jpg"/><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74.bin"/><Relationship Id="rId13" Type="http://schemas.openxmlformats.org/officeDocument/2006/relationships/image" Target="../media/image281.wmf"/><Relationship Id="rId18" Type="http://schemas.openxmlformats.org/officeDocument/2006/relationships/oleObject" Target="../embeddings/oleObject179.bin"/><Relationship Id="rId3" Type="http://schemas.openxmlformats.org/officeDocument/2006/relationships/image" Target="../media/image286.jpg"/><Relationship Id="rId21" Type="http://schemas.openxmlformats.org/officeDocument/2006/relationships/image" Target="../media/image285.wmf"/><Relationship Id="rId7" Type="http://schemas.openxmlformats.org/officeDocument/2006/relationships/image" Target="../media/image278.wmf"/><Relationship Id="rId12" Type="http://schemas.openxmlformats.org/officeDocument/2006/relationships/oleObject" Target="../embeddings/oleObject176.bin"/><Relationship Id="rId17" Type="http://schemas.openxmlformats.org/officeDocument/2006/relationships/image" Target="../media/image283.wmf"/><Relationship Id="rId2" Type="http://schemas.openxmlformats.org/officeDocument/2006/relationships/slideLayout" Target="../slideLayouts/slideLayout33.xml"/><Relationship Id="rId16" Type="http://schemas.openxmlformats.org/officeDocument/2006/relationships/oleObject" Target="../embeddings/oleObject178.bin"/><Relationship Id="rId20" Type="http://schemas.openxmlformats.org/officeDocument/2006/relationships/oleObject" Target="../embeddings/oleObject180.bin"/><Relationship Id="rId1" Type="http://schemas.openxmlformats.org/officeDocument/2006/relationships/vmlDrawing" Target="../drawings/vmlDrawing50.vml"/><Relationship Id="rId6" Type="http://schemas.openxmlformats.org/officeDocument/2006/relationships/oleObject" Target="../embeddings/oleObject173.bin"/><Relationship Id="rId11" Type="http://schemas.openxmlformats.org/officeDocument/2006/relationships/image" Target="../media/image280.wmf"/><Relationship Id="rId5" Type="http://schemas.openxmlformats.org/officeDocument/2006/relationships/image" Target="../media/image277.wmf"/><Relationship Id="rId15" Type="http://schemas.openxmlformats.org/officeDocument/2006/relationships/image" Target="../media/image282.wmf"/><Relationship Id="rId10" Type="http://schemas.openxmlformats.org/officeDocument/2006/relationships/oleObject" Target="../embeddings/oleObject175.bin"/><Relationship Id="rId19" Type="http://schemas.openxmlformats.org/officeDocument/2006/relationships/image" Target="../media/image284.wmf"/><Relationship Id="rId4" Type="http://schemas.openxmlformats.org/officeDocument/2006/relationships/oleObject" Target="../embeddings/oleObject172.bin"/><Relationship Id="rId9" Type="http://schemas.openxmlformats.org/officeDocument/2006/relationships/image" Target="../media/image279.wmf"/><Relationship Id="rId14" Type="http://schemas.openxmlformats.org/officeDocument/2006/relationships/oleObject" Target="../embeddings/oleObject177.bin"/></Relationships>
</file>

<file path=ppt/slides/_rels/slide8.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26.jpg"/><Relationship Id="rId7" Type="http://schemas.openxmlformats.org/officeDocument/2006/relationships/oleObject" Target="../embeddings/oleObject2.bin"/><Relationship Id="rId2" Type="http://schemas.openxmlformats.org/officeDocument/2006/relationships/slideLayout" Target="../slideLayouts/slideLayout29.xml"/><Relationship Id="rId1" Type="http://schemas.openxmlformats.org/officeDocument/2006/relationships/vmlDrawing" Target="../drawings/vmlDrawing1.vml"/><Relationship Id="rId6" Type="http://schemas.openxmlformats.org/officeDocument/2006/relationships/image" Target="../media/image27.jpg"/><Relationship Id="rId11" Type="http://schemas.openxmlformats.org/officeDocument/2006/relationships/image" Target="../media/image25.wmf"/><Relationship Id="rId5" Type="http://schemas.openxmlformats.org/officeDocument/2006/relationships/image" Target="../media/image23.wmf"/><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image" Target="../media/image28.jpg"/></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83.bin"/><Relationship Id="rId13" Type="http://schemas.openxmlformats.org/officeDocument/2006/relationships/oleObject" Target="../embeddings/oleObject185.bin"/><Relationship Id="rId3" Type="http://schemas.openxmlformats.org/officeDocument/2006/relationships/image" Target="../media/image293.jpg"/><Relationship Id="rId7" Type="http://schemas.openxmlformats.org/officeDocument/2006/relationships/image" Target="../media/image288.wmf"/><Relationship Id="rId12" Type="http://schemas.openxmlformats.org/officeDocument/2006/relationships/image" Target="../media/image290.wmf"/><Relationship Id="rId2" Type="http://schemas.openxmlformats.org/officeDocument/2006/relationships/slideLayout" Target="../slideLayouts/slideLayout29.xml"/><Relationship Id="rId16" Type="http://schemas.openxmlformats.org/officeDocument/2006/relationships/image" Target="../media/image292.wmf"/><Relationship Id="rId1" Type="http://schemas.openxmlformats.org/officeDocument/2006/relationships/vmlDrawing" Target="../drawings/vmlDrawing51.vml"/><Relationship Id="rId6" Type="http://schemas.openxmlformats.org/officeDocument/2006/relationships/oleObject" Target="../embeddings/oleObject182.bin"/><Relationship Id="rId11" Type="http://schemas.openxmlformats.org/officeDocument/2006/relationships/oleObject" Target="../embeddings/oleObject184.bin"/><Relationship Id="rId5" Type="http://schemas.openxmlformats.org/officeDocument/2006/relationships/image" Target="../media/image287.wmf"/><Relationship Id="rId15" Type="http://schemas.openxmlformats.org/officeDocument/2006/relationships/oleObject" Target="../embeddings/oleObject186.bin"/><Relationship Id="rId10" Type="http://schemas.openxmlformats.org/officeDocument/2006/relationships/image" Target="../media/image294.jpg"/><Relationship Id="rId4" Type="http://schemas.openxmlformats.org/officeDocument/2006/relationships/oleObject" Target="../embeddings/oleObject181.bin"/><Relationship Id="rId9" Type="http://schemas.openxmlformats.org/officeDocument/2006/relationships/image" Target="../media/image289.wmf"/><Relationship Id="rId14" Type="http://schemas.openxmlformats.org/officeDocument/2006/relationships/image" Target="../media/image291.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89.bin"/><Relationship Id="rId13" Type="http://schemas.openxmlformats.org/officeDocument/2006/relationships/oleObject" Target="../embeddings/oleObject191.bin"/><Relationship Id="rId3" Type="http://schemas.openxmlformats.org/officeDocument/2006/relationships/image" Target="../media/image293.jpg"/><Relationship Id="rId7" Type="http://schemas.openxmlformats.org/officeDocument/2006/relationships/image" Target="../media/image296.wmf"/><Relationship Id="rId12" Type="http://schemas.openxmlformats.org/officeDocument/2006/relationships/image" Target="../media/image294.jpg"/><Relationship Id="rId2" Type="http://schemas.openxmlformats.org/officeDocument/2006/relationships/slideLayout" Target="../slideLayouts/slideLayout29.xml"/><Relationship Id="rId16" Type="http://schemas.openxmlformats.org/officeDocument/2006/relationships/image" Target="../media/image300.wmf"/><Relationship Id="rId1" Type="http://schemas.openxmlformats.org/officeDocument/2006/relationships/vmlDrawing" Target="../drawings/vmlDrawing52.vml"/><Relationship Id="rId6" Type="http://schemas.openxmlformats.org/officeDocument/2006/relationships/oleObject" Target="../embeddings/oleObject188.bin"/><Relationship Id="rId11" Type="http://schemas.openxmlformats.org/officeDocument/2006/relationships/image" Target="../media/image298.wmf"/><Relationship Id="rId5" Type="http://schemas.openxmlformats.org/officeDocument/2006/relationships/image" Target="../media/image295.wmf"/><Relationship Id="rId15" Type="http://schemas.openxmlformats.org/officeDocument/2006/relationships/oleObject" Target="../embeddings/oleObject192.bin"/><Relationship Id="rId10" Type="http://schemas.openxmlformats.org/officeDocument/2006/relationships/oleObject" Target="../embeddings/oleObject190.bin"/><Relationship Id="rId4" Type="http://schemas.openxmlformats.org/officeDocument/2006/relationships/oleObject" Target="../embeddings/oleObject187.bin"/><Relationship Id="rId9" Type="http://schemas.openxmlformats.org/officeDocument/2006/relationships/image" Target="../media/image297.wmf"/><Relationship Id="rId14" Type="http://schemas.openxmlformats.org/officeDocument/2006/relationships/image" Target="../media/image299.w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95.bin"/><Relationship Id="rId3" Type="http://schemas.openxmlformats.org/officeDocument/2006/relationships/image" Target="../media/image305.jpg"/><Relationship Id="rId7" Type="http://schemas.openxmlformats.org/officeDocument/2006/relationships/image" Target="../media/image302.wmf"/><Relationship Id="rId2" Type="http://schemas.openxmlformats.org/officeDocument/2006/relationships/slideLayout" Target="../slideLayouts/slideLayout29.xml"/><Relationship Id="rId1" Type="http://schemas.openxmlformats.org/officeDocument/2006/relationships/vmlDrawing" Target="../drawings/vmlDrawing53.vml"/><Relationship Id="rId6" Type="http://schemas.openxmlformats.org/officeDocument/2006/relationships/oleObject" Target="../embeddings/oleObject194.bin"/><Relationship Id="rId11" Type="http://schemas.openxmlformats.org/officeDocument/2006/relationships/image" Target="../media/image304.wmf"/><Relationship Id="rId5" Type="http://schemas.openxmlformats.org/officeDocument/2006/relationships/image" Target="../media/image301.wmf"/><Relationship Id="rId10" Type="http://schemas.openxmlformats.org/officeDocument/2006/relationships/oleObject" Target="../embeddings/oleObject196.bin"/><Relationship Id="rId4" Type="http://schemas.openxmlformats.org/officeDocument/2006/relationships/oleObject" Target="../embeddings/oleObject193.bin"/><Relationship Id="rId9" Type="http://schemas.openxmlformats.org/officeDocument/2006/relationships/image" Target="../media/image303.wmf"/></Relationships>
</file>

<file path=ppt/slides/_rels/slide83.xml.rels><?xml version="1.0" encoding="UTF-8" standalone="yes"?>
<Relationships xmlns="http://schemas.openxmlformats.org/package/2006/relationships"><Relationship Id="rId8" Type="http://schemas.openxmlformats.org/officeDocument/2006/relationships/image" Target="../media/image307.wmf"/><Relationship Id="rId13" Type="http://schemas.openxmlformats.org/officeDocument/2006/relationships/oleObject" Target="../embeddings/oleObject201.bin"/><Relationship Id="rId18" Type="http://schemas.openxmlformats.org/officeDocument/2006/relationships/image" Target="../media/image311.wmf"/><Relationship Id="rId3" Type="http://schemas.openxmlformats.org/officeDocument/2006/relationships/image" Target="../media/image312.jpg"/><Relationship Id="rId7" Type="http://schemas.openxmlformats.org/officeDocument/2006/relationships/oleObject" Target="../embeddings/oleObject198.bin"/><Relationship Id="rId12" Type="http://schemas.openxmlformats.org/officeDocument/2006/relationships/image" Target="../media/image309.wmf"/><Relationship Id="rId17" Type="http://schemas.openxmlformats.org/officeDocument/2006/relationships/oleObject" Target="../embeddings/oleObject203.bin"/><Relationship Id="rId2" Type="http://schemas.openxmlformats.org/officeDocument/2006/relationships/slideLayout" Target="../slideLayouts/slideLayout29.xml"/><Relationship Id="rId16" Type="http://schemas.openxmlformats.org/officeDocument/2006/relationships/image" Target="../media/image310.wmf"/><Relationship Id="rId20" Type="http://schemas.openxmlformats.org/officeDocument/2006/relationships/image" Target="../media/image304.wmf"/><Relationship Id="rId1" Type="http://schemas.openxmlformats.org/officeDocument/2006/relationships/vmlDrawing" Target="../drawings/vmlDrawing54.vml"/><Relationship Id="rId6" Type="http://schemas.openxmlformats.org/officeDocument/2006/relationships/image" Target="../media/image313.jpg"/><Relationship Id="rId11" Type="http://schemas.openxmlformats.org/officeDocument/2006/relationships/oleObject" Target="../embeddings/oleObject200.bin"/><Relationship Id="rId5" Type="http://schemas.openxmlformats.org/officeDocument/2006/relationships/image" Target="../media/image306.wmf"/><Relationship Id="rId15" Type="http://schemas.openxmlformats.org/officeDocument/2006/relationships/oleObject" Target="../embeddings/oleObject202.bin"/><Relationship Id="rId10" Type="http://schemas.openxmlformats.org/officeDocument/2006/relationships/image" Target="../media/image308.wmf"/><Relationship Id="rId19" Type="http://schemas.openxmlformats.org/officeDocument/2006/relationships/oleObject" Target="../embeddings/oleObject204.bin"/><Relationship Id="rId4" Type="http://schemas.openxmlformats.org/officeDocument/2006/relationships/oleObject" Target="../embeddings/oleObject197.bin"/><Relationship Id="rId9" Type="http://schemas.openxmlformats.org/officeDocument/2006/relationships/oleObject" Target="../embeddings/oleObject199.bin"/><Relationship Id="rId14" Type="http://schemas.openxmlformats.org/officeDocument/2006/relationships/image" Target="../media/image302.wmf"/></Relationships>
</file>

<file path=ppt/slides/_rels/slide84.xml.rels><?xml version="1.0" encoding="UTF-8" standalone="yes"?>
<Relationships xmlns="http://schemas.openxmlformats.org/package/2006/relationships"><Relationship Id="rId2" Type="http://schemas.openxmlformats.org/officeDocument/2006/relationships/image" Target="../media/image314.jpg"/><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3" Type="http://schemas.openxmlformats.org/officeDocument/2006/relationships/image" Target="../media/image315.jpg"/><Relationship Id="rId2" Type="http://schemas.openxmlformats.org/officeDocument/2006/relationships/image" Target="../media/image314.jpg"/><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07.bin"/><Relationship Id="rId3" Type="http://schemas.openxmlformats.org/officeDocument/2006/relationships/image" Target="../media/image320.jpg"/><Relationship Id="rId7" Type="http://schemas.openxmlformats.org/officeDocument/2006/relationships/image" Target="../media/image317.wmf"/><Relationship Id="rId2" Type="http://schemas.openxmlformats.org/officeDocument/2006/relationships/slideLayout" Target="../slideLayouts/slideLayout29.xml"/><Relationship Id="rId1" Type="http://schemas.openxmlformats.org/officeDocument/2006/relationships/vmlDrawing" Target="../drawings/vmlDrawing55.vml"/><Relationship Id="rId6" Type="http://schemas.openxmlformats.org/officeDocument/2006/relationships/oleObject" Target="../embeddings/oleObject206.bin"/><Relationship Id="rId11" Type="http://schemas.openxmlformats.org/officeDocument/2006/relationships/image" Target="../media/image319.wmf"/><Relationship Id="rId5" Type="http://schemas.openxmlformats.org/officeDocument/2006/relationships/image" Target="../media/image316.wmf"/><Relationship Id="rId10" Type="http://schemas.openxmlformats.org/officeDocument/2006/relationships/oleObject" Target="../embeddings/oleObject208.bin"/><Relationship Id="rId4" Type="http://schemas.openxmlformats.org/officeDocument/2006/relationships/oleObject" Target="../embeddings/oleObject205.bin"/><Relationship Id="rId9" Type="http://schemas.openxmlformats.org/officeDocument/2006/relationships/image" Target="../media/image318.wmf"/></Relationships>
</file>

<file path=ppt/slides/_rels/slide87.xml.rels><?xml version="1.0" encoding="UTF-8" standalone="yes"?>
<Relationships xmlns="http://schemas.openxmlformats.org/package/2006/relationships"><Relationship Id="rId8" Type="http://schemas.openxmlformats.org/officeDocument/2006/relationships/image" Target="../media/image322.wmf"/><Relationship Id="rId13" Type="http://schemas.openxmlformats.org/officeDocument/2006/relationships/oleObject" Target="../embeddings/oleObject213.bin"/><Relationship Id="rId3" Type="http://schemas.openxmlformats.org/officeDocument/2006/relationships/image" Target="../media/image326.jpg"/><Relationship Id="rId7" Type="http://schemas.openxmlformats.org/officeDocument/2006/relationships/oleObject" Target="../embeddings/oleObject210.bin"/><Relationship Id="rId12" Type="http://schemas.openxmlformats.org/officeDocument/2006/relationships/image" Target="../media/image324.wmf"/><Relationship Id="rId2" Type="http://schemas.openxmlformats.org/officeDocument/2006/relationships/slideLayout" Target="../slideLayouts/slideLayout29.xml"/><Relationship Id="rId1" Type="http://schemas.openxmlformats.org/officeDocument/2006/relationships/vmlDrawing" Target="../drawings/vmlDrawing56.vml"/><Relationship Id="rId6" Type="http://schemas.openxmlformats.org/officeDocument/2006/relationships/image" Target="../media/image321.wmf"/><Relationship Id="rId11" Type="http://schemas.openxmlformats.org/officeDocument/2006/relationships/oleObject" Target="../embeddings/oleObject212.bin"/><Relationship Id="rId5" Type="http://schemas.openxmlformats.org/officeDocument/2006/relationships/oleObject" Target="../embeddings/oleObject209.bin"/><Relationship Id="rId10" Type="http://schemas.openxmlformats.org/officeDocument/2006/relationships/image" Target="../media/image323.wmf"/><Relationship Id="rId4" Type="http://schemas.openxmlformats.org/officeDocument/2006/relationships/image" Target="../media/image327.jpg"/><Relationship Id="rId9" Type="http://schemas.openxmlformats.org/officeDocument/2006/relationships/oleObject" Target="../embeddings/oleObject211.bin"/><Relationship Id="rId14" Type="http://schemas.openxmlformats.org/officeDocument/2006/relationships/image" Target="../media/image325.wmf"/></Relationships>
</file>

<file path=ppt/slides/_rels/slide88.xml.rels><?xml version="1.0" encoding="UTF-8" standalone="yes"?>
<Relationships xmlns="http://schemas.openxmlformats.org/package/2006/relationships"><Relationship Id="rId8" Type="http://schemas.openxmlformats.org/officeDocument/2006/relationships/image" Target="../media/image329.wmf"/><Relationship Id="rId3" Type="http://schemas.openxmlformats.org/officeDocument/2006/relationships/image" Target="../media/image326.jpg"/><Relationship Id="rId7" Type="http://schemas.openxmlformats.org/officeDocument/2006/relationships/oleObject" Target="../embeddings/oleObject215.bin"/><Relationship Id="rId12" Type="http://schemas.openxmlformats.org/officeDocument/2006/relationships/image" Target="../media/image331.wmf"/><Relationship Id="rId2" Type="http://schemas.openxmlformats.org/officeDocument/2006/relationships/slideLayout" Target="../slideLayouts/slideLayout29.xml"/><Relationship Id="rId1" Type="http://schemas.openxmlformats.org/officeDocument/2006/relationships/vmlDrawing" Target="../drawings/vmlDrawing57.vml"/><Relationship Id="rId6" Type="http://schemas.openxmlformats.org/officeDocument/2006/relationships/image" Target="../media/image328.wmf"/><Relationship Id="rId11" Type="http://schemas.openxmlformats.org/officeDocument/2006/relationships/oleObject" Target="../embeddings/oleObject217.bin"/><Relationship Id="rId5" Type="http://schemas.openxmlformats.org/officeDocument/2006/relationships/oleObject" Target="../embeddings/oleObject214.bin"/><Relationship Id="rId10" Type="http://schemas.openxmlformats.org/officeDocument/2006/relationships/image" Target="../media/image330.wmf"/><Relationship Id="rId4" Type="http://schemas.openxmlformats.org/officeDocument/2006/relationships/image" Target="../media/image327.jpg"/><Relationship Id="rId9" Type="http://schemas.openxmlformats.org/officeDocument/2006/relationships/oleObject" Target="../embeddings/oleObject216.bin"/></Relationships>
</file>

<file path=ppt/slides/_rels/slide89.xml.rels><?xml version="1.0" encoding="UTF-8" standalone="yes"?>
<Relationships xmlns="http://schemas.openxmlformats.org/package/2006/relationships"><Relationship Id="rId3" Type="http://schemas.openxmlformats.org/officeDocument/2006/relationships/image" Target="../media/image320.jpg"/><Relationship Id="rId2" Type="http://schemas.openxmlformats.org/officeDocument/2006/relationships/slideLayout" Target="../slideLayouts/slideLayout29.xml"/><Relationship Id="rId1" Type="http://schemas.openxmlformats.org/officeDocument/2006/relationships/vmlDrawing" Target="../drawings/vmlDrawing58.vml"/><Relationship Id="rId5" Type="http://schemas.openxmlformats.org/officeDocument/2006/relationships/image" Target="../media/image332.wmf"/><Relationship Id="rId4" Type="http://schemas.openxmlformats.org/officeDocument/2006/relationships/oleObject" Target="../embeddings/oleObject218.bin"/></Relationships>
</file>

<file path=ppt/slides/_rels/slide9.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3.jpg"/><Relationship Id="rId7" Type="http://schemas.openxmlformats.org/officeDocument/2006/relationships/oleObject" Target="../embeddings/oleObject5.bin"/><Relationship Id="rId12" Type="http://schemas.openxmlformats.org/officeDocument/2006/relationships/image" Target="../media/image32.wmf"/><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image" Target="../media/image29.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31.wmf"/><Relationship Id="rId4" Type="http://schemas.openxmlformats.org/officeDocument/2006/relationships/image" Target="../media/image34.jpg"/><Relationship Id="rId9"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8" Type="http://schemas.openxmlformats.org/officeDocument/2006/relationships/image" Target="../media/image334.wmf"/><Relationship Id="rId3" Type="http://schemas.openxmlformats.org/officeDocument/2006/relationships/image" Target="../media/image326.jpg"/><Relationship Id="rId7" Type="http://schemas.openxmlformats.org/officeDocument/2006/relationships/oleObject" Target="../embeddings/oleObject220.bin"/><Relationship Id="rId12" Type="http://schemas.openxmlformats.org/officeDocument/2006/relationships/image" Target="../media/image336.wmf"/><Relationship Id="rId2" Type="http://schemas.openxmlformats.org/officeDocument/2006/relationships/slideLayout" Target="../slideLayouts/slideLayout29.xml"/><Relationship Id="rId1" Type="http://schemas.openxmlformats.org/officeDocument/2006/relationships/vmlDrawing" Target="../drawings/vmlDrawing59.vml"/><Relationship Id="rId6" Type="http://schemas.openxmlformats.org/officeDocument/2006/relationships/image" Target="../media/image333.wmf"/><Relationship Id="rId11" Type="http://schemas.openxmlformats.org/officeDocument/2006/relationships/oleObject" Target="../embeddings/oleObject222.bin"/><Relationship Id="rId5" Type="http://schemas.openxmlformats.org/officeDocument/2006/relationships/oleObject" Target="../embeddings/oleObject219.bin"/><Relationship Id="rId10" Type="http://schemas.openxmlformats.org/officeDocument/2006/relationships/image" Target="../media/image335.wmf"/><Relationship Id="rId4" Type="http://schemas.openxmlformats.org/officeDocument/2006/relationships/image" Target="../media/image337.jpg"/><Relationship Id="rId9" Type="http://schemas.openxmlformats.org/officeDocument/2006/relationships/oleObject" Target="../embeddings/oleObject221.bin"/></Relationships>
</file>

<file path=ppt/slides/_rels/slide91.xml.rels><?xml version="1.0" encoding="UTF-8" standalone="yes"?>
<Relationships xmlns="http://schemas.openxmlformats.org/package/2006/relationships"><Relationship Id="rId8" Type="http://schemas.openxmlformats.org/officeDocument/2006/relationships/image" Target="../media/image339.wmf"/><Relationship Id="rId13" Type="http://schemas.openxmlformats.org/officeDocument/2006/relationships/oleObject" Target="../embeddings/oleObject227.bin"/><Relationship Id="rId3" Type="http://schemas.openxmlformats.org/officeDocument/2006/relationships/image" Target="../media/image326.jpg"/><Relationship Id="rId7" Type="http://schemas.openxmlformats.org/officeDocument/2006/relationships/oleObject" Target="../embeddings/oleObject224.bin"/><Relationship Id="rId12" Type="http://schemas.openxmlformats.org/officeDocument/2006/relationships/image" Target="../media/image341.wmf"/><Relationship Id="rId2" Type="http://schemas.openxmlformats.org/officeDocument/2006/relationships/slideLayout" Target="../slideLayouts/slideLayout29.xml"/><Relationship Id="rId1" Type="http://schemas.openxmlformats.org/officeDocument/2006/relationships/vmlDrawing" Target="../drawings/vmlDrawing60.vml"/><Relationship Id="rId6" Type="http://schemas.openxmlformats.org/officeDocument/2006/relationships/image" Target="../media/image338.wmf"/><Relationship Id="rId11" Type="http://schemas.openxmlformats.org/officeDocument/2006/relationships/oleObject" Target="../embeddings/oleObject226.bin"/><Relationship Id="rId5" Type="http://schemas.openxmlformats.org/officeDocument/2006/relationships/oleObject" Target="../embeddings/oleObject223.bin"/><Relationship Id="rId10" Type="http://schemas.openxmlformats.org/officeDocument/2006/relationships/image" Target="../media/image340.wmf"/><Relationship Id="rId4" Type="http://schemas.openxmlformats.org/officeDocument/2006/relationships/image" Target="../media/image337.jpg"/><Relationship Id="rId9" Type="http://schemas.openxmlformats.org/officeDocument/2006/relationships/oleObject" Target="../embeddings/oleObject225.bin"/><Relationship Id="rId14" Type="http://schemas.openxmlformats.org/officeDocument/2006/relationships/image" Target="../media/image342.wmf"/></Relationships>
</file>

<file path=ppt/slides/_rels/slide92.xml.rels><?xml version="1.0" encoding="UTF-8" standalone="yes"?>
<Relationships xmlns="http://schemas.openxmlformats.org/package/2006/relationships"><Relationship Id="rId2" Type="http://schemas.openxmlformats.org/officeDocument/2006/relationships/image" Target="../media/image320.jpg"/><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30.bin"/><Relationship Id="rId13" Type="http://schemas.openxmlformats.org/officeDocument/2006/relationships/oleObject" Target="../embeddings/oleObject232.bin"/><Relationship Id="rId3" Type="http://schemas.openxmlformats.org/officeDocument/2006/relationships/image" Target="../media/image349.jpg"/><Relationship Id="rId7" Type="http://schemas.openxmlformats.org/officeDocument/2006/relationships/image" Target="../media/image344.wmf"/><Relationship Id="rId12" Type="http://schemas.openxmlformats.org/officeDocument/2006/relationships/image" Target="../media/image346.wmf"/><Relationship Id="rId17" Type="http://schemas.openxmlformats.org/officeDocument/2006/relationships/image" Target="../media/image351.jpg"/><Relationship Id="rId2" Type="http://schemas.openxmlformats.org/officeDocument/2006/relationships/slideLayout" Target="../slideLayouts/slideLayout29.xml"/><Relationship Id="rId16" Type="http://schemas.openxmlformats.org/officeDocument/2006/relationships/image" Target="../media/image348.wmf"/><Relationship Id="rId1" Type="http://schemas.openxmlformats.org/officeDocument/2006/relationships/vmlDrawing" Target="../drawings/vmlDrawing61.vml"/><Relationship Id="rId6" Type="http://schemas.openxmlformats.org/officeDocument/2006/relationships/oleObject" Target="../embeddings/oleObject229.bin"/><Relationship Id="rId11" Type="http://schemas.openxmlformats.org/officeDocument/2006/relationships/oleObject" Target="../embeddings/oleObject231.bin"/><Relationship Id="rId5" Type="http://schemas.openxmlformats.org/officeDocument/2006/relationships/image" Target="../media/image343.wmf"/><Relationship Id="rId15" Type="http://schemas.openxmlformats.org/officeDocument/2006/relationships/oleObject" Target="../embeddings/oleObject233.bin"/><Relationship Id="rId10" Type="http://schemas.openxmlformats.org/officeDocument/2006/relationships/image" Target="../media/image350.jpg"/><Relationship Id="rId4" Type="http://schemas.openxmlformats.org/officeDocument/2006/relationships/oleObject" Target="../embeddings/oleObject228.bin"/><Relationship Id="rId9" Type="http://schemas.openxmlformats.org/officeDocument/2006/relationships/image" Target="../media/image345.wmf"/><Relationship Id="rId14" Type="http://schemas.openxmlformats.org/officeDocument/2006/relationships/image" Target="../media/image347.wmf"/></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236.bin"/><Relationship Id="rId3" Type="http://schemas.openxmlformats.org/officeDocument/2006/relationships/image" Target="../media/image355.jpg"/><Relationship Id="rId7" Type="http://schemas.openxmlformats.org/officeDocument/2006/relationships/image" Target="../media/image353.wmf"/><Relationship Id="rId2" Type="http://schemas.openxmlformats.org/officeDocument/2006/relationships/slideLayout" Target="../slideLayouts/slideLayout29.xml"/><Relationship Id="rId1" Type="http://schemas.openxmlformats.org/officeDocument/2006/relationships/vmlDrawing" Target="../drawings/vmlDrawing62.vml"/><Relationship Id="rId6" Type="http://schemas.openxmlformats.org/officeDocument/2006/relationships/oleObject" Target="../embeddings/oleObject235.bin"/><Relationship Id="rId5" Type="http://schemas.openxmlformats.org/officeDocument/2006/relationships/image" Target="../media/image352.wmf"/><Relationship Id="rId4" Type="http://schemas.openxmlformats.org/officeDocument/2006/relationships/oleObject" Target="../embeddings/oleObject234.bin"/><Relationship Id="rId9" Type="http://schemas.openxmlformats.org/officeDocument/2006/relationships/image" Target="../media/image354.wmf"/></Relationships>
</file>

<file path=ppt/slides/_rels/slide95.xml.rels><?xml version="1.0" encoding="UTF-8" standalone="yes"?>
<Relationships xmlns="http://schemas.openxmlformats.org/package/2006/relationships"><Relationship Id="rId2" Type="http://schemas.openxmlformats.org/officeDocument/2006/relationships/image" Target="../media/image356.jpg"/><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image" Target="../media/image356.jpg"/><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239.bin"/><Relationship Id="rId13" Type="http://schemas.openxmlformats.org/officeDocument/2006/relationships/image" Target="../media/image361.wmf"/><Relationship Id="rId3" Type="http://schemas.openxmlformats.org/officeDocument/2006/relationships/image" Target="../media/image362.jpg"/><Relationship Id="rId7" Type="http://schemas.openxmlformats.org/officeDocument/2006/relationships/image" Target="../media/image358.wmf"/><Relationship Id="rId12" Type="http://schemas.openxmlformats.org/officeDocument/2006/relationships/oleObject" Target="../embeddings/oleObject241.bin"/><Relationship Id="rId2" Type="http://schemas.openxmlformats.org/officeDocument/2006/relationships/slideLayout" Target="../slideLayouts/slideLayout29.xml"/><Relationship Id="rId1" Type="http://schemas.openxmlformats.org/officeDocument/2006/relationships/vmlDrawing" Target="../drawings/vmlDrawing63.vml"/><Relationship Id="rId6" Type="http://schemas.openxmlformats.org/officeDocument/2006/relationships/oleObject" Target="../embeddings/oleObject238.bin"/><Relationship Id="rId11" Type="http://schemas.openxmlformats.org/officeDocument/2006/relationships/image" Target="../media/image360.wmf"/><Relationship Id="rId5" Type="http://schemas.openxmlformats.org/officeDocument/2006/relationships/image" Target="../media/image357.wmf"/><Relationship Id="rId10" Type="http://schemas.openxmlformats.org/officeDocument/2006/relationships/oleObject" Target="../embeddings/oleObject240.bin"/><Relationship Id="rId4" Type="http://schemas.openxmlformats.org/officeDocument/2006/relationships/oleObject" Target="../embeddings/oleObject237.bin"/><Relationship Id="rId9" Type="http://schemas.openxmlformats.org/officeDocument/2006/relationships/image" Target="../media/image359.wmf"/></Relationships>
</file>

<file path=ppt/slides/_rels/slide98.xml.rels><?xml version="1.0" encoding="UTF-8" standalone="yes"?>
<Relationships xmlns="http://schemas.openxmlformats.org/package/2006/relationships"><Relationship Id="rId8" Type="http://schemas.openxmlformats.org/officeDocument/2006/relationships/image" Target="../media/image364.wmf"/><Relationship Id="rId13" Type="http://schemas.openxmlformats.org/officeDocument/2006/relationships/oleObject" Target="../embeddings/oleObject246.bin"/><Relationship Id="rId18" Type="http://schemas.openxmlformats.org/officeDocument/2006/relationships/image" Target="../media/image369.wmf"/><Relationship Id="rId3" Type="http://schemas.openxmlformats.org/officeDocument/2006/relationships/image" Target="../media/image370.jpg"/><Relationship Id="rId7" Type="http://schemas.openxmlformats.org/officeDocument/2006/relationships/oleObject" Target="../embeddings/oleObject243.bin"/><Relationship Id="rId12" Type="http://schemas.openxmlformats.org/officeDocument/2006/relationships/image" Target="../media/image366.wmf"/><Relationship Id="rId17" Type="http://schemas.openxmlformats.org/officeDocument/2006/relationships/oleObject" Target="../embeddings/oleObject248.bin"/><Relationship Id="rId2" Type="http://schemas.openxmlformats.org/officeDocument/2006/relationships/slideLayout" Target="../slideLayouts/slideLayout29.xml"/><Relationship Id="rId16" Type="http://schemas.openxmlformats.org/officeDocument/2006/relationships/image" Target="../media/image368.wmf"/><Relationship Id="rId1" Type="http://schemas.openxmlformats.org/officeDocument/2006/relationships/vmlDrawing" Target="../drawings/vmlDrawing64.vml"/><Relationship Id="rId6" Type="http://schemas.openxmlformats.org/officeDocument/2006/relationships/image" Target="../media/image363.wmf"/><Relationship Id="rId11" Type="http://schemas.openxmlformats.org/officeDocument/2006/relationships/oleObject" Target="../embeddings/oleObject245.bin"/><Relationship Id="rId5" Type="http://schemas.openxmlformats.org/officeDocument/2006/relationships/oleObject" Target="../embeddings/oleObject242.bin"/><Relationship Id="rId15" Type="http://schemas.openxmlformats.org/officeDocument/2006/relationships/oleObject" Target="../embeddings/oleObject247.bin"/><Relationship Id="rId10" Type="http://schemas.openxmlformats.org/officeDocument/2006/relationships/image" Target="../media/image365.wmf"/><Relationship Id="rId4" Type="http://schemas.openxmlformats.org/officeDocument/2006/relationships/image" Target="../media/image371.jpg"/><Relationship Id="rId9" Type="http://schemas.openxmlformats.org/officeDocument/2006/relationships/oleObject" Target="../embeddings/oleObject244.bin"/><Relationship Id="rId14" Type="http://schemas.openxmlformats.org/officeDocument/2006/relationships/image" Target="../media/image367.wmf"/></Relationships>
</file>

<file path=ppt/slides/_rels/slide99.xml.rels><?xml version="1.0" encoding="UTF-8" standalone="yes"?>
<Relationships xmlns="http://schemas.openxmlformats.org/package/2006/relationships"><Relationship Id="rId8" Type="http://schemas.openxmlformats.org/officeDocument/2006/relationships/image" Target="../media/image372.wmf"/><Relationship Id="rId3" Type="http://schemas.openxmlformats.org/officeDocument/2006/relationships/image" Target="../media/image370.jpg"/><Relationship Id="rId7" Type="http://schemas.openxmlformats.org/officeDocument/2006/relationships/oleObject" Target="../embeddings/oleObject250.bin"/><Relationship Id="rId2" Type="http://schemas.openxmlformats.org/officeDocument/2006/relationships/slideLayout" Target="../slideLayouts/slideLayout29.xml"/><Relationship Id="rId1" Type="http://schemas.openxmlformats.org/officeDocument/2006/relationships/vmlDrawing" Target="../drawings/vmlDrawing65.vml"/><Relationship Id="rId6" Type="http://schemas.openxmlformats.org/officeDocument/2006/relationships/image" Target="../media/image363.wmf"/><Relationship Id="rId5" Type="http://schemas.openxmlformats.org/officeDocument/2006/relationships/oleObject" Target="../embeddings/oleObject249.bin"/><Relationship Id="rId10" Type="http://schemas.openxmlformats.org/officeDocument/2006/relationships/image" Target="../media/image373.wmf"/><Relationship Id="rId4" Type="http://schemas.openxmlformats.org/officeDocument/2006/relationships/image" Target="../media/image371.jpg"/><Relationship Id="rId9" Type="http://schemas.openxmlformats.org/officeDocument/2006/relationships/oleObject" Target="../embeddings/oleObject25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47948" y="2992393"/>
            <a:ext cx="7024451" cy="873214"/>
          </a:xfrm>
        </p:spPr>
        <p:txBody>
          <a:bodyPr/>
          <a:lstStyle/>
          <a:p>
            <a:r>
              <a:rPr lang="en-IN" sz="2800" dirty="0">
                <a:latin typeface="Times New Roman" panose="02020603050405020304" pitchFamily="18" charset="0"/>
                <a:cs typeface="Times New Roman" panose="02020603050405020304" pitchFamily="18" charset="0"/>
              </a:rPr>
              <a:t>Vector Mechanics For Engineers: Dynamics</a:t>
            </a:r>
            <a:br>
              <a:rPr lang="en-IN" sz="2800" dirty="0">
                <a:latin typeface="Times New Roman" panose="02020603050405020304" pitchFamily="18" charset="0"/>
                <a:cs typeface="Times New Roman" panose="02020603050405020304" pitchFamily="18" charset="0"/>
              </a:rPr>
            </a:br>
            <a:br>
              <a:rPr lang="en-US" dirty="0"/>
            </a:br>
            <a:r>
              <a:rPr lang="en-IN" sz="2400" dirty="0">
                <a:latin typeface="Times New Roman" panose="02020603050405020304" pitchFamily="18" charset="0"/>
                <a:cs typeface="Times New Roman" panose="02020603050405020304" pitchFamily="18" charset="0"/>
              </a:rPr>
              <a:t>Twelfth Edition</a:t>
            </a:r>
            <a:br>
              <a:rPr lang="en-IN" sz="2400" dirty="0">
                <a:latin typeface="Times New Roman" panose="02020603050405020304" pitchFamily="18" charset="0"/>
                <a:cs typeface="Times New Roman" panose="02020603050405020304" pitchFamily="18" charset="0"/>
              </a:rPr>
            </a:br>
            <a:br>
              <a:rPr lang="en-US" dirty="0"/>
            </a:br>
            <a:endParaRPr lang="en-US" dirty="0"/>
          </a:p>
        </p:txBody>
      </p:sp>
      <p:sp>
        <p:nvSpPr>
          <p:cNvPr id="12" name="Text Box 13"/>
          <p:cNvSpPr txBox="1">
            <a:spLocks noChangeArrowheads="1"/>
          </p:cNvSpPr>
          <p:nvPr/>
        </p:nvSpPr>
        <p:spPr bwMode="auto">
          <a:xfrm>
            <a:off x="145994" y="6392459"/>
            <a:ext cx="8748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marL="0" marR="0" lvl="0" indent="0" algn="just" defTabSz="914400" rtl="0" eaLnBrk="0" fontAlgn="auto" latinLnBrk="0" hangingPunct="0">
              <a:lnSpc>
                <a:spcPct val="100000"/>
              </a:lnSpc>
              <a:spcBef>
                <a:spcPct val="50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panose="020B0604020202020204"/>
                <a:ea typeface="+mn-ea"/>
                <a:cs typeface="+mn-cs"/>
              </a:rPr>
              <a:t>PROPRIETARY MATERIAL ©  2020   The McGraw Hill Inc. All rights reserved. No part of this PowerPoint slide  may be displayed, reproduced or distributed in any form or by any means, without the prior written permission of the publisher, or used beyond the limited distribution to teachers and educators permitted by McGraw Hill for their individual course preparation. If you are a student using this PowerPoint slide, you are using it without permission. </a:t>
            </a:r>
          </a:p>
        </p:txBody>
      </p:sp>
      <p:sp>
        <p:nvSpPr>
          <p:cNvPr id="13" name="Text Box 18"/>
          <p:cNvSpPr txBox="1">
            <a:spLocks noChangeArrowheads="1"/>
          </p:cNvSpPr>
          <p:nvPr/>
        </p:nvSpPr>
        <p:spPr bwMode="auto">
          <a:xfrm>
            <a:off x="341090" y="5751136"/>
            <a:ext cx="6019800" cy="20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marL="0" marR="0" lvl="0" indent="0" algn="l" defTabSz="914400" rtl="0" eaLnBrk="1" fontAlgn="auto" latinLnBrk="0" hangingPunct="1">
              <a:lnSpc>
                <a:spcPct val="80000"/>
              </a:lnSpc>
              <a:spcBef>
                <a:spcPct val="75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Palatino Linotype" panose="02040502050505030304" pitchFamily="18" charset="0"/>
                <a:ea typeface="Arial Unicode MS" pitchFamily="34" charset="-128"/>
                <a:cs typeface="+mn-cs"/>
              </a:rPr>
              <a:t>Copyright © 2020  McGraw Hill ,  All Rights Reserved.</a:t>
            </a:r>
          </a:p>
        </p:txBody>
      </p:sp>
    </p:spTree>
    <p:extLst>
      <p:ext uri="{BB962C8B-B14F-4D97-AF65-F5344CB8AC3E}">
        <p14:creationId xmlns:p14="http://schemas.microsoft.com/office/powerpoint/2010/main" val="35085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958" y="1684265"/>
            <a:ext cx="2518042" cy="3725935"/>
          </a:xfrm>
          <a:prstGeom prst="rect">
            <a:avLst/>
          </a:prstGeom>
        </p:spPr>
      </p:pic>
      <p:sp>
        <p:nvSpPr>
          <p:cNvPr id="3" name="Content Placeholder 2"/>
          <p:cNvSpPr>
            <a:spLocks noGrp="1"/>
          </p:cNvSpPr>
          <p:nvPr>
            <p:ph idx="1"/>
          </p:nvPr>
        </p:nvSpPr>
        <p:spPr>
          <a:xfrm>
            <a:off x="457200" y="990600"/>
            <a:ext cx="8229600" cy="773152"/>
          </a:xfrm>
        </p:spPr>
        <p:txBody>
          <a:bodyPr/>
          <a:lstStyle/>
          <a:p>
            <a:r>
              <a:rPr lang="en-US" altLang="en-US" b="1" dirty="0"/>
              <a:t>What is the direction of the velocity of point A on the turbine blade?</a:t>
            </a:r>
          </a:p>
        </p:txBody>
      </p:sp>
      <p:sp>
        <p:nvSpPr>
          <p:cNvPr id="6" name="Content Placeholder 5"/>
          <p:cNvSpPr>
            <a:spLocks noGrp="1"/>
          </p:cNvSpPr>
          <p:nvPr>
            <p:ph idx="13"/>
          </p:nvPr>
        </p:nvSpPr>
        <p:spPr>
          <a:xfrm>
            <a:off x="457200" y="1828800"/>
            <a:ext cx="609600" cy="457200"/>
          </a:xfrm>
        </p:spPr>
        <p:txBody>
          <a:bodyPr/>
          <a:lstStyle/>
          <a:p>
            <a:r>
              <a:rPr lang="en-US" dirty="0"/>
              <a:t>a) </a:t>
            </a:r>
          </a:p>
        </p:txBody>
      </p:sp>
      <p:graphicFrame>
        <p:nvGraphicFramePr>
          <p:cNvPr id="14" name="Object 13"/>
          <p:cNvGraphicFramePr>
            <a:graphicFrameLocks noChangeAspect="1"/>
          </p:cNvGraphicFramePr>
          <p:nvPr>
            <p:extLst>
              <p:ext uri="{D42A27DB-BD31-4B8C-83A1-F6EECF244321}">
                <p14:modId xmlns:p14="http://schemas.microsoft.com/office/powerpoint/2010/main" val="880683049"/>
              </p:ext>
            </p:extLst>
          </p:nvPr>
        </p:nvGraphicFramePr>
        <p:xfrm>
          <a:off x="922411" y="1905000"/>
          <a:ext cx="449189" cy="329407"/>
        </p:xfrm>
        <a:graphic>
          <a:graphicData uri="http://schemas.openxmlformats.org/presentationml/2006/ole">
            <mc:AlternateContent xmlns:mc="http://schemas.openxmlformats.org/markup-compatibility/2006">
              <mc:Choice xmlns:v="urn:schemas-microsoft-com:vml" Requires="v">
                <p:oleObj spid="_x0000_s25158" name="Equation" r:id="rId5" imgW="190440" imgH="139680" progId="Equation.DSMT4">
                  <p:embed/>
                </p:oleObj>
              </mc:Choice>
              <mc:Fallback>
                <p:oleObj name="Equation" r:id="rId5" imgW="190440" imgH="139680" progId="Equation.DSMT4">
                  <p:embed/>
                  <p:pic>
                    <p:nvPicPr>
                      <p:cNvPr id="0" name=""/>
                      <p:cNvPicPr/>
                      <p:nvPr/>
                    </p:nvPicPr>
                    <p:blipFill>
                      <a:blip r:embed="rId6"/>
                      <a:stretch>
                        <a:fillRect/>
                      </a:stretch>
                    </p:blipFill>
                    <p:spPr>
                      <a:xfrm>
                        <a:off x="922411" y="1905000"/>
                        <a:ext cx="449189" cy="329407"/>
                      </a:xfrm>
                      <a:prstGeom prst="rect">
                        <a:avLst/>
                      </a:prstGeom>
                    </p:spPr>
                  </p:pic>
                </p:oleObj>
              </mc:Fallback>
            </mc:AlternateContent>
          </a:graphicData>
        </a:graphic>
      </p:graphicFrame>
      <p:sp>
        <p:nvSpPr>
          <p:cNvPr id="7" name="Content Placeholder 6"/>
          <p:cNvSpPr>
            <a:spLocks noGrp="1"/>
          </p:cNvSpPr>
          <p:nvPr>
            <p:ph idx="14"/>
          </p:nvPr>
        </p:nvSpPr>
        <p:spPr>
          <a:xfrm>
            <a:off x="457200" y="2443976"/>
            <a:ext cx="609600" cy="457200"/>
          </a:xfrm>
        </p:spPr>
        <p:txBody>
          <a:bodyPr/>
          <a:lstStyle/>
          <a:p>
            <a:r>
              <a:rPr lang="en-US" dirty="0"/>
              <a:t>b) </a:t>
            </a:r>
          </a:p>
        </p:txBody>
      </p:sp>
      <p:graphicFrame>
        <p:nvGraphicFramePr>
          <p:cNvPr id="15" name="Object 14"/>
          <p:cNvGraphicFramePr>
            <a:graphicFrameLocks noChangeAspect="1"/>
          </p:cNvGraphicFramePr>
          <p:nvPr>
            <p:extLst>
              <p:ext uri="{D42A27DB-BD31-4B8C-83A1-F6EECF244321}">
                <p14:modId xmlns:p14="http://schemas.microsoft.com/office/powerpoint/2010/main" val="3599153034"/>
              </p:ext>
            </p:extLst>
          </p:nvPr>
        </p:nvGraphicFramePr>
        <p:xfrm>
          <a:off x="914400" y="2489993"/>
          <a:ext cx="449189" cy="329407"/>
        </p:xfrm>
        <a:graphic>
          <a:graphicData uri="http://schemas.openxmlformats.org/presentationml/2006/ole">
            <mc:AlternateContent xmlns:mc="http://schemas.openxmlformats.org/markup-compatibility/2006">
              <mc:Choice xmlns:v="urn:schemas-microsoft-com:vml" Requires="v">
                <p:oleObj spid="_x0000_s25159" name="Equation" r:id="rId7" imgW="190440" imgH="139680" progId="Equation.DSMT4">
                  <p:embed/>
                </p:oleObj>
              </mc:Choice>
              <mc:Fallback>
                <p:oleObj name="Equation" r:id="rId7" imgW="190440" imgH="139680" progId="Equation.DSMT4">
                  <p:embed/>
                  <p:pic>
                    <p:nvPicPr>
                      <p:cNvPr id="0" name=""/>
                      <p:cNvPicPr/>
                      <p:nvPr/>
                    </p:nvPicPr>
                    <p:blipFill>
                      <a:blip r:embed="rId8"/>
                      <a:stretch>
                        <a:fillRect/>
                      </a:stretch>
                    </p:blipFill>
                    <p:spPr>
                      <a:xfrm>
                        <a:off x="914400" y="2489993"/>
                        <a:ext cx="449189" cy="329407"/>
                      </a:xfrm>
                      <a:prstGeom prst="rect">
                        <a:avLst/>
                      </a:prstGeom>
                    </p:spPr>
                  </p:pic>
                </p:oleObj>
              </mc:Fallback>
            </mc:AlternateContent>
          </a:graphicData>
        </a:graphic>
      </p:graphicFrame>
      <p:sp>
        <p:nvSpPr>
          <p:cNvPr id="8" name="Content Placeholder 7"/>
          <p:cNvSpPr>
            <a:spLocks noGrp="1"/>
          </p:cNvSpPr>
          <p:nvPr>
            <p:ph idx="15"/>
          </p:nvPr>
        </p:nvSpPr>
        <p:spPr>
          <a:xfrm>
            <a:off x="457200" y="3059152"/>
            <a:ext cx="609600" cy="457200"/>
          </a:xfrm>
        </p:spPr>
        <p:txBody>
          <a:bodyPr/>
          <a:lstStyle/>
          <a:p>
            <a:r>
              <a:rPr lang="en-US" dirty="0"/>
              <a:t>c) </a:t>
            </a:r>
          </a:p>
        </p:txBody>
      </p:sp>
      <p:graphicFrame>
        <p:nvGraphicFramePr>
          <p:cNvPr id="16" name="Object 15"/>
          <p:cNvGraphicFramePr>
            <a:graphicFrameLocks noChangeAspect="1"/>
          </p:cNvGraphicFramePr>
          <p:nvPr>
            <p:extLst>
              <p:ext uri="{D42A27DB-BD31-4B8C-83A1-F6EECF244321}">
                <p14:modId xmlns:p14="http://schemas.microsoft.com/office/powerpoint/2010/main" val="1324249491"/>
              </p:ext>
            </p:extLst>
          </p:nvPr>
        </p:nvGraphicFramePr>
        <p:xfrm>
          <a:off x="965993" y="3067758"/>
          <a:ext cx="329407" cy="479136"/>
        </p:xfrm>
        <a:graphic>
          <a:graphicData uri="http://schemas.openxmlformats.org/presentationml/2006/ole">
            <mc:AlternateContent xmlns:mc="http://schemas.openxmlformats.org/markup-compatibility/2006">
              <mc:Choice xmlns:v="urn:schemas-microsoft-com:vml" Requires="v">
                <p:oleObj spid="_x0000_s25160" name="Equation" r:id="rId9" imgW="139680" imgH="203040" progId="Equation.DSMT4">
                  <p:embed/>
                </p:oleObj>
              </mc:Choice>
              <mc:Fallback>
                <p:oleObj name="Equation" r:id="rId9" imgW="139680" imgH="203040" progId="Equation.DSMT4">
                  <p:embed/>
                  <p:pic>
                    <p:nvPicPr>
                      <p:cNvPr id="0" name=""/>
                      <p:cNvPicPr/>
                      <p:nvPr/>
                    </p:nvPicPr>
                    <p:blipFill>
                      <a:blip r:embed="rId10"/>
                      <a:stretch>
                        <a:fillRect/>
                      </a:stretch>
                    </p:blipFill>
                    <p:spPr>
                      <a:xfrm>
                        <a:off x="965993" y="3067758"/>
                        <a:ext cx="329407" cy="479136"/>
                      </a:xfrm>
                      <a:prstGeom prst="rect">
                        <a:avLst/>
                      </a:prstGeom>
                    </p:spPr>
                  </p:pic>
                </p:oleObj>
              </mc:Fallback>
            </mc:AlternateContent>
          </a:graphicData>
        </a:graphic>
      </p:graphicFrame>
      <p:sp>
        <p:nvSpPr>
          <p:cNvPr id="9" name="Content Placeholder 8"/>
          <p:cNvSpPr>
            <a:spLocks noGrp="1"/>
          </p:cNvSpPr>
          <p:nvPr>
            <p:ph idx="16"/>
          </p:nvPr>
        </p:nvSpPr>
        <p:spPr>
          <a:xfrm>
            <a:off x="457200" y="3674328"/>
            <a:ext cx="609600" cy="457200"/>
          </a:xfrm>
        </p:spPr>
        <p:txBody>
          <a:bodyPr/>
          <a:lstStyle/>
          <a:p>
            <a:r>
              <a:rPr lang="en-US" dirty="0"/>
              <a:t>d) </a:t>
            </a:r>
          </a:p>
        </p:txBody>
      </p:sp>
      <p:graphicFrame>
        <p:nvGraphicFramePr>
          <p:cNvPr id="17" name="Object 16"/>
          <p:cNvGraphicFramePr>
            <a:graphicFrameLocks noChangeAspect="1"/>
          </p:cNvGraphicFramePr>
          <p:nvPr>
            <p:extLst>
              <p:ext uri="{D42A27DB-BD31-4B8C-83A1-F6EECF244321}">
                <p14:modId xmlns:p14="http://schemas.microsoft.com/office/powerpoint/2010/main" val="2236486561"/>
              </p:ext>
            </p:extLst>
          </p:nvPr>
        </p:nvGraphicFramePr>
        <p:xfrm>
          <a:off x="966159" y="3657600"/>
          <a:ext cx="362348" cy="527050"/>
        </p:xfrm>
        <a:graphic>
          <a:graphicData uri="http://schemas.openxmlformats.org/presentationml/2006/ole">
            <mc:AlternateContent xmlns:mc="http://schemas.openxmlformats.org/markup-compatibility/2006">
              <mc:Choice xmlns:v="urn:schemas-microsoft-com:vml" Requires="v">
                <p:oleObj spid="_x0000_s25161" name="Equation" r:id="rId11" imgW="139680" imgH="203040" progId="Equation.DSMT4">
                  <p:embed/>
                </p:oleObj>
              </mc:Choice>
              <mc:Fallback>
                <p:oleObj name="Equation" r:id="rId11" imgW="139680" imgH="203040" progId="Equation.DSMT4">
                  <p:embed/>
                  <p:pic>
                    <p:nvPicPr>
                      <p:cNvPr id="0" name=""/>
                      <p:cNvPicPr/>
                      <p:nvPr/>
                    </p:nvPicPr>
                    <p:blipFill>
                      <a:blip r:embed="rId12"/>
                      <a:stretch>
                        <a:fillRect/>
                      </a:stretch>
                    </p:blipFill>
                    <p:spPr>
                      <a:xfrm>
                        <a:off x="966159" y="3657600"/>
                        <a:ext cx="362348" cy="527050"/>
                      </a:xfrm>
                      <a:prstGeom prst="rect">
                        <a:avLst/>
                      </a:prstGeom>
                    </p:spPr>
                  </p:pic>
                </p:oleObj>
              </mc:Fallback>
            </mc:AlternateContent>
          </a:graphicData>
        </a:graphic>
      </p:graphicFrame>
    </p:spTree>
    <p:extLst>
      <p:ext uri="{BB962C8B-B14F-4D97-AF65-F5344CB8AC3E}">
        <p14:creationId xmlns:p14="http://schemas.microsoft.com/office/powerpoint/2010/main" val="696688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Three-Dimensional Motion Relative to a Rotating Frame</a:t>
            </a:r>
            <a:endParaRPr lang="en-US" b="1" dirty="0">
              <a:solidFill>
                <a:srgbClr val="AD0B1E"/>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478751"/>
            <a:ext cx="2243911" cy="2074449"/>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43" y="1718489"/>
            <a:ext cx="2442591" cy="2243911"/>
          </a:xfrm>
          <a:prstGeom prst="rect">
            <a:avLst/>
          </a:prstGeom>
        </p:spPr>
      </p:pic>
      <p:sp>
        <p:nvSpPr>
          <p:cNvPr id="3" name="Content Placeholder 2"/>
          <p:cNvSpPr>
            <a:spLocks noGrp="1"/>
          </p:cNvSpPr>
          <p:nvPr>
            <p:ph idx="1"/>
          </p:nvPr>
        </p:nvSpPr>
        <p:spPr>
          <a:xfrm>
            <a:off x="3124200" y="1524000"/>
            <a:ext cx="3352800" cy="457200"/>
          </a:xfrm>
        </p:spPr>
        <p:txBody>
          <a:bodyPr/>
          <a:lstStyle/>
          <a:p>
            <a:pPr marL="292608" indent="-292608">
              <a:spcBef>
                <a:spcPts val="0"/>
              </a:spcBef>
              <a:spcAft>
                <a:spcPts val="0"/>
              </a:spcAft>
              <a:buFont typeface="Arial" panose="020B0604020202020204" pitchFamily="34" charset="0"/>
              <a:buChar char="•"/>
            </a:pPr>
            <a:r>
              <a:rPr lang="en-US" altLang="en-US" sz="2000" dirty="0"/>
              <a:t>Given a vector function</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953493587"/>
              </p:ext>
            </p:extLst>
          </p:nvPr>
        </p:nvGraphicFramePr>
        <p:xfrm>
          <a:off x="6019800" y="1525588"/>
          <a:ext cx="523875" cy="438150"/>
        </p:xfrm>
        <a:graphic>
          <a:graphicData uri="http://schemas.openxmlformats.org/presentationml/2006/ole">
            <mc:AlternateContent xmlns:mc="http://schemas.openxmlformats.org/markup-compatibility/2006">
              <mc:Choice xmlns:v="urn:schemas-microsoft-com:vml" Requires="v">
                <p:oleObj spid="_x0000_s91554" name="Equation" r:id="rId5" imgW="393480" imgH="330120" progId="Equation.DSMT4">
                  <p:embed/>
                </p:oleObj>
              </mc:Choice>
              <mc:Fallback>
                <p:oleObj name="Equation" r:id="rId5" imgW="393480" imgH="330120" progId="Equation.DSMT4">
                  <p:embed/>
                  <p:pic>
                    <p:nvPicPr>
                      <p:cNvPr id="0" name=""/>
                      <p:cNvPicPr/>
                      <p:nvPr/>
                    </p:nvPicPr>
                    <p:blipFill>
                      <a:blip r:embed="rId6"/>
                      <a:stretch>
                        <a:fillRect/>
                      </a:stretch>
                    </p:blipFill>
                    <p:spPr>
                      <a:xfrm>
                        <a:off x="6019800" y="1525588"/>
                        <a:ext cx="523875" cy="438150"/>
                      </a:xfrm>
                      <a:prstGeom prst="rect">
                        <a:avLst/>
                      </a:prstGeom>
                    </p:spPr>
                  </p:pic>
                </p:oleObj>
              </mc:Fallback>
            </mc:AlternateContent>
          </a:graphicData>
        </a:graphic>
      </p:graphicFrame>
      <p:sp>
        <p:nvSpPr>
          <p:cNvPr id="6" name="Content Placeholder 5"/>
          <p:cNvSpPr>
            <a:spLocks noGrp="1"/>
          </p:cNvSpPr>
          <p:nvPr>
            <p:ph idx="13"/>
          </p:nvPr>
        </p:nvSpPr>
        <p:spPr>
          <a:xfrm>
            <a:off x="3581400" y="1524000"/>
            <a:ext cx="5105400" cy="767576"/>
          </a:xfrm>
        </p:spPr>
        <p:txBody>
          <a:bodyPr/>
          <a:lstStyle/>
          <a:p>
            <a:pPr indent="2916238"/>
            <a:r>
              <a:rPr lang="en-US" altLang="en-US" sz="2000" dirty="0"/>
              <a:t>with respect to the fixed frame </a:t>
            </a:r>
            <a:r>
              <a:rPr lang="en-US" altLang="en-US" sz="2000" i="1" dirty="0"/>
              <a:t>OXYZ</a:t>
            </a:r>
            <a:r>
              <a:rPr lang="en-US" altLang="en-US" sz="2000" dirty="0"/>
              <a:t> and rotating frame </a:t>
            </a:r>
            <a:r>
              <a:rPr lang="en-US" altLang="en-US" sz="2000" i="1" dirty="0"/>
              <a:t>Oxyz</a:t>
            </a:r>
            <a:r>
              <a:rPr lang="en-US" altLang="en-US" sz="2000" dirty="0"/>
              <a:t>,</a:t>
            </a:r>
          </a:p>
        </p:txBody>
      </p:sp>
      <p:graphicFrame>
        <p:nvGraphicFramePr>
          <p:cNvPr id="15" name="Object 4"/>
          <p:cNvGraphicFramePr>
            <a:graphicFrameLocks noChangeAspect="1"/>
          </p:cNvGraphicFramePr>
          <p:nvPr>
            <p:extLst>
              <p:ext uri="{D42A27DB-BD31-4B8C-83A1-F6EECF244321}">
                <p14:modId xmlns:p14="http://schemas.microsoft.com/office/powerpoint/2010/main" val="347246352"/>
              </p:ext>
            </p:extLst>
          </p:nvPr>
        </p:nvGraphicFramePr>
        <p:xfrm>
          <a:off x="4813300" y="2362200"/>
          <a:ext cx="2654300" cy="457200"/>
        </p:xfrm>
        <a:graphic>
          <a:graphicData uri="http://schemas.openxmlformats.org/presentationml/2006/ole">
            <mc:AlternateContent xmlns:mc="http://schemas.openxmlformats.org/markup-compatibility/2006">
              <mc:Choice xmlns:v="urn:schemas-microsoft-com:vml" Requires="v">
                <p:oleObj spid="_x0000_s91555" name="Equation" r:id="rId7" imgW="2654300" imgH="457200" progId="Equation.DSMT4">
                  <p:embed/>
                </p:oleObj>
              </mc:Choice>
              <mc:Fallback>
                <p:oleObj name="Equation" r:id="rId7" imgW="2654300" imgH="457200" progId="Equation.DSMT4">
                  <p:embed/>
                  <p:pic>
                    <p:nvPicPr>
                      <p:cNvPr id="10139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3300" y="2362200"/>
                        <a:ext cx="26543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124200" y="2895600"/>
            <a:ext cx="5562600" cy="1137424"/>
          </a:xfrm>
        </p:spPr>
        <p:txBody>
          <a:bodyPr/>
          <a:lstStyle/>
          <a:p>
            <a:pPr marL="292608" indent="-292608">
              <a:spcBef>
                <a:spcPts val="0"/>
              </a:spcBef>
              <a:spcAft>
                <a:spcPts val="0"/>
              </a:spcAft>
              <a:buFont typeface="Arial" panose="020B0604020202020204" pitchFamily="34" charset="0"/>
              <a:buChar char="•"/>
            </a:pPr>
            <a:r>
              <a:rPr lang="en-US" altLang="en-US" sz="2000" dirty="0"/>
              <a:t>Consider motion of particle </a:t>
            </a:r>
            <a:r>
              <a:rPr lang="en-US" altLang="en-US" sz="2000" i="1" dirty="0"/>
              <a:t>P</a:t>
            </a:r>
            <a:r>
              <a:rPr lang="en-US" altLang="en-US" sz="2000" dirty="0"/>
              <a:t> relative to a rotating frame </a:t>
            </a:r>
            <a:r>
              <a:rPr lang="en-US" altLang="en-US" sz="2000" i="1" dirty="0"/>
              <a:t>Oxyz</a:t>
            </a:r>
            <a:r>
              <a:rPr lang="en-US" altLang="en-US" sz="2000" dirty="0"/>
              <a:t> or </a:t>
            </a:r>
            <a:r>
              <a:rPr lang="en-US" altLang="en-US" sz="2000" dirty="0">
                <a:latin typeface="French Script MT" pitchFamily="66" charset="0"/>
              </a:rPr>
              <a:t>F</a:t>
            </a:r>
            <a:r>
              <a:rPr lang="en-US" altLang="en-US" sz="2000" dirty="0"/>
              <a:t> for short.  The absolute velocity can be expressed as</a:t>
            </a:r>
          </a:p>
        </p:txBody>
      </p:sp>
      <p:graphicFrame>
        <p:nvGraphicFramePr>
          <p:cNvPr id="16" name="Object 3"/>
          <p:cNvGraphicFramePr>
            <a:graphicFrameLocks noChangeAspect="1"/>
          </p:cNvGraphicFramePr>
          <p:nvPr>
            <p:extLst>
              <p:ext uri="{D42A27DB-BD31-4B8C-83A1-F6EECF244321}">
                <p14:modId xmlns:p14="http://schemas.microsoft.com/office/powerpoint/2010/main" val="2995013085"/>
              </p:ext>
            </p:extLst>
          </p:nvPr>
        </p:nvGraphicFramePr>
        <p:xfrm>
          <a:off x="4775200" y="4038600"/>
          <a:ext cx="2006600" cy="838200"/>
        </p:xfrm>
        <a:graphic>
          <a:graphicData uri="http://schemas.openxmlformats.org/presentationml/2006/ole">
            <mc:AlternateContent xmlns:mc="http://schemas.openxmlformats.org/markup-compatibility/2006">
              <mc:Choice xmlns:v="urn:schemas-microsoft-com:vml" Requires="v">
                <p:oleObj spid="_x0000_s91556" name="Equation" r:id="rId9" imgW="2006600" imgH="838200" progId="Equation.DSMT4">
                  <p:embed/>
                </p:oleObj>
              </mc:Choice>
              <mc:Fallback>
                <p:oleObj name="Equation" r:id="rId9" imgW="2006600" imgH="838200" progId="Equation.DSMT4">
                  <p:embed/>
                  <p:pic>
                    <p:nvPicPr>
                      <p:cNvPr id="101387"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5200" y="4038600"/>
                        <a:ext cx="2006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124200" y="4876800"/>
            <a:ext cx="5562600" cy="457200"/>
          </a:xfrm>
        </p:spPr>
        <p:txBody>
          <a:bodyPr/>
          <a:lstStyle/>
          <a:p>
            <a:pPr marL="292608" indent="-292608">
              <a:spcBef>
                <a:spcPts val="0"/>
              </a:spcBef>
              <a:spcAft>
                <a:spcPts val="0"/>
              </a:spcAft>
              <a:buFont typeface="Arial" panose="020B0604020202020204" pitchFamily="34" charset="0"/>
              <a:buChar char="•"/>
            </a:pPr>
            <a:r>
              <a:rPr lang="en-US" altLang="en-US" sz="2000" dirty="0"/>
              <a:t>The absolute acceleration can be expressed as</a:t>
            </a:r>
          </a:p>
        </p:txBody>
      </p:sp>
      <p:graphicFrame>
        <p:nvGraphicFramePr>
          <p:cNvPr id="17" name="Object 2"/>
          <p:cNvGraphicFramePr>
            <a:graphicFrameLocks noChangeAspect="1"/>
          </p:cNvGraphicFramePr>
          <p:nvPr>
            <p:extLst>
              <p:ext uri="{D42A27DB-BD31-4B8C-83A1-F6EECF244321}">
                <p14:modId xmlns:p14="http://schemas.microsoft.com/office/powerpoint/2010/main" val="1626240907"/>
              </p:ext>
            </p:extLst>
          </p:nvPr>
        </p:nvGraphicFramePr>
        <p:xfrm>
          <a:off x="3124200" y="5257800"/>
          <a:ext cx="5410200" cy="1346200"/>
        </p:xfrm>
        <a:graphic>
          <a:graphicData uri="http://schemas.openxmlformats.org/presentationml/2006/ole">
            <mc:AlternateContent xmlns:mc="http://schemas.openxmlformats.org/markup-compatibility/2006">
              <mc:Choice xmlns:v="urn:schemas-microsoft-com:vml" Requires="v">
                <p:oleObj spid="_x0000_s91557" name="Equation" r:id="rId11" imgW="5410200" imgH="1346200" progId="Equation.DSMT4">
                  <p:embed/>
                </p:oleObj>
              </mc:Choice>
              <mc:Fallback>
                <p:oleObj name="Equation" r:id="rId11" imgW="5410200" imgH="1346200" progId="Equation.DSMT4">
                  <p:embed/>
                  <p:pic>
                    <p:nvPicPr>
                      <p:cNvPr id="101384"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4200" y="5257800"/>
                        <a:ext cx="54102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09466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Frame of Reference in General Motion</a:t>
            </a:r>
            <a:endParaRPr lang="en-US" b="1" dirty="0">
              <a:solidFill>
                <a:srgbClr val="AD0B1E"/>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858" y="990600"/>
            <a:ext cx="2682942" cy="3613115"/>
          </a:xfrm>
          <a:prstGeom prst="rect">
            <a:avLst/>
          </a:prstGeom>
        </p:spPr>
      </p:pic>
      <p:sp>
        <p:nvSpPr>
          <p:cNvPr id="8" name="Content Placeholder 7"/>
          <p:cNvSpPr>
            <a:spLocks noGrp="1"/>
          </p:cNvSpPr>
          <p:nvPr>
            <p:ph idx="15"/>
          </p:nvPr>
        </p:nvSpPr>
        <p:spPr>
          <a:xfrm>
            <a:off x="457200" y="4659352"/>
            <a:ext cx="3733800" cy="1893848"/>
          </a:xfrm>
        </p:spPr>
        <p:txBody>
          <a:bodyPr/>
          <a:lstStyle/>
          <a:p>
            <a:pPr>
              <a:spcBef>
                <a:spcPct val="50000"/>
              </a:spcBef>
              <a:spcAft>
                <a:spcPts val="0"/>
              </a:spcAft>
            </a:pPr>
            <a:r>
              <a:rPr lang="en-US" altLang="en-US" sz="2000" dirty="0"/>
              <a:t>Consider:</a:t>
            </a:r>
          </a:p>
          <a:p>
            <a:pPr marL="292608" indent="-292608">
              <a:spcAft>
                <a:spcPts val="0"/>
              </a:spcAft>
              <a:buFont typeface="Arial" panose="020B0604020202020204" pitchFamily="34" charset="0"/>
              <a:buChar char="•"/>
            </a:pPr>
            <a:r>
              <a:rPr lang="en-US" altLang="en-US" sz="2000" dirty="0"/>
              <a:t>fixed frame </a:t>
            </a:r>
            <a:r>
              <a:rPr lang="en-US" altLang="en-US" sz="2000" i="1" dirty="0"/>
              <a:t>OXYZ</a:t>
            </a:r>
            <a:r>
              <a:rPr lang="en-US" altLang="en-US" sz="2000" dirty="0"/>
              <a:t>,</a:t>
            </a:r>
          </a:p>
          <a:p>
            <a:pPr marL="292608" indent="-292608">
              <a:spcAft>
                <a:spcPts val="0"/>
              </a:spcAft>
              <a:buFont typeface="Arial" panose="020B0604020202020204" pitchFamily="34" charset="0"/>
              <a:buChar char="•"/>
            </a:pPr>
            <a:r>
              <a:rPr lang="en-US" altLang="en-US" sz="2000" dirty="0"/>
              <a:t>translating frame </a:t>
            </a:r>
            <a:r>
              <a:rPr lang="en-US" altLang="en-US" sz="2000" i="1" dirty="0"/>
              <a:t>AX’Y’Z’</a:t>
            </a:r>
            <a:r>
              <a:rPr lang="en-US" altLang="en-US" sz="2000" dirty="0"/>
              <a:t>, and</a:t>
            </a:r>
          </a:p>
          <a:p>
            <a:pPr marL="292608" indent="-292608">
              <a:spcAft>
                <a:spcPts val="0"/>
              </a:spcAft>
              <a:buFont typeface="Arial" panose="020B0604020202020204" pitchFamily="34" charset="0"/>
              <a:buChar char="•"/>
            </a:pPr>
            <a:r>
              <a:rPr lang="en-US" altLang="en-US" sz="2000" dirty="0"/>
              <a:t>translating and rotating frame </a:t>
            </a:r>
            <a:r>
              <a:rPr lang="en-US" altLang="en-US" sz="2000" i="1" dirty="0"/>
              <a:t>Axyz </a:t>
            </a:r>
            <a:r>
              <a:rPr lang="en-US" altLang="en-US" sz="2000" dirty="0"/>
              <a:t>or </a:t>
            </a:r>
            <a:r>
              <a:rPr lang="en-US" altLang="en-US" sz="2000" dirty="0">
                <a:latin typeface="French Script MT" pitchFamily="66" charset="0"/>
              </a:rPr>
              <a:t>F</a:t>
            </a:r>
            <a:r>
              <a:rPr lang="en-US" altLang="en-US" sz="2000" dirty="0"/>
              <a:t>.</a:t>
            </a:r>
          </a:p>
        </p:txBody>
      </p:sp>
      <p:sp>
        <p:nvSpPr>
          <p:cNvPr id="3" name="Content Placeholder 2"/>
          <p:cNvSpPr>
            <a:spLocks noGrp="1"/>
          </p:cNvSpPr>
          <p:nvPr>
            <p:ph idx="1"/>
          </p:nvPr>
        </p:nvSpPr>
        <p:spPr>
          <a:xfrm>
            <a:off x="3581400" y="990600"/>
            <a:ext cx="5105400" cy="457200"/>
          </a:xfrm>
        </p:spPr>
        <p:txBody>
          <a:bodyPr/>
          <a:lstStyle/>
          <a:p>
            <a:pPr marL="292608" indent="-292608">
              <a:spcAft>
                <a:spcPts val="0"/>
              </a:spcAft>
              <a:buFont typeface="Arial" panose="020B0604020202020204" pitchFamily="34" charset="0"/>
              <a:buChar char="•"/>
            </a:pPr>
            <a:r>
              <a:rPr lang="en-US" altLang="en-US" sz="2000" dirty="0"/>
              <a:t>With respect to </a:t>
            </a:r>
            <a:r>
              <a:rPr lang="en-US" altLang="en-US" sz="2000" i="1" dirty="0"/>
              <a:t>OXYZ</a:t>
            </a:r>
            <a:r>
              <a:rPr lang="en-US" altLang="en-US" sz="2000" dirty="0"/>
              <a:t> and </a:t>
            </a:r>
            <a:r>
              <a:rPr lang="en-US" altLang="en-US" sz="2000" i="1" dirty="0"/>
              <a:t>AX</a:t>
            </a:r>
            <a:r>
              <a:rPr lang="en-US" altLang="en-US" sz="2000" i="1" dirty="0">
                <a:latin typeface="Arial" panose="020B0604020202020204" pitchFamily="34" charset="0"/>
                <a:cs typeface="Arial" panose="020B0604020202020204" pitchFamily="34" charset="0"/>
              </a:rPr>
              <a:t>′</a:t>
            </a:r>
            <a:r>
              <a:rPr lang="en-US" altLang="en-US" sz="2000" i="1" dirty="0"/>
              <a:t>Y</a:t>
            </a:r>
            <a:r>
              <a:rPr lang="en-US" altLang="en-US" sz="2000" i="1" dirty="0">
                <a:latin typeface="Arial" panose="020B0604020202020204" pitchFamily="34" charset="0"/>
                <a:cs typeface="Arial" panose="020B0604020202020204" pitchFamily="34" charset="0"/>
              </a:rPr>
              <a:t>′</a:t>
            </a:r>
            <a:r>
              <a:rPr lang="en-US" altLang="en-US" sz="2000" i="1" dirty="0"/>
              <a:t>Z</a:t>
            </a:r>
            <a:r>
              <a:rPr lang="en-US" altLang="en-US" sz="2000" i="1" dirty="0">
                <a:latin typeface="Arial" panose="020B0604020202020204" pitchFamily="34" charset="0"/>
                <a:cs typeface="Arial" panose="020B0604020202020204" pitchFamily="34" charset="0"/>
              </a:rPr>
              <a:t>′</a:t>
            </a:r>
            <a:r>
              <a:rPr lang="en-US" altLang="en-US" sz="2000" i="1" dirty="0"/>
              <a:t>,</a:t>
            </a:r>
          </a:p>
        </p:txBody>
      </p:sp>
      <p:graphicFrame>
        <p:nvGraphicFramePr>
          <p:cNvPr id="14" name="Object 4"/>
          <p:cNvGraphicFramePr>
            <a:graphicFrameLocks noChangeAspect="1"/>
          </p:cNvGraphicFramePr>
          <p:nvPr>
            <p:extLst>
              <p:ext uri="{D42A27DB-BD31-4B8C-83A1-F6EECF244321}">
                <p14:modId xmlns:p14="http://schemas.microsoft.com/office/powerpoint/2010/main" val="1068618846"/>
              </p:ext>
            </p:extLst>
          </p:nvPr>
        </p:nvGraphicFramePr>
        <p:xfrm>
          <a:off x="4633913" y="1528763"/>
          <a:ext cx="1587500" cy="1231900"/>
        </p:xfrm>
        <a:graphic>
          <a:graphicData uri="http://schemas.openxmlformats.org/presentationml/2006/ole">
            <mc:AlternateContent xmlns:mc="http://schemas.openxmlformats.org/markup-compatibility/2006">
              <mc:Choice xmlns:v="urn:schemas-microsoft-com:vml" Requires="v">
                <p:oleObj spid="_x0000_s92477" name="Equation" r:id="rId4" imgW="1587500" imgH="1231900" progId="Equation.3">
                  <p:embed/>
                </p:oleObj>
              </mc:Choice>
              <mc:Fallback>
                <p:oleObj name="Equation" r:id="rId4" imgW="1587500" imgH="1231900" progId="Equation.3">
                  <p:embed/>
                  <p:pic>
                    <p:nvPicPr>
                      <p:cNvPr id="10241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3913" y="1528763"/>
                        <a:ext cx="1587500"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581400" y="2895600"/>
            <a:ext cx="5105400" cy="1066800"/>
          </a:xfrm>
        </p:spPr>
        <p:txBody>
          <a:bodyPr/>
          <a:lstStyle/>
          <a:p>
            <a:pPr marL="292608" indent="-292608">
              <a:spcAft>
                <a:spcPts val="0"/>
              </a:spcAft>
              <a:buFont typeface="Arial" panose="020B0604020202020204" pitchFamily="34" charset="0"/>
              <a:buChar char="•"/>
            </a:pPr>
            <a:r>
              <a:rPr lang="en-US" altLang="en-US" sz="2000" dirty="0"/>
              <a:t>The velocity and acceleration of </a:t>
            </a:r>
            <a:r>
              <a:rPr lang="en-US" altLang="en-US" sz="2000" i="1" dirty="0"/>
              <a:t>P</a:t>
            </a:r>
            <a:r>
              <a:rPr lang="en-US" altLang="en-US" sz="2000" dirty="0"/>
              <a:t> relative to </a:t>
            </a:r>
            <a:r>
              <a:rPr lang="en-US" altLang="en-US" sz="2000" i="1" dirty="0"/>
              <a:t>AX</a:t>
            </a:r>
            <a:r>
              <a:rPr lang="en-US" altLang="en-US" sz="2000" i="1" dirty="0">
                <a:latin typeface="Arial" panose="020B0604020202020204" pitchFamily="34" charset="0"/>
                <a:cs typeface="Arial" panose="020B0604020202020204" pitchFamily="34" charset="0"/>
              </a:rPr>
              <a:t>′</a:t>
            </a:r>
            <a:r>
              <a:rPr lang="en-US" altLang="en-US" sz="2000" i="1" dirty="0"/>
              <a:t>Y</a:t>
            </a:r>
            <a:r>
              <a:rPr lang="en-US" altLang="en-US" sz="2000" i="1" dirty="0">
                <a:latin typeface="Arial" panose="020B0604020202020204" pitchFamily="34" charset="0"/>
                <a:cs typeface="Arial" panose="020B0604020202020204" pitchFamily="34" charset="0"/>
              </a:rPr>
              <a:t>′</a:t>
            </a:r>
            <a:r>
              <a:rPr lang="en-US" altLang="en-US" sz="2000" i="1" dirty="0"/>
              <a:t>Z</a:t>
            </a:r>
            <a:r>
              <a:rPr lang="en-US" altLang="en-US" sz="2000" i="1" dirty="0">
                <a:latin typeface="Arial" panose="020B0604020202020204" pitchFamily="34" charset="0"/>
                <a:cs typeface="Arial" panose="020B0604020202020204" pitchFamily="34" charset="0"/>
              </a:rPr>
              <a:t>′ </a:t>
            </a:r>
            <a:r>
              <a:rPr lang="en-US" altLang="en-US" sz="2000" dirty="0"/>
              <a:t>can be found in terms of the velocity and acceleration of </a:t>
            </a:r>
            <a:r>
              <a:rPr lang="en-US" altLang="en-US" sz="2000" i="1" dirty="0"/>
              <a:t>P</a:t>
            </a:r>
            <a:r>
              <a:rPr lang="en-US" altLang="en-US" sz="2000" dirty="0"/>
              <a:t> relative to </a:t>
            </a:r>
            <a:r>
              <a:rPr lang="en-US" altLang="en-US" sz="2000" i="1" dirty="0"/>
              <a:t>Axyz</a:t>
            </a:r>
            <a:r>
              <a:rPr lang="en-US" altLang="en-US" sz="2000" dirty="0"/>
              <a:t>.</a:t>
            </a:r>
            <a:endParaRPr lang="en-US" altLang="en-US" sz="2000" i="1" dirty="0"/>
          </a:p>
        </p:txBody>
      </p:sp>
      <p:graphicFrame>
        <p:nvGraphicFramePr>
          <p:cNvPr id="15" name="Object 3"/>
          <p:cNvGraphicFramePr>
            <a:graphicFrameLocks noChangeAspect="1"/>
          </p:cNvGraphicFramePr>
          <p:nvPr/>
        </p:nvGraphicFramePr>
        <p:xfrm>
          <a:off x="4633913" y="3995738"/>
          <a:ext cx="3111500" cy="889000"/>
        </p:xfrm>
        <a:graphic>
          <a:graphicData uri="http://schemas.openxmlformats.org/presentationml/2006/ole">
            <mc:AlternateContent xmlns:mc="http://schemas.openxmlformats.org/markup-compatibility/2006">
              <mc:Choice xmlns:v="urn:schemas-microsoft-com:vml" Requires="v">
                <p:oleObj spid="_x0000_s92478" name="Equation" r:id="rId6" imgW="3111500" imgH="889000" progId="Equation.3">
                  <p:embed/>
                </p:oleObj>
              </mc:Choice>
              <mc:Fallback>
                <p:oleObj name="Equation" r:id="rId6" imgW="3111500" imgH="889000" progId="Equation.3">
                  <p:embed/>
                  <p:pic>
                    <p:nvPicPr>
                      <p:cNvPr id="10241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3913" y="3995738"/>
                        <a:ext cx="31115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2060605683"/>
              </p:ext>
            </p:extLst>
          </p:nvPr>
        </p:nvGraphicFramePr>
        <p:xfrm>
          <a:off x="4633913" y="4987925"/>
          <a:ext cx="3898900" cy="1397000"/>
        </p:xfrm>
        <a:graphic>
          <a:graphicData uri="http://schemas.openxmlformats.org/presentationml/2006/ole">
            <mc:AlternateContent xmlns:mc="http://schemas.openxmlformats.org/markup-compatibility/2006">
              <mc:Choice xmlns:v="urn:schemas-microsoft-com:vml" Requires="v">
                <p:oleObj spid="_x0000_s92479" name="Equation" r:id="rId8" imgW="3898900" imgH="1397000" progId="Equation.DSMT4">
                  <p:embed/>
                </p:oleObj>
              </mc:Choice>
              <mc:Fallback>
                <p:oleObj name="Equation" r:id="rId8" imgW="3898900" imgH="1397000" progId="Equation.DSMT4">
                  <p:embed/>
                  <p:pic>
                    <p:nvPicPr>
                      <p:cNvPr id="31754"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3913" y="4987925"/>
                        <a:ext cx="38989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57278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15.25</a:t>
            </a:r>
            <a:endParaRPr lang="en-US" b="1" dirty="0">
              <a:solidFill>
                <a:srgbClr val="AD0B1E"/>
              </a:solidFill>
            </a:endParaRPr>
          </a:p>
        </p:txBody>
      </p:sp>
      <p:pic>
        <p:nvPicPr>
          <p:cNvPr id="17" name="Picture 16" descr="At the instant shown, disk D rotates about an axis parallel to the Z axis with angular velocity omega_1. The disk's center is mounted to an arm of length L that  rotates about the Y axis with angular velocity omega_2. Point P is at the top of the disk (greatest value of the y coordinate) at this mom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28468"/>
            <a:ext cx="2847463" cy="1986896"/>
          </a:xfrm>
          <a:prstGeom prst="rect">
            <a:avLst/>
          </a:prstGeom>
        </p:spPr>
      </p:pic>
      <p:sp>
        <p:nvSpPr>
          <p:cNvPr id="3" name="Content Placeholder 2"/>
          <p:cNvSpPr>
            <a:spLocks noGrp="1"/>
          </p:cNvSpPr>
          <p:nvPr>
            <p:ph idx="1"/>
          </p:nvPr>
        </p:nvSpPr>
        <p:spPr>
          <a:xfrm>
            <a:off x="457200" y="3657600"/>
            <a:ext cx="3200400" cy="990600"/>
          </a:xfrm>
        </p:spPr>
        <p:txBody>
          <a:bodyPr/>
          <a:lstStyle/>
          <a:p>
            <a:r>
              <a:rPr lang="en-US" altLang="en-US" sz="2000" dirty="0"/>
              <a:t>For the disk mounted on the arm, the indicated angular rotation rates are constant.</a:t>
            </a:r>
          </a:p>
        </p:txBody>
      </p:sp>
      <p:sp>
        <p:nvSpPr>
          <p:cNvPr id="6" name="Content Placeholder 5"/>
          <p:cNvSpPr>
            <a:spLocks noGrp="1"/>
          </p:cNvSpPr>
          <p:nvPr>
            <p:ph idx="13"/>
          </p:nvPr>
        </p:nvSpPr>
        <p:spPr>
          <a:xfrm>
            <a:off x="457200" y="4724400"/>
            <a:ext cx="3200400" cy="1828800"/>
          </a:xfrm>
        </p:spPr>
        <p:txBody>
          <a:bodyPr/>
          <a:lstStyle/>
          <a:p>
            <a:pPr marL="292608" indent="-292608">
              <a:spcBef>
                <a:spcPts val="0"/>
              </a:spcBef>
              <a:spcAft>
                <a:spcPts val="0"/>
              </a:spcAft>
              <a:buFont typeface="Arial" panose="020B0604020202020204" pitchFamily="34" charset="0"/>
              <a:buChar char="•"/>
            </a:pPr>
            <a:r>
              <a:rPr lang="en-US" altLang="en-US" sz="2000" dirty="0"/>
              <a:t>Determine:</a:t>
            </a:r>
          </a:p>
          <a:p>
            <a:pPr marL="292608" indent="-292608">
              <a:spcBef>
                <a:spcPts val="0"/>
              </a:spcBef>
              <a:spcAft>
                <a:spcPts val="0"/>
              </a:spcAft>
              <a:buFont typeface="Arial" panose="020B0604020202020204" pitchFamily="34" charset="0"/>
              <a:buChar char="•"/>
            </a:pPr>
            <a:r>
              <a:rPr lang="en-US" altLang="en-US" sz="2000" dirty="0"/>
              <a:t>the velocity of the point </a:t>
            </a:r>
            <a:r>
              <a:rPr lang="en-US" altLang="en-US" sz="2000" i="1" dirty="0"/>
              <a:t>P</a:t>
            </a:r>
            <a:r>
              <a:rPr lang="en-US" altLang="en-US" sz="2000" dirty="0"/>
              <a:t>,</a:t>
            </a:r>
          </a:p>
          <a:p>
            <a:pPr marL="292608" indent="-292608">
              <a:spcBef>
                <a:spcPts val="0"/>
              </a:spcBef>
              <a:spcAft>
                <a:spcPts val="0"/>
              </a:spcAft>
              <a:buFont typeface="Arial" panose="020B0604020202020204" pitchFamily="34" charset="0"/>
              <a:buChar char="•"/>
            </a:pPr>
            <a:r>
              <a:rPr lang="en-US" altLang="en-US" sz="2000" dirty="0"/>
              <a:t>the acceleration of </a:t>
            </a:r>
            <a:r>
              <a:rPr lang="en-US" altLang="en-US" sz="2000" i="1" dirty="0"/>
              <a:t>P</a:t>
            </a:r>
            <a:r>
              <a:rPr lang="en-US" altLang="en-US" sz="2000" dirty="0"/>
              <a:t>, and</a:t>
            </a:r>
          </a:p>
          <a:p>
            <a:pPr marL="292608" indent="-292608">
              <a:spcBef>
                <a:spcPts val="0"/>
              </a:spcBef>
              <a:spcAft>
                <a:spcPts val="0"/>
              </a:spcAft>
              <a:buFont typeface="Arial" panose="020B0604020202020204" pitchFamily="34" charset="0"/>
              <a:buChar char="•"/>
            </a:pPr>
            <a:r>
              <a:rPr lang="en-US" altLang="en-US" sz="2000" dirty="0"/>
              <a:t>angular velocity and angular acceleration of the disk.</a:t>
            </a:r>
          </a:p>
        </p:txBody>
      </p:sp>
      <p:sp>
        <p:nvSpPr>
          <p:cNvPr id="7" name="Content Placeholder 6"/>
          <p:cNvSpPr>
            <a:spLocks noGrp="1"/>
          </p:cNvSpPr>
          <p:nvPr>
            <p:ph idx="14"/>
          </p:nvPr>
        </p:nvSpPr>
        <p:spPr>
          <a:xfrm>
            <a:off x="3657600" y="914400"/>
            <a:ext cx="5029200" cy="1442224"/>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 typeface="Arial" panose="020B0604020202020204" pitchFamily="34" charset="0"/>
              <a:buChar char="•"/>
            </a:pPr>
            <a:r>
              <a:rPr lang="en-US" altLang="en-US" sz="2000" dirty="0"/>
              <a:t>Define a fixed reference frame </a:t>
            </a:r>
            <a:r>
              <a:rPr lang="en-US" altLang="en-US" sz="2000" i="1" dirty="0"/>
              <a:t>OXYZ</a:t>
            </a:r>
            <a:r>
              <a:rPr lang="en-US" altLang="en-US" sz="2000" dirty="0"/>
              <a:t> at </a:t>
            </a:r>
            <a:r>
              <a:rPr lang="en-US" altLang="en-US" sz="2000" i="1" dirty="0"/>
              <a:t>O</a:t>
            </a:r>
            <a:r>
              <a:rPr lang="en-US" altLang="en-US" sz="2000" dirty="0"/>
              <a:t> and a moving reference frame </a:t>
            </a:r>
            <a:r>
              <a:rPr lang="en-US" altLang="en-US" sz="2000" i="1" dirty="0"/>
              <a:t>Axyz</a:t>
            </a:r>
            <a:r>
              <a:rPr lang="en-US" altLang="en-US" sz="2000" dirty="0"/>
              <a:t> or </a:t>
            </a:r>
            <a:r>
              <a:rPr lang="en-US" altLang="en-US" sz="2000" dirty="0">
                <a:latin typeface="French Script MT" pitchFamily="66" charset="0"/>
              </a:rPr>
              <a:t>F</a:t>
            </a:r>
            <a:r>
              <a:rPr lang="en-US" altLang="en-US" sz="2000" dirty="0"/>
              <a:t> attached to the arm at </a:t>
            </a:r>
            <a:r>
              <a:rPr lang="en-US" altLang="en-US" sz="2000" i="1" dirty="0"/>
              <a:t>A</a:t>
            </a:r>
            <a:r>
              <a:rPr lang="en-US" altLang="en-US" sz="2000" dirty="0"/>
              <a:t>.</a:t>
            </a:r>
          </a:p>
        </p:txBody>
      </p:sp>
      <p:sp>
        <p:nvSpPr>
          <p:cNvPr id="8" name="Content Placeholder 7"/>
          <p:cNvSpPr>
            <a:spLocks noGrp="1"/>
          </p:cNvSpPr>
          <p:nvPr>
            <p:ph idx="15"/>
          </p:nvPr>
        </p:nvSpPr>
        <p:spPr>
          <a:xfrm>
            <a:off x="3657600" y="2438400"/>
            <a:ext cx="5029200" cy="1057196"/>
          </a:xfrm>
        </p:spPr>
        <p:txBody>
          <a:bodyPr/>
          <a:lstStyle/>
          <a:p>
            <a:pPr marL="292608" indent="-292608">
              <a:spcAft>
                <a:spcPts val="0"/>
              </a:spcAft>
              <a:buFont typeface="Arial" panose="020B0604020202020204" pitchFamily="34" charset="0"/>
              <a:buChar char="•"/>
            </a:pPr>
            <a:r>
              <a:rPr lang="en-US" altLang="en-US" sz="2000" dirty="0"/>
              <a:t>With </a:t>
            </a:r>
            <a:r>
              <a:rPr lang="en-US" altLang="en-US" sz="2000" i="1" dirty="0"/>
              <a:t>P</a:t>
            </a:r>
            <a:r>
              <a:rPr lang="en-US" altLang="en-US" sz="2000" i="1" dirty="0">
                <a:latin typeface="Arial" panose="020B0604020202020204" pitchFamily="34" charset="0"/>
                <a:cs typeface="Arial" panose="020B0604020202020204" pitchFamily="34" charset="0"/>
              </a:rPr>
              <a:t>′</a:t>
            </a:r>
            <a:r>
              <a:rPr lang="en-US" altLang="en-US" sz="2000" dirty="0"/>
              <a:t> of the moving reference frame coinciding with </a:t>
            </a:r>
            <a:r>
              <a:rPr lang="en-US" altLang="en-US" sz="2000" i="1" dirty="0"/>
              <a:t>P</a:t>
            </a:r>
            <a:r>
              <a:rPr lang="en-US" altLang="en-US" sz="2000" dirty="0"/>
              <a:t>, the velocity of the point </a:t>
            </a:r>
            <a:r>
              <a:rPr lang="en-US" altLang="en-US" sz="2000" i="1" dirty="0"/>
              <a:t>P</a:t>
            </a:r>
            <a:r>
              <a:rPr lang="en-US" altLang="en-US" sz="2000" dirty="0"/>
              <a:t> is found from</a:t>
            </a:r>
          </a:p>
        </p:txBody>
      </p:sp>
      <p:graphicFrame>
        <p:nvGraphicFramePr>
          <p:cNvPr id="14" name="Object 4"/>
          <p:cNvGraphicFramePr>
            <a:graphicFrameLocks noChangeAspect="1"/>
          </p:cNvGraphicFramePr>
          <p:nvPr>
            <p:extLst>
              <p:ext uri="{D42A27DB-BD31-4B8C-83A1-F6EECF244321}">
                <p14:modId xmlns:p14="http://schemas.microsoft.com/office/powerpoint/2010/main" val="874535481"/>
              </p:ext>
            </p:extLst>
          </p:nvPr>
        </p:nvGraphicFramePr>
        <p:xfrm>
          <a:off x="4913313" y="3505200"/>
          <a:ext cx="1587500" cy="368300"/>
        </p:xfrm>
        <a:graphic>
          <a:graphicData uri="http://schemas.openxmlformats.org/presentationml/2006/ole">
            <mc:AlternateContent xmlns:mc="http://schemas.openxmlformats.org/markup-compatibility/2006">
              <mc:Choice xmlns:v="urn:schemas-microsoft-com:vml" Requires="v">
                <p:oleObj spid="_x0000_s93501" name="Equation" r:id="rId4" imgW="1587500" imgH="368300" progId="Equation.3">
                  <p:embed/>
                </p:oleObj>
              </mc:Choice>
              <mc:Fallback>
                <p:oleObj name="Equation" r:id="rId4" imgW="1587500" imgH="368300" progId="Equation.3">
                  <p:embed/>
                  <p:pic>
                    <p:nvPicPr>
                      <p:cNvPr id="10344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3313" y="3505200"/>
                        <a:ext cx="1587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3657600" y="3886200"/>
            <a:ext cx="5029200" cy="457200"/>
          </a:xfrm>
        </p:spPr>
        <p:txBody>
          <a:bodyPr/>
          <a:lstStyle/>
          <a:p>
            <a:pPr marL="292608" indent="-292608">
              <a:spcAft>
                <a:spcPts val="0"/>
              </a:spcAft>
              <a:buFont typeface="Arial" panose="020B0604020202020204" pitchFamily="34" charset="0"/>
              <a:buChar char="•"/>
            </a:pPr>
            <a:r>
              <a:rPr lang="en-US" altLang="en-US" sz="2000" dirty="0"/>
              <a:t>The acceleration of </a:t>
            </a:r>
            <a:r>
              <a:rPr lang="en-US" altLang="en-US" sz="2000" i="1" dirty="0"/>
              <a:t>P</a:t>
            </a:r>
            <a:r>
              <a:rPr lang="en-US" altLang="en-US" sz="2000" dirty="0"/>
              <a:t> is found from</a:t>
            </a:r>
          </a:p>
        </p:txBody>
      </p:sp>
      <p:graphicFrame>
        <p:nvGraphicFramePr>
          <p:cNvPr id="15" name="Object 3"/>
          <p:cNvGraphicFramePr>
            <a:graphicFrameLocks noChangeAspect="1"/>
          </p:cNvGraphicFramePr>
          <p:nvPr>
            <p:extLst>
              <p:ext uri="{D42A27DB-BD31-4B8C-83A1-F6EECF244321}">
                <p14:modId xmlns:p14="http://schemas.microsoft.com/office/powerpoint/2010/main" val="3114731043"/>
              </p:ext>
            </p:extLst>
          </p:nvPr>
        </p:nvGraphicFramePr>
        <p:xfrm>
          <a:off x="4913313" y="4495800"/>
          <a:ext cx="2133600" cy="368300"/>
        </p:xfrm>
        <a:graphic>
          <a:graphicData uri="http://schemas.openxmlformats.org/presentationml/2006/ole">
            <mc:AlternateContent xmlns:mc="http://schemas.openxmlformats.org/markup-compatibility/2006">
              <mc:Choice xmlns:v="urn:schemas-microsoft-com:vml" Requires="v">
                <p:oleObj spid="_x0000_s93502" name="Equation" r:id="rId6" imgW="2133600" imgH="368300" progId="Equation.3">
                  <p:embed/>
                </p:oleObj>
              </mc:Choice>
              <mc:Fallback>
                <p:oleObj name="Equation" r:id="rId6" imgW="2133600" imgH="368300" progId="Equation.3">
                  <p:embed/>
                  <p:pic>
                    <p:nvPicPr>
                      <p:cNvPr id="103438"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3313" y="4495800"/>
                        <a:ext cx="21336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3657600" y="4953000"/>
            <a:ext cx="5029200" cy="762000"/>
          </a:xfrm>
        </p:spPr>
        <p:txBody>
          <a:bodyPr/>
          <a:lstStyle/>
          <a:p>
            <a:pPr marL="292608" indent="-292608">
              <a:spcAft>
                <a:spcPts val="0"/>
              </a:spcAft>
              <a:buFont typeface="Arial" panose="020B0604020202020204" pitchFamily="34" charset="0"/>
              <a:buChar char="•"/>
            </a:pPr>
            <a:r>
              <a:rPr lang="en-US" altLang="en-US" sz="2000" dirty="0"/>
              <a:t>The angular velocity and angular acceleration of the disk are</a:t>
            </a:r>
          </a:p>
        </p:txBody>
      </p:sp>
      <p:graphicFrame>
        <p:nvGraphicFramePr>
          <p:cNvPr id="16" name="Object 2"/>
          <p:cNvGraphicFramePr>
            <a:graphicFrameLocks noChangeAspect="1"/>
          </p:cNvGraphicFramePr>
          <p:nvPr>
            <p:extLst>
              <p:ext uri="{D42A27DB-BD31-4B8C-83A1-F6EECF244321}">
                <p14:modId xmlns:p14="http://schemas.microsoft.com/office/powerpoint/2010/main" val="2764334354"/>
              </p:ext>
            </p:extLst>
          </p:nvPr>
        </p:nvGraphicFramePr>
        <p:xfrm>
          <a:off x="5007409" y="5791200"/>
          <a:ext cx="1627909" cy="762000"/>
        </p:xfrm>
        <a:graphic>
          <a:graphicData uri="http://schemas.openxmlformats.org/presentationml/2006/ole">
            <mc:AlternateContent xmlns:mc="http://schemas.openxmlformats.org/markup-compatibility/2006">
              <mc:Choice xmlns:v="urn:schemas-microsoft-com:vml" Requires="v">
                <p:oleObj spid="_x0000_s93503" name="Equation" r:id="rId8" imgW="1790700" imgH="838200" progId="Equation.3">
                  <p:embed/>
                </p:oleObj>
              </mc:Choice>
              <mc:Fallback>
                <p:oleObj name="Equation" r:id="rId8" imgW="1790700" imgH="838200" progId="Equation.3">
                  <p:embed/>
                  <p:pic>
                    <p:nvPicPr>
                      <p:cNvPr id="103436"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7409" y="5791200"/>
                        <a:ext cx="1627909"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43446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build="p"/>
      <p:bldP spid="9" grpId="0" build="p"/>
      <p:bldP spid="10"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15.25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8" name="Picture 17" descr="At the instant shown, disk D rotates about an axis parallel to the Z axis with angular velocity omega_1. The disk's center is mounted to an arm of length L that  rotates about the Y axis with angular velocity omega_2. Point P is at the top of the disk (greatest value of the y coordinate) at this mom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33737"/>
            <a:ext cx="2709262" cy="1890463"/>
          </a:xfrm>
          <a:prstGeom prst="rect">
            <a:avLst/>
          </a:prstGeom>
        </p:spPr>
      </p:pic>
      <p:pic>
        <p:nvPicPr>
          <p:cNvPr id="19" name="Picture 18" descr="The moving reference frame for P' has its origin on the intersection of the arm and the axis of the disk. At the instant shown, the axes xyz are parallel with the global axes XYZ,  but the origin of the moving frame is displaced in the X direction by a distance L. P is located one disk radius R in the y direction above this origi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09" y="3984913"/>
            <a:ext cx="2782891" cy="2187287"/>
          </a:xfrm>
          <a:prstGeom prst="rect">
            <a:avLst/>
          </a:prstGeom>
        </p:spPr>
      </p:pic>
      <p:sp>
        <p:nvSpPr>
          <p:cNvPr id="3" name="Content Placeholder 2"/>
          <p:cNvSpPr>
            <a:spLocks noGrp="1"/>
          </p:cNvSpPr>
          <p:nvPr>
            <p:ph idx="1"/>
          </p:nvPr>
        </p:nvSpPr>
        <p:spPr>
          <a:xfrm>
            <a:off x="3352800" y="990600"/>
            <a:ext cx="5334000" cy="1228726"/>
          </a:xfrm>
        </p:spPr>
        <p:txBody>
          <a:bodyPr/>
          <a:lstStyle/>
          <a:p>
            <a:pPr>
              <a:spcBef>
                <a:spcPct val="50000"/>
              </a:spcBef>
              <a:spcAft>
                <a:spcPts val="0"/>
              </a:spcAft>
            </a:pPr>
            <a:r>
              <a:rPr lang="en-US" altLang="en-US" sz="1800" b="1" dirty="0">
                <a:solidFill>
                  <a:srgbClr val="AD0B1E"/>
                </a:solidFill>
              </a:rPr>
              <a:t>Modeling and Analysis:</a:t>
            </a:r>
          </a:p>
          <a:p>
            <a:pPr marL="292608" indent="-292608">
              <a:spcAft>
                <a:spcPts val="0"/>
              </a:spcAft>
              <a:buFont typeface="Arial" panose="020B0604020202020204" pitchFamily="34" charset="0"/>
              <a:buChar char="•"/>
            </a:pPr>
            <a:r>
              <a:rPr lang="en-US" altLang="en-US" sz="1800" dirty="0"/>
              <a:t>Define a fixed reference frame </a:t>
            </a:r>
            <a:r>
              <a:rPr lang="en-US" altLang="en-US" sz="1800" i="1" dirty="0"/>
              <a:t>OXYZ</a:t>
            </a:r>
            <a:r>
              <a:rPr lang="en-US" altLang="en-US" sz="1800" dirty="0"/>
              <a:t> at </a:t>
            </a:r>
            <a:r>
              <a:rPr lang="en-US" altLang="en-US" sz="1800" i="1" dirty="0"/>
              <a:t>O</a:t>
            </a:r>
            <a:r>
              <a:rPr lang="en-US" altLang="en-US" sz="1800" dirty="0"/>
              <a:t> and a moving reference frame </a:t>
            </a:r>
            <a:r>
              <a:rPr lang="en-US" altLang="en-US" sz="1800" i="1" dirty="0"/>
              <a:t>Axyz</a:t>
            </a:r>
            <a:r>
              <a:rPr lang="en-US" altLang="en-US" sz="1800" dirty="0"/>
              <a:t> or </a:t>
            </a:r>
            <a:r>
              <a:rPr lang="en-US" altLang="en-US" sz="1800" dirty="0">
                <a:latin typeface="French Script MT" pitchFamily="66" charset="0"/>
              </a:rPr>
              <a:t>F</a:t>
            </a:r>
            <a:r>
              <a:rPr lang="en-US" altLang="en-US" sz="1800" dirty="0"/>
              <a:t> attached to the arm at </a:t>
            </a:r>
            <a:r>
              <a:rPr lang="en-US" altLang="en-US" sz="1800" i="1" dirty="0"/>
              <a:t>A</a:t>
            </a:r>
            <a:r>
              <a:rPr lang="en-US" altLang="en-US" sz="1800" dirty="0"/>
              <a:t>.</a:t>
            </a:r>
          </a:p>
        </p:txBody>
      </p:sp>
      <p:graphicFrame>
        <p:nvGraphicFramePr>
          <p:cNvPr id="14" name="Object 4"/>
          <p:cNvGraphicFramePr>
            <a:graphicFrameLocks noChangeAspect="1"/>
          </p:cNvGraphicFramePr>
          <p:nvPr>
            <p:extLst>
              <p:ext uri="{D42A27DB-BD31-4B8C-83A1-F6EECF244321}">
                <p14:modId xmlns:p14="http://schemas.microsoft.com/office/powerpoint/2010/main" val="3783740959"/>
              </p:ext>
            </p:extLst>
          </p:nvPr>
        </p:nvGraphicFramePr>
        <p:xfrm>
          <a:off x="4379913" y="2354263"/>
          <a:ext cx="1308100" cy="762000"/>
        </p:xfrm>
        <a:graphic>
          <a:graphicData uri="http://schemas.openxmlformats.org/presentationml/2006/ole">
            <mc:AlternateContent xmlns:mc="http://schemas.openxmlformats.org/markup-compatibility/2006">
              <mc:Choice xmlns:v="urn:schemas-microsoft-com:vml" Requires="v">
                <p:oleObj spid="_x0000_s94626" name="Equation" r:id="rId5" imgW="1307532" imgH="761669" progId="Equation.DSMT4">
                  <p:embed/>
                </p:oleObj>
              </mc:Choice>
              <mc:Fallback>
                <p:oleObj name="Equation" r:id="rId5" imgW="1307532" imgH="761669" progId="Equation.DSMT4">
                  <p:embed/>
                  <p:pic>
                    <p:nvPicPr>
                      <p:cNvPr id="10446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9913" y="2354263"/>
                        <a:ext cx="13081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360087380"/>
              </p:ext>
            </p:extLst>
          </p:nvPr>
        </p:nvGraphicFramePr>
        <p:xfrm>
          <a:off x="6429375" y="2354263"/>
          <a:ext cx="1295400" cy="863600"/>
        </p:xfrm>
        <a:graphic>
          <a:graphicData uri="http://schemas.openxmlformats.org/presentationml/2006/ole">
            <mc:AlternateContent xmlns:mc="http://schemas.openxmlformats.org/markup-compatibility/2006">
              <mc:Choice xmlns:v="urn:schemas-microsoft-com:vml" Requires="v">
                <p:oleObj spid="_x0000_s94627" name="Equation" r:id="rId7" imgW="1295400" imgH="863600" progId="Equation.3">
                  <p:embed/>
                </p:oleObj>
              </mc:Choice>
              <mc:Fallback>
                <p:oleObj name="Equation" r:id="rId7" imgW="1295400" imgH="863600" progId="Equation.3">
                  <p:embed/>
                  <p:pic>
                    <p:nvPicPr>
                      <p:cNvPr id="10446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9375" y="2354263"/>
                        <a:ext cx="1295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352800" y="3352800"/>
            <a:ext cx="5334000" cy="624176"/>
          </a:xfrm>
        </p:spPr>
        <p:txBody>
          <a:bodyPr/>
          <a:lstStyle/>
          <a:p>
            <a:pPr marL="292608" indent="-292608">
              <a:spcAft>
                <a:spcPts val="0"/>
              </a:spcAft>
              <a:buFont typeface="Arial" panose="020B0604020202020204" pitchFamily="34" charset="0"/>
              <a:buChar char="•"/>
            </a:pPr>
            <a:r>
              <a:rPr lang="en-US" altLang="en-US" sz="1800" dirty="0"/>
              <a:t>With </a:t>
            </a:r>
            <a:r>
              <a:rPr lang="en-US" altLang="en-US" sz="1800" i="1" dirty="0"/>
              <a:t>P’</a:t>
            </a:r>
            <a:r>
              <a:rPr lang="en-US" altLang="en-US" sz="1800" dirty="0"/>
              <a:t> of the moving reference frame coinciding with </a:t>
            </a:r>
            <a:r>
              <a:rPr lang="en-US" altLang="en-US" sz="1800" i="1" dirty="0"/>
              <a:t>P</a:t>
            </a:r>
            <a:r>
              <a:rPr lang="en-US" altLang="en-US" sz="1800" dirty="0"/>
              <a:t>, the velocity of the point </a:t>
            </a:r>
            <a:r>
              <a:rPr lang="en-US" altLang="en-US" sz="1800" i="1" dirty="0"/>
              <a:t>P</a:t>
            </a:r>
            <a:r>
              <a:rPr lang="en-US" altLang="en-US" sz="1800" dirty="0"/>
              <a:t> is found from</a:t>
            </a:r>
          </a:p>
        </p:txBody>
      </p:sp>
      <p:graphicFrame>
        <p:nvGraphicFramePr>
          <p:cNvPr id="16" name="Object 2"/>
          <p:cNvGraphicFramePr>
            <a:graphicFrameLocks noChangeAspect="1"/>
          </p:cNvGraphicFramePr>
          <p:nvPr>
            <p:extLst>
              <p:ext uri="{D42A27DB-BD31-4B8C-83A1-F6EECF244321}">
                <p14:modId xmlns:p14="http://schemas.microsoft.com/office/powerpoint/2010/main" val="2813389749"/>
              </p:ext>
            </p:extLst>
          </p:nvPr>
        </p:nvGraphicFramePr>
        <p:xfrm>
          <a:off x="3962400" y="4083050"/>
          <a:ext cx="4178300" cy="1270000"/>
        </p:xfrm>
        <a:graphic>
          <a:graphicData uri="http://schemas.openxmlformats.org/presentationml/2006/ole">
            <mc:AlternateContent xmlns:mc="http://schemas.openxmlformats.org/markup-compatibility/2006">
              <mc:Choice xmlns:v="urn:schemas-microsoft-com:vml" Requires="v">
                <p:oleObj spid="_x0000_s94628" name="Equation" r:id="rId9" imgW="4178300" imgH="1270000" progId="Equation.3">
                  <p:embed/>
                </p:oleObj>
              </mc:Choice>
              <mc:Fallback>
                <p:oleObj name="Equation" r:id="rId9" imgW="4178300" imgH="1270000" progId="Equation.3">
                  <p:embed/>
                  <p:pic>
                    <p:nvPicPr>
                      <p:cNvPr id="104457"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4083050"/>
                        <a:ext cx="417830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2243760876"/>
              </p:ext>
            </p:extLst>
          </p:nvPr>
        </p:nvGraphicFramePr>
        <p:xfrm>
          <a:off x="6334125" y="5511800"/>
          <a:ext cx="2159000" cy="355600"/>
        </p:xfrm>
        <a:graphic>
          <a:graphicData uri="http://schemas.openxmlformats.org/presentationml/2006/ole">
            <mc:AlternateContent xmlns:mc="http://schemas.openxmlformats.org/markup-compatibility/2006">
              <mc:Choice xmlns:v="urn:schemas-microsoft-com:vml" Requires="v">
                <p:oleObj spid="_x0000_s94629" name="Equation" r:id="rId11" imgW="2159000" imgH="355600" progId="Equation.3">
                  <p:embed/>
                </p:oleObj>
              </mc:Choice>
              <mc:Fallback>
                <p:oleObj name="Equation" r:id="rId11" imgW="2159000" imgH="355600" progId="Equation.3">
                  <p:embed/>
                  <p:pic>
                    <p:nvPicPr>
                      <p:cNvPr id="104458"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34125" y="5511800"/>
                        <a:ext cx="2159000" cy="355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51324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15.25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8" name="Picture 17" descr="At the instant shown, disk D rotates about an axis parallel to the Z axis with angular velocity omega_1. The disk's center is mounted to an arm of length L that  rotates about the Y axis with angular velocity omega_2. Point P is at the top of the disk (greatest value of the y coordinate) at this mom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33737"/>
            <a:ext cx="2709262" cy="1890463"/>
          </a:xfrm>
          <a:prstGeom prst="rect">
            <a:avLst/>
          </a:prstGeom>
        </p:spPr>
      </p:pic>
      <p:pic>
        <p:nvPicPr>
          <p:cNvPr id="19" name="Picture 18" descr="The moving reference frame for P' has its origin on the intersection of the arm and the axis of the disk. At the instant shown, the axes xyz are parallel with the global axes XYZ,  but the origin of the moving frame is displaced in the X direction by a distance L. P is located one disk radius R in the y direction above this origi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733800"/>
            <a:ext cx="2544508" cy="1999925"/>
          </a:xfrm>
          <a:prstGeom prst="rect">
            <a:avLst/>
          </a:prstGeom>
        </p:spPr>
      </p:pic>
      <p:sp>
        <p:nvSpPr>
          <p:cNvPr id="3" name="Content Placeholder 2"/>
          <p:cNvSpPr>
            <a:spLocks noGrp="1"/>
          </p:cNvSpPr>
          <p:nvPr>
            <p:ph idx="1"/>
          </p:nvPr>
        </p:nvSpPr>
        <p:spPr>
          <a:xfrm>
            <a:off x="3352800" y="990600"/>
            <a:ext cx="5334000" cy="381000"/>
          </a:xfrm>
        </p:spPr>
        <p:txBody>
          <a:bodyPr/>
          <a:lstStyle/>
          <a:p>
            <a:pPr marL="292608" indent="-292608">
              <a:spcBef>
                <a:spcPct val="50000"/>
              </a:spcBef>
              <a:spcAft>
                <a:spcPts val="0"/>
              </a:spcAft>
              <a:buFont typeface="Arial" panose="020B0604020202020204" pitchFamily="34" charset="0"/>
              <a:buChar char="•"/>
            </a:pPr>
            <a:r>
              <a:rPr lang="en-US" altLang="en-US" sz="1800" dirty="0"/>
              <a:t>The acceleration of </a:t>
            </a:r>
            <a:r>
              <a:rPr lang="en-US" altLang="en-US" sz="1800" i="1" dirty="0"/>
              <a:t>P</a:t>
            </a:r>
            <a:r>
              <a:rPr lang="en-US" altLang="en-US" sz="1800" dirty="0"/>
              <a:t> is found from</a:t>
            </a:r>
          </a:p>
        </p:txBody>
      </p:sp>
      <p:graphicFrame>
        <p:nvGraphicFramePr>
          <p:cNvPr id="11" name="Object 10"/>
          <p:cNvGraphicFramePr>
            <a:graphicFrameLocks noChangeAspect="1"/>
          </p:cNvGraphicFramePr>
          <p:nvPr>
            <p:extLst>
              <p:ext uri="{D42A27DB-BD31-4B8C-83A1-F6EECF244321}">
                <p14:modId xmlns:p14="http://schemas.microsoft.com/office/powerpoint/2010/main" val="3598389562"/>
              </p:ext>
            </p:extLst>
          </p:nvPr>
        </p:nvGraphicFramePr>
        <p:xfrm>
          <a:off x="3810000" y="1398588"/>
          <a:ext cx="2133600" cy="368300"/>
        </p:xfrm>
        <a:graphic>
          <a:graphicData uri="http://schemas.openxmlformats.org/presentationml/2006/ole">
            <mc:AlternateContent xmlns:mc="http://schemas.openxmlformats.org/markup-compatibility/2006">
              <mc:Choice xmlns:v="urn:schemas-microsoft-com:vml" Requires="v">
                <p:oleObj spid="_x0000_s96170" name="Equation" r:id="rId5" imgW="2133600" imgH="368300" progId="Equation.DSMT4">
                  <p:embed/>
                </p:oleObj>
              </mc:Choice>
              <mc:Fallback>
                <p:oleObj name="Equation" r:id="rId5" imgW="2133600" imgH="368300" progId="Equation.DSMT4">
                  <p:embed/>
                  <p:pic>
                    <p:nvPicPr>
                      <p:cNvPr id="10549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1398588"/>
                        <a:ext cx="21336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1926368704"/>
              </p:ext>
            </p:extLst>
          </p:nvPr>
        </p:nvGraphicFramePr>
        <p:xfrm>
          <a:off x="3810000" y="1841500"/>
          <a:ext cx="4508500" cy="393700"/>
        </p:xfrm>
        <a:graphic>
          <a:graphicData uri="http://schemas.openxmlformats.org/presentationml/2006/ole">
            <mc:AlternateContent xmlns:mc="http://schemas.openxmlformats.org/markup-compatibility/2006">
              <mc:Choice xmlns:v="urn:schemas-microsoft-com:vml" Requires="v">
                <p:oleObj spid="_x0000_s96171" name="Equation" r:id="rId7" imgW="4508500" imgH="393700" progId="Equation.3">
                  <p:embed/>
                </p:oleObj>
              </mc:Choice>
              <mc:Fallback>
                <p:oleObj name="Equation" r:id="rId7" imgW="4508500" imgH="393700" progId="Equation.3">
                  <p:embed/>
                  <p:pic>
                    <p:nvPicPr>
                      <p:cNvPr id="81928"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1841500"/>
                        <a:ext cx="4508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4043112827"/>
              </p:ext>
            </p:extLst>
          </p:nvPr>
        </p:nvGraphicFramePr>
        <p:xfrm>
          <a:off x="3810000" y="2366963"/>
          <a:ext cx="3441700" cy="838200"/>
        </p:xfrm>
        <a:graphic>
          <a:graphicData uri="http://schemas.openxmlformats.org/presentationml/2006/ole">
            <mc:AlternateContent xmlns:mc="http://schemas.openxmlformats.org/markup-compatibility/2006">
              <mc:Choice xmlns:v="urn:schemas-microsoft-com:vml" Requires="v">
                <p:oleObj spid="_x0000_s96172" name="Equation" r:id="rId9" imgW="3441700" imgH="838200" progId="Equation.3">
                  <p:embed/>
                </p:oleObj>
              </mc:Choice>
              <mc:Fallback>
                <p:oleObj name="Equation" r:id="rId9" imgW="3441700" imgH="838200" progId="Equation.3">
                  <p:embed/>
                  <p:pic>
                    <p:nvPicPr>
                      <p:cNvPr id="81929"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2366963"/>
                        <a:ext cx="34417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495499795"/>
              </p:ext>
            </p:extLst>
          </p:nvPr>
        </p:nvGraphicFramePr>
        <p:xfrm>
          <a:off x="3810000" y="3336925"/>
          <a:ext cx="3479800" cy="812800"/>
        </p:xfrm>
        <a:graphic>
          <a:graphicData uri="http://schemas.openxmlformats.org/presentationml/2006/ole">
            <mc:AlternateContent xmlns:mc="http://schemas.openxmlformats.org/markup-compatibility/2006">
              <mc:Choice xmlns:v="urn:schemas-microsoft-com:vml" Requires="v">
                <p:oleObj spid="_x0000_s96173" name="Equation" r:id="rId11" imgW="3479800" imgH="812800" progId="Equation.3">
                  <p:embed/>
                </p:oleObj>
              </mc:Choice>
              <mc:Fallback>
                <p:oleObj name="Equation" r:id="rId11" imgW="3479800" imgH="812800" progId="Equation.3">
                  <p:embed/>
                  <p:pic>
                    <p:nvPicPr>
                      <p:cNvPr id="8193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336925"/>
                        <a:ext cx="34798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2263714024"/>
              </p:ext>
            </p:extLst>
          </p:nvPr>
        </p:nvGraphicFramePr>
        <p:xfrm>
          <a:off x="4775200" y="4281488"/>
          <a:ext cx="3378200" cy="393700"/>
        </p:xfrm>
        <a:graphic>
          <a:graphicData uri="http://schemas.openxmlformats.org/presentationml/2006/ole">
            <mc:AlternateContent xmlns:mc="http://schemas.openxmlformats.org/markup-compatibility/2006">
              <mc:Choice xmlns:v="urn:schemas-microsoft-com:vml" Requires="v">
                <p:oleObj spid="_x0000_s96174" name="Equation" r:id="rId13" imgW="3378200" imgH="393700" progId="Equation.3">
                  <p:embed/>
                </p:oleObj>
              </mc:Choice>
              <mc:Fallback>
                <p:oleObj name="Equation" r:id="rId13" imgW="3378200" imgH="393700" progId="Equation.3">
                  <p:embed/>
                  <p:pic>
                    <p:nvPicPr>
                      <p:cNvPr id="81931"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75200" y="4281488"/>
                        <a:ext cx="3378200" cy="3937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Content Placeholder 3"/>
          <p:cNvSpPr>
            <a:spLocks noGrp="1"/>
          </p:cNvSpPr>
          <p:nvPr>
            <p:ph idx="13"/>
          </p:nvPr>
        </p:nvSpPr>
        <p:spPr>
          <a:xfrm>
            <a:off x="3429000" y="4800600"/>
            <a:ext cx="5334000" cy="457200"/>
          </a:xfrm>
        </p:spPr>
        <p:txBody>
          <a:bodyPr/>
          <a:lstStyle/>
          <a:p>
            <a:pPr marL="292608" indent="-292608">
              <a:spcAft>
                <a:spcPts val="0"/>
              </a:spcAft>
              <a:buFont typeface="Arial" panose="020B0604020202020204" pitchFamily="34" charset="0"/>
              <a:buChar char="•"/>
            </a:pPr>
            <a:r>
              <a:rPr lang="en-US" altLang="en-US" sz="1800" dirty="0"/>
              <a:t>Angular velocity and acceleration of the disk,</a:t>
            </a:r>
          </a:p>
        </p:txBody>
      </p:sp>
      <p:graphicFrame>
        <p:nvGraphicFramePr>
          <p:cNvPr id="22" name="Object 8"/>
          <p:cNvGraphicFramePr>
            <a:graphicFrameLocks noChangeAspect="1"/>
          </p:cNvGraphicFramePr>
          <p:nvPr>
            <p:extLst>
              <p:ext uri="{D42A27DB-BD31-4B8C-83A1-F6EECF244321}">
                <p14:modId xmlns:p14="http://schemas.microsoft.com/office/powerpoint/2010/main" val="1433275521"/>
              </p:ext>
            </p:extLst>
          </p:nvPr>
        </p:nvGraphicFramePr>
        <p:xfrm>
          <a:off x="3886200" y="5202238"/>
          <a:ext cx="1460500" cy="393700"/>
        </p:xfrm>
        <a:graphic>
          <a:graphicData uri="http://schemas.openxmlformats.org/presentationml/2006/ole">
            <mc:AlternateContent xmlns:mc="http://schemas.openxmlformats.org/markup-compatibility/2006">
              <mc:Choice xmlns:v="urn:schemas-microsoft-com:vml" Requires="v">
                <p:oleObj spid="_x0000_s96175" name="Equation" r:id="rId15" imgW="1459866" imgH="393529" progId="Equation.3">
                  <p:embed/>
                </p:oleObj>
              </mc:Choice>
              <mc:Fallback>
                <p:oleObj name="Equation" r:id="rId15" imgW="1459866" imgH="393529" progId="Equation.3">
                  <p:embed/>
                  <p:pic>
                    <p:nvPicPr>
                      <p:cNvPr id="10548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6200" y="5202238"/>
                        <a:ext cx="1460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9"/>
          <p:cNvGraphicFramePr>
            <a:graphicFrameLocks noChangeAspect="1"/>
          </p:cNvGraphicFramePr>
          <p:nvPr>
            <p:extLst>
              <p:ext uri="{D42A27DB-BD31-4B8C-83A1-F6EECF244321}">
                <p14:modId xmlns:p14="http://schemas.microsoft.com/office/powerpoint/2010/main" val="3223095831"/>
              </p:ext>
            </p:extLst>
          </p:nvPr>
        </p:nvGraphicFramePr>
        <p:xfrm>
          <a:off x="6705600" y="5189538"/>
          <a:ext cx="1549400" cy="355600"/>
        </p:xfrm>
        <a:graphic>
          <a:graphicData uri="http://schemas.openxmlformats.org/presentationml/2006/ole">
            <mc:AlternateContent xmlns:mc="http://schemas.openxmlformats.org/markup-compatibility/2006">
              <mc:Choice xmlns:v="urn:schemas-microsoft-com:vml" Requires="v">
                <p:oleObj spid="_x0000_s96176" name="Equation" r:id="rId17" imgW="1548728" imgH="355446" progId="Equation.3">
                  <p:embed/>
                </p:oleObj>
              </mc:Choice>
              <mc:Fallback>
                <p:oleObj name="Equation" r:id="rId17" imgW="1548728" imgH="355446" progId="Equation.3">
                  <p:embed/>
                  <p:pic>
                    <p:nvPicPr>
                      <p:cNvPr id="105489"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05600" y="5189538"/>
                        <a:ext cx="1549400" cy="355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
          <p:cNvGraphicFramePr>
            <a:graphicFrameLocks noChangeAspect="1"/>
          </p:cNvGraphicFramePr>
          <p:nvPr>
            <p:extLst>
              <p:ext uri="{D42A27DB-BD31-4B8C-83A1-F6EECF244321}">
                <p14:modId xmlns:p14="http://schemas.microsoft.com/office/powerpoint/2010/main" val="3404379945"/>
              </p:ext>
            </p:extLst>
          </p:nvPr>
        </p:nvGraphicFramePr>
        <p:xfrm>
          <a:off x="3886200" y="5727700"/>
          <a:ext cx="2260600" cy="787400"/>
        </p:xfrm>
        <a:graphic>
          <a:graphicData uri="http://schemas.openxmlformats.org/presentationml/2006/ole">
            <mc:AlternateContent xmlns:mc="http://schemas.openxmlformats.org/markup-compatibility/2006">
              <mc:Choice xmlns:v="urn:schemas-microsoft-com:vml" Requires="v">
                <p:oleObj spid="_x0000_s96177" name="Equation" r:id="rId19" imgW="2260600" imgH="787400" progId="Equation.3">
                  <p:embed/>
                </p:oleObj>
              </mc:Choice>
              <mc:Fallback>
                <p:oleObj name="Equation" r:id="rId19" imgW="2260600" imgH="787400" progId="Equation.3">
                  <p:embed/>
                  <p:pic>
                    <p:nvPicPr>
                      <p:cNvPr id="105485" name="Object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86200" y="5727700"/>
                        <a:ext cx="22606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7"/>
          <p:cNvGraphicFramePr>
            <a:graphicFrameLocks noChangeAspect="1"/>
          </p:cNvGraphicFramePr>
          <p:nvPr>
            <p:extLst>
              <p:ext uri="{D42A27DB-BD31-4B8C-83A1-F6EECF244321}">
                <p14:modId xmlns:p14="http://schemas.microsoft.com/office/powerpoint/2010/main" val="3882659229"/>
              </p:ext>
            </p:extLst>
          </p:nvPr>
        </p:nvGraphicFramePr>
        <p:xfrm>
          <a:off x="7124700" y="6172200"/>
          <a:ext cx="1130300" cy="330200"/>
        </p:xfrm>
        <a:graphic>
          <a:graphicData uri="http://schemas.openxmlformats.org/presentationml/2006/ole">
            <mc:AlternateContent xmlns:mc="http://schemas.openxmlformats.org/markup-compatibility/2006">
              <mc:Choice xmlns:v="urn:schemas-microsoft-com:vml" Requires="v">
                <p:oleObj spid="_x0000_s96178" name="Equation" r:id="rId21" imgW="1129810" imgH="330057" progId="Equation.3">
                  <p:embed/>
                </p:oleObj>
              </mc:Choice>
              <mc:Fallback>
                <p:oleObj name="Equation" r:id="rId21" imgW="1129810" imgH="330057" progId="Equation.3">
                  <p:embed/>
                  <p:pic>
                    <p:nvPicPr>
                      <p:cNvPr id="105486" name="Object 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24700" y="6172200"/>
                        <a:ext cx="1130300" cy="330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2650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15.25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6" name="Picture 15" descr="At the instant shown, disk D rotates about an axis parallel to the Z axis with angular velocity omega_1. The disk's center is mounted to an arm of length L that  rotates about the Y axis with angular velocity omega_2. Point P is at the top of the disk (greatest value of the y coordinate) at this mom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37" y="1447800"/>
            <a:ext cx="2992712" cy="2088248"/>
          </a:xfrm>
          <a:prstGeom prst="rect">
            <a:avLst/>
          </a:prstGeom>
        </p:spPr>
      </p:pic>
      <p:sp>
        <p:nvSpPr>
          <p:cNvPr id="3" name="Content Placeholder 2"/>
          <p:cNvSpPr>
            <a:spLocks noGrp="1"/>
          </p:cNvSpPr>
          <p:nvPr>
            <p:ph idx="1"/>
          </p:nvPr>
        </p:nvSpPr>
        <p:spPr>
          <a:xfrm>
            <a:off x="3733800" y="990600"/>
            <a:ext cx="4953000" cy="457200"/>
          </a:xfrm>
        </p:spPr>
        <p:txBody>
          <a:bodyPr/>
          <a:lstStyle/>
          <a:p>
            <a:pPr>
              <a:spcBef>
                <a:spcPct val="50000"/>
              </a:spcBef>
            </a:pPr>
            <a:r>
              <a:rPr lang="en-US" altLang="en-US" sz="2000" b="1" dirty="0">
                <a:solidFill>
                  <a:srgbClr val="AD0B1E"/>
                </a:solidFill>
              </a:rPr>
              <a:t>Reflect and Think:</a:t>
            </a:r>
          </a:p>
          <a:p>
            <a:pPr marL="342900" indent="-342900">
              <a:spcBef>
                <a:spcPct val="50000"/>
              </a:spcBef>
              <a:buFont typeface="Arial" panose="020B0604020202020204" pitchFamily="34" charset="0"/>
              <a:buChar char="•"/>
            </a:pPr>
            <a:r>
              <a:rPr lang="en-US" altLang="en-US" sz="2000" dirty="0"/>
              <a:t>Knowing the absolute angular velocity of the disk is equal to</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3511374128"/>
              </p:ext>
            </p:extLst>
          </p:nvPr>
        </p:nvGraphicFramePr>
        <p:xfrm>
          <a:off x="6096000" y="1892474"/>
          <a:ext cx="1023167" cy="393526"/>
        </p:xfrm>
        <a:graphic>
          <a:graphicData uri="http://schemas.openxmlformats.org/presentationml/2006/ole">
            <mc:AlternateContent xmlns:mc="http://schemas.openxmlformats.org/markup-compatibility/2006">
              <mc:Choice xmlns:v="urn:schemas-microsoft-com:vml" Requires="v">
                <p:oleObj spid="_x0000_s96466" name="Equation" r:id="rId4" imgW="660240" imgH="253800" progId="Equation.DSMT4">
                  <p:embed/>
                </p:oleObj>
              </mc:Choice>
              <mc:Fallback>
                <p:oleObj name="Equation" r:id="rId4" imgW="660240" imgH="253800" progId="Equation.DSMT4">
                  <p:embed/>
                  <p:pic>
                    <p:nvPicPr>
                      <p:cNvPr id="0" name=""/>
                      <p:cNvPicPr/>
                      <p:nvPr/>
                    </p:nvPicPr>
                    <p:blipFill>
                      <a:blip r:embed="rId5"/>
                      <a:stretch>
                        <a:fillRect/>
                      </a:stretch>
                    </p:blipFill>
                    <p:spPr>
                      <a:xfrm>
                        <a:off x="6096000" y="1892474"/>
                        <a:ext cx="1023167" cy="393526"/>
                      </a:xfrm>
                      <a:prstGeom prst="rect">
                        <a:avLst/>
                      </a:prstGeom>
                    </p:spPr>
                  </p:pic>
                </p:oleObj>
              </mc:Fallback>
            </mc:AlternateContent>
          </a:graphicData>
        </a:graphic>
      </p:graphicFrame>
      <p:sp>
        <p:nvSpPr>
          <p:cNvPr id="7" name="Content Placeholder 6"/>
          <p:cNvSpPr>
            <a:spLocks noGrp="1"/>
          </p:cNvSpPr>
          <p:nvPr>
            <p:ph idx="14"/>
          </p:nvPr>
        </p:nvSpPr>
        <p:spPr>
          <a:xfrm>
            <a:off x="4114800" y="1892474"/>
            <a:ext cx="4572000" cy="1307926"/>
          </a:xfrm>
        </p:spPr>
        <p:txBody>
          <a:bodyPr/>
          <a:lstStyle/>
          <a:p>
            <a:pPr indent="2968625"/>
            <a:r>
              <a:rPr lang="en-US" altLang="en-US" sz="2000" dirty="0"/>
              <a:t>you could have determined the velocity of P by attaching the rotating axes to the disk and using</a:t>
            </a:r>
            <a:endParaRPr 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1947331359"/>
              </p:ext>
            </p:extLst>
          </p:nvPr>
        </p:nvGraphicFramePr>
        <p:xfrm>
          <a:off x="4213225" y="3209925"/>
          <a:ext cx="4433888" cy="438150"/>
        </p:xfrm>
        <a:graphic>
          <a:graphicData uri="http://schemas.openxmlformats.org/presentationml/2006/ole">
            <mc:AlternateContent xmlns:mc="http://schemas.openxmlformats.org/markup-compatibility/2006">
              <mc:Choice xmlns:v="urn:schemas-microsoft-com:vml" Requires="v">
                <p:oleObj spid="_x0000_s96467" name="Equation" r:id="rId6" imgW="2565360" imgH="253800" progId="Equation.DSMT4">
                  <p:embed/>
                </p:oleObj>
              </mc:Choice>
              <mc:Fallback>
                <p:oleObj name="Equation" r:id="rId6" imgW="2565360" imgH="253800" progId="Equation.DSMT4">
                  <p:embed/>
                  <p:pic>
                    <p:nvPicPr>
                      <p:cNvPr id="0" name=""/>
                      <p:cNvPicPr/>
                      <p:nvPr/>
                    </p:nvPicPr>
                    <p:blipFill>
                      <a:blip r:embed="rId7"/>
                      <a:stretch>
                        <a:fillRect/>
                      </a:stretch>
                    </p:blipFill>
                    <p:spPr>
                      <a:xfrm>
                        <a:off x="4213225" y="3209925"/>
                        <a:ext cx="4433888" cy="438150"/>
                      </a:xfrm>
                      <a:prstGeom prst="rect">
                        <a:avLst/>
                      </a:prstGeom>
                    </p:spPr>
                  </p:pic>
                </p:oleObj>
              </mc:Fallback>
            </mc:AlternateContent>
          </a:graphicData>
        </a:graphic>
      </p:graphicFrame>
    </p:spTree>
    <p:extLst>
      <p:ext uri="{BB962C8B-B14F-4D97-AF65-F5344CB8AC3E}">
        <p14:creationId xmlns:p14="http://schemas.microsoft.com/office/powerpoint/2010/main" val="739519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1000" b="1" dirty="0">
                <a:ea typeface="ＭＳ Ｐゴシック" pitchFamily="34" charset="-128"/>
              </a:rPr>
              <a:t>7</a:t>
            </a:r>
            <a:endParaRPr lang="en-US" sz="1000" b="1" dirty="0"/>
          </a:p>
        </p:txBody>
      </p:sp>
      <p:pic>
        <p:nvPicPr>
          <p:cNvPr id="16" name="Picture 15" descr="Boom AB is attached to the crane at A. The tip B is extending at rate u=1.5 ft/s. Boom is in YZ plane, 30 degrees up from the Z axis towards the Y axis. The crane is rotating about the Y axis with angular velocity omega_1=0.25 rad/s, and the boom is being  rotated about the X axis with angular velocity omega_2=0.40 rad/s (thus reducing the angle the boom makes with the Z ax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90" y="2667000"/>
            <a:ext cx="3259447" cy="3007398"/>
          </a:xfrm>
          <a:prstGeom prst="rect">
            <a:avLst/>
          </a:prstGeom>
        </p:spPr>
      </p:pic>
      <p:sp>
        <p:nvSpPr>
          <p:cNvPr id="3" name="Content Placeholder 2"/>
          <p:cNvSpPr>
            <a:spLocks noGrp="1"/>
          </p:cNvSpPr>
          <p:nvPr>
            <p:ph idx="1"/>
          </p:nvPr>
        </p:nvSpPr>
        <p:spPr>
          <a:xfrm>
            <a:off x="457200" y="990600"/>
            <a:ext cx="8305800" cy="1382752"/>
          </a:xfrm>
        </p:spPr>
        <p:txBody>
          <a:bodyPr/>
          <a:lstStyle/>
          <a:p>
            <a:r>
              <a:rPr lang="en-US" altLang="en-US" sz="2000" dirty="0"/>
              <a:t>The crane shown rotates at the constant rate </a:t>
            </a:r>
            <a:r>
              <a:rPr lang="en-US" altLang="en-US" sz="2000" dirty="0">
                <a:latin typeface="Symbol" pitchFamily="18" charset="2"/>
              </a:rPr>
              <a:t>w</a:t>
            </a:r>
            <a:r>
              <a:rPr lang="en-US" altLang="en-US" sz="2000" baseline="-25000" dirty="0"/>
              <a:t>1</a:t>
            </a:r>
            <a:r>
              <a:rPr lang="en-US" altLang="en-US" sz="2000" dirty="0"/>
              <a:t>= 0.25 rad/s; simultaneously, the telescoping boom is being lowered at the constant rate </a:t>
            </a:r>
            <a:r>
              <a:rPr lang="en-US" altLang="en-US" sz="2000" dirty="0">
                <a:latin typeface="Symbol" pitchFamily="18" charset="2"/>
              </a:rPr>
              <a:t>w</a:t>
            </a:r>
            <a:r>
              <a:rPr lang="en-US" altLang="en-US" sz="2000" baseline="-25000" dirty="0"/>
              <a:t>2</a:t>
            </a:r>
            <a:r>
              <a:rPr lang="en-US" altLang="en-US" sz="2000" dirty="0"/>
              <a:t>= 0.40 rad/s. Knowing that at the instant shown the length of the boom is 6 m and is increasing at the constant rate </a:t>
            </a:r>
            <a:r>
              <a:rPr lang="en-US" altLang="en-US" sz="2000" i="1" dirty="0"/>
              <a:t>u</a:t>
            </a:r>
            <a:r>
              <a:rPr lang="en-US" altLang="en-US" sz="2000" dirty="0"/>
              <a:t>= 0.5 m/s determine the acceleration of Point </a:t>
            </a:r>
            <a:r>
              <a:rPr lang="en-US" altLang="en-US" sz="2000" i="1" dirty="0"/>
              <a:t>B</a:t>
            </a:r>
            <a:r>
              <a:rPr lang="en-US" altLang="en-US" sz="2000" dirty="0"/>
              <a:t>.</a:t>
            </a:r>
            <a:endParaRPr lang="en-US" sz="2000" dirty="0"/>
          </a:p>
        </p:txBody>
      </p:sp>
      <p:sp>
        <p:nvSpPr>
          <p:cNvPr id="8" name="Content Placeholder 7"/>
          <p:cNvSpPr>
            <a:spLocks noGrp="1"/>
          </p:cNvSpPr>
          <p:nvPr>
            <p:ph idx="15"/>
          </p:nvPr>
        </p:nvSpPr>
        <p:spPr>
          <a:xfrm>
            <a:off x="4114800" y="2438400"/>
            <a:ext cx="4572000" cy="1103273"/>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 typeface="Arial" panose="020B0604020202020204" pitchFamily="34" charset="0"/>
              <a:buChar char="•"/>
            </a:pPr>
            <a:r>
              <a:rPr lang="en-US" altLang="en-US" sz="2000" dirty="0"/>
              <a:t>Define a moving reference frame </a:t>
            </a:r>
            <a:r>
              <a:rPr lang="en-US" altLang="en-US" sz="2000" i="1" dirty="0"/>
              <a:t>Axyz</a:t>
            </a:r>
            <a:r>
              <a:rPr lang="en-US" altLang="en-US" sz="2000" dirty="0"/>
              <a:t> or </a:t>
            </a:r>
            <a:r>
              <a:rPr lang="en-US" altLang="en-US" sz="2000" dirty="0">
                <a:latin typeface="French Script MT" pitchFamily="66" charset="0"/>
              </a:rPr>
              <a:t>F</a:t>
            </a:r>
            <a:r>
              <a:rPr lang="en-US" altLang="en-US" sz="2000" dirty="0"/>
              <a:t> attached to the arm at </a:t>
            </a:r>
            <a:r>
              <a:rPr lang="en-US" altLang="en-US" sz="2000" i="1" dirty="0"/>
              <a:t>A</a:t>
            </a:r>
            <a:r>
              <a:rPr lang="en-US" altLang="en-US" sz="2000" dirty="0"/>
              <a:t>.</a:t>
            </a:r>
          </a:p>
        </p:txBody>
      </p:sp>
      <p:sp>
        <p:nvSpPr>
          <p:cNvPr id="9" name="Content Placeholder 8"/>
          <p:cNvSpPr>
            <a:spLocks noGrp="1"/>
          </p:cNvSpPr>
          <p:nvPr>
            <p:ph idx="16"/>
          </p:nvPr>
        </p:nvSpPr>
        <p:spPr>
          <a:xfrm>
            <a:off x="4114800" y="3657600"/>
            <a:ext cx="4572000" cy="358774"/>
          </a:xfrm>
        </p:spPr>
        <p:txBody>
          <a:bodyPr/>
          <a:lstStyle/>
          <a:p>
            <a:pPr marL="292608" indent="-292608">
              <a:spcAft>
                <a:spcPts val="0"/>
              </a:spcAft>
              <a:buFont typeface="Arial" panose="020B0604020202020204" pitchFamily="34" charset="0"/>
              <a:buChar char="•"/>
            </a:pPr>
            <a:r>
              <a:rPr lang="en-US" altLang="en-US" sz="2000" dirty="0"/>
              <a:t>The acceleration of </a:t>
            </a:r>
            <a:r>
              <a:rPr lang="en-US" altLang="en-US" sz="2000" i="1" dirty="0"/>
              <a:t>B</a:t>
            </a:r>
            <a:r>
              <a:rPr lang="en-US" altLang="en-US" sz="2000" dirty="0"/>
              <a:t> is found from</a:t>
            </a:r>
          </a:p>
        </p:txBody>
      </p:sp>
      <p:graphicFrame>
        <p:nvGraphicFramePr>
          <p:cNvPr id="14" name="Object 3"/>
          <p:cNvGraphicFramePr>
            <a:graphicFrameLocks noChangeAspect="1"/>
          </p:cNvGraphicFramePr>
          <p:nvPr>
            <p:extLst>
              <p:ext uri="{D42A27DB-BD31-4B8C-83A1-F6EECF244321}">
                <p14:modId xmlns:p14="http://schemas.microsoft.com/office/powerpoint/2010/main" val="735278253"/>
              </p:ext>
            </p:extLst>
          </p:nvPr>
        </p:nvGraphicFramePr>
        <p:xfrm>
          <a:off x="5051426" y="4092574"/>
          <a:ext cx="1862138" cy="387350"/>
        </p:xfrm>
        <a:graphic>
          <a:graphicData uri="http://schemas.openxmlformats.org/presentationml/2006/ole">
            <mc:AlternateContent xmlns:mc="http://schemas.openxmlformats.org/markup-compatibility/2006">
              <mc:Choice xmlns:v="urn:schemas-microsoft-com:vml" Requires="v">
                <p:oleObj spid="_x0000_s97490" name="Equation" r:id="rId4" imgW="1155700" imgH="241300" progId="Equation.DSMT4">
                  <p:embed/>
                </p:oleObj>
              </mc:Choice>
              <mc:Fallback>
                <p:oleObj name="Equation" r:id="rId4" imgW="1155700" imgH="241300" progId="Equation.DSMT4">
                  <p:embed/>
                  <p:pic>
                    <p:nvPicPr>
                      <p:cNvPr id="10650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1426" y="4092574"/>
                        <a:ext cx="1862138"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4114800" y="4572000"/>
            <a:ext cx="4572000" cy="762000"/>
          </a:xfrm>
        </p:spPr>
        <p:txBody>
          <a:bodyPr/>
          <a:lstStyle/>
          <a:p>
            <a:pPr marL="292608" indent="-292608">
              <a:spcAft>
                <a:spcPts val="0"/>
              </a:spcAft>
              <a:buFont typeface="Arial" panose="020B0604020202020204" pitchFamily="34" charset="0"/>
              <a:buChar char="•"/>
            </a:pPr>
            <a:r>
              <a:rPr lang="en-US" altLang="en-US" sz="2000" dirty="0"/>
              <a:t>The angular velocity and angular acceleration of the disk are</a:t>
            </a:r>
          </a:p>
        </p:txBody>
      </p:sp>
      <p:graphicFrame>
        <p:nvGraphicFramePr>
          <p:cNvPr id="15" name="Object 2"/>
          <p:cNvGraphicFramePr>
            <a:graphicFrameLocks noChangeAspect="1"/>
          </p:cNvGraphicFramePr>
          <p:nvPr>
            <p:extLst>
              <p:ext uri="{D42A27DB-BD31-4B8C-83A1-F6EECF244321}">
                <p14:modId xmlns:p14="http://schemas.microsoft.com/office/powerpoint/2010/main" val="1472230542"/>
              </p:ext>
            </p:extLst>
          </p:nvPr>
        </p:nvGraphicFramePr>
        <p:xfrm>
          <a:off x="5121275" y="5486400"/>
          <a:ext cx="1736725" cy="942975"/>
        </p:xfrm>
        <a:graphic>
          <a:graphicData uri="http://schemas.openxmlformats.org/presentationml/2006/ole">
            <mc:AlternateContent xmlns:mc="http://schemas.openxmlformats.org/markup-compatibility/2006">
              <mc:Choice xmlns:v="urn:schemas-microsoft-com:vml" Requires="v">
                <p:oleObj spid="_x0000_s97491" name="Equation" r:id="rId6" imgW="1079032" imgH="583947" progId="Equation.DSMT4">
                  <p:embed/>
                </p:oleObj>
              </mc:Choice>
              <mc:Fallback>
                <p:oleObj name="Equation" r:id="rId6" imgW="1079032" imgH="583947" progId="Equation.DSMT4">
                  <p:embed/>
                  <p:pic>
                    <p:nvPicPr>
                      <p:cNvPr id="106506"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1275" y="5486400"/>
                        <a:ext cx="1736725"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77062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build="p"/>
      <p:bldP spid="10"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1000" b="1" dirty="0">
                <a:ea typeface="ＭＳ Ｐゴシック" pitchFamily="34" charset="-128"/>
              </a:rPr>
              <a:t>8</a:t>
            </a:r>
            <a:endParaRPr lang="en-US" sz="1000" b="1" dirty="0"/>
          </a:p>
        </p:txBody>
      </p:sp>
      <p:pic>
        <p:nvPicPr>
          <p:cNvPr id="18" name="Picture 17" descr="Boom AB is attached to the crane at A. The tip B is extending at rate u=1.5 ft/s. Boom is in YZ plane, 30 degrees up from the Z axis towards the Y axis. The crane is rotating about the Y axis with angular velocity omega_1=0.25 rad/s, and the boom is being  rotated about the X axis with angular velocity omega_2=0.40 rad/s (thus reducing the angle the boom makes with the Z ax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525" y="1889991"/>
            <a:ext cx="2741214" cy="2529609"/>
          </a:xfrm>
          <a:prstGeom prst="rect">
            <a:avLst/>
          </a:prstGeom>
        </p:spPr>
      </p:pic>
      <p:sp>
        <p:nvSpPr>
          <p:cNvPr id="3" name="Content Placeholder 2"/>
          <p:cNvSpPr>
            <a:spLocks noGrp="1"/>
          </p:cNvSpPr>
          <p:nvPr>
            <p:ph idx="1"/>
          </p:nvPr>
        </p:nvSpPr>
        <p:spPr>
          <a:xfrm>
            <a:off x="457200" y="990600"/>
            <a:ext cx="6324600" cy="1066800"/>
          </a:xfrm>
        </p:spPr>
        <p:txBody>
          <a:bodyPr/>
          <a:lstStyle/>
          <a:p>
            <a:pPr>
              <a:spcBef>
                <a:spcPts val="0"/>
              </a:spcBef>
              <a:spcAft>
                <a:spcPts val="0"/>
              </a:spcAft>
            </a:pPr>
            <a:r>
              <a:rPr lang="en-US" altLang="en-US" sz="2000" b="1" dirty="0">
                <a:solidFill>
                  <a:srgbClr val="AD0B1E"/>
                </a:solidFill>
              </a:rPr>
              <a:t>Modeling and Analysis:</a:t>
            </a:r>
            <a:endParaRPr lang="en-US" altLang="en-US" sz="2000" dirty="0">
              <a:solidFill>
                <a:srgbClr val="AD0B1E"/>
              </a:solidFill>
            </a:endParaRPr>
          </a:p>
          <a:p>
            <a:pPr>
              <a:spcBef>
                <a:spcPts val="0"/>
              </a:spcBef>
              <a:spcAft>
                <a:spcPts val="0"/>
              </a:spcAft>
            </a:pPr>
            <a:r>
              <a:rPr lang="en-US" altLang="en-US" sz="2000" dirty="0"/>
              <a:t>Given: </a:t>
            </a:r>
            <a:r>
              <a:rPr lang="en-US" altLang="en-US" sz="2000" dirty="0">
                <a:latin typeface="Symbol" pitchFamily="18" charset="2"/>
              </a:rPr>
              <a:t>w</a:t>
            </a:r>
            <a:r>
              <a:rPr lang="en-US" altLang="en-US" sz="2000" baseline="-25000" dirty="0"/>
              <a:t>1</a:t>
            </a:r>
            <a:r>
              <a:rPr lang="en-US" altLang="en-US" sz="2000" dirty="0"/>
              <a:t>= 0.25 rad/s, </a:t>
            </a:r>
            <a:r>
              <a:rPr lang="en-US" altLang="en-US" sz="2000" dirty="0">
                <a:latin typeface="Symbol" pitchFamily="18" charset="2"/>
              </a:rPr>
              <a:t>w</a:t>
            </a:r>
            <a:r>
              <a:rPr lang="en-US" altLang="en-US" sz="2000" baseline="-25000" dirty="0"/>
              <a:t>2</a:t>
            </a:r>
            <a:r>
              <a:rPr lang="en-US" altLang="en-US" sz="2000" dirty="0"/>
              <a:t>= -0.40 rad/s. L= 6 m, </a:t>
            </a:r>
            <a:r>
              <a:rPr lang="en-US" altLang="en-US" sz="2000" i="1" dirty="0"/>
              <a:t>u </a:t>
            </a:r>
            <a:r>
              <a:rPr lang="en-US" altLang="en-US" sz="2000" dirty="0"/>
              <a:t>= 0.5 m/s </a:t>
            </a:r>
          </a:p>
          <a:p>
            <a:pPr>
              <a:spcBef>
                <a:spcPts val="0"/>
              </a:spcBef>
              <a:spcAft>
                <a:spcPts val="0"/>
              </a:spcAft>
            </a:pPr>
            <a:r>
              <a:rPr lang="en-US" altLang="en-US" sz="2000" dirty="0"/>
              <a:t>Find:  </a:t>
            </a:r>
            <a:r>
              <a:rPr lang="en-US" altLang="en-US" sz="2000" b="1" i="1" dirty="0" err="1"/>
              <a:t>a</a:t>
            </a:r>
            <a:r>
              <a:rPr lang="en-US" altLang="en-US" sz="2000" b="1" i="1" baseline="-25000" dirty="0" err="1"/>
              <a:t>B</a:t>
            </a:r>
            <a:r>
              <a:rPr lang="en-US" altLang="en-US" sz="2000" dirty="0" err="1"/>
              <a:t>.</a:t>
            </a:r>
            <a:endParaRPr lang="en-US" altLang="en-US" sz="2000" dirty="0"/>
          </a:p>
        </p:txBody>
      </p:sp>
      <p:sp>
        <p:nvSpPr>
          <p:cNvPr id="6" name="Content Placeholder 5"/>
          <p:cNvSpPr>
            <a:spLocks noGrp="1"/>
          </p:cNvSpPr>
          <p:nvPr>
            <p:ph idx="13"/>
          </p:nvPr>
        </p:nvSpPr>
        <p:spPr>
          <a:xfrm>
            <a:off x="533400" y="2209800"/>
            <a:ext cx="4191000" cy="457200"/>
          </a:xfrm>
        </p:spPr>
        <p:txBody>
          <a:bodyPr/>
          <a:lstStyle/>
          <a:p>
            <a:r>
              <a:rPr lang="en-US" altLang="en-US" sz="2000" b="1" dirty="0">
                <a:solidFill>
                  <a:srgbClr val="AD0B1E"/>
                </a:solidFill>
              </a:rPr>
              <a:t>Equation of overall acceleration of B</a:t>
            </a:r>
          </a:p>
        </p:txBody>
      </p:sp>
      <p:graphicFrame>
        <p:nvGraphicFramePr>
          <p:cNvPr id="14" name="Object 13"/>
          <p:cNvGraphicFramePr>
            <a:graphicFrameLocks noChangeAspect="1"/>
          </p:cNvGraphicFramePr>
          <p:nvPr>
            <p:extLst>
              <p:ext uri="{D42A27DB-BD31-4B8C-83A1-F6EECF244321}">
                <p14:modId xmlns:p14="http://schemas.microsoft.com/office/powerpoint/2010/main" val="1873649136"/>
              </p:ext>
            </p:extLst>
          </p:nvPr>
        </p:nvGraphicFramePr>
        <p:xfrm>
          <a:off x="798513" y="2725737"/>
          <a:ext cx="4459287" cy="550863"/>
        </p:xfrm>
        <a:graphic>
          <a:graphicData uri="http://schemas.openxmlformats.org/presentationml/2006/ole">
            <mc:AlternateContent xmlns:mc="http://schemas.openxmlformats.org/markup-compatibility/2006">
              <mc:Choice xmlns:v="urn:schemas-microsoft-com:vml" Requires="v">
                <p:oleObj spid="_x0000_s98721" name="Equation" r:id="rId4" imgW="2768600" imgH="342900" progId="Equation.DSMT4">
                  <p:embed/>
                </p:oleObj>
              </mc:Choice>
              <mc:Fallback>
                <p:oleObj name="Equation" r:id="rId4" imgW="2768600" imgH="342900" progId="Equation.DSMT4">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513" y="2725737"/>
                        <a:ext cx="4459287"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533400" y="3271024"/>
            <a:ext cx="3657600" cy="457200"/>
          </a:xfrm>
        </p:spPr>
        <p:txBody>
          <a:bodyPr/>
          <a:lstStyle/>
          <a:p>
            <a:r>
              <a:rPr lang="en-US" altLang="en-US" sz="2000" b="1" dirty="0">
                <a:solidFill>
                  <a:srgbClr val="AD0B1E"/>
                </a:solidFill>
              </a:rPr>
              <a:t>Do any of the terms go to zero?</a:t>
            </a:r>
            <a:endParaRPr lang="en-US" altLang="en-US" sz="2000" b="1" baseline="-25000" dirty="0">
              <a:solidFill>
                <a:srgbClr val="AD0B1E"/>
              </a:solidFill>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 y="3724588"/>
            <a:ext cx="4020341" cy="496698"/>
          </a:xfrm>
          <a:prstGeom prst="rect">
            <a:avLst/>
          </a:prstGeom>
        </p:spPr>
      </p:pic>
      <p:sp>
        <p:nvSpPr>
          <p:cNvPr id="8" name="Content Placeholder 7"/>
          <p:cNvSpPr>
            <a:spLocks noGrp="1"/>
          </p:cNvSpPr>
          <p:nvPr>
            <p:ph idx="15"/>
          </p:nvPr>
        </p:nvSpPr>
        <p:spPr>
          <a:xfrm>
            <a:off x="457200" y="4419600"/>
            <a:ext cx="8229600" cy="762000"/>
          </a:xfrm>
        </p:spPr>
        <p:txBody>
          <a:bodyPr/>
          <a:lstStyle/>
          <a:p>
            <a:r>
              <a:rPr lang="en-US" altLang="en-US" sz="2000" b="1" dirty="0">
                <a:solidFill>
                  <a:srgbClr val="AD0B1E"/>
                </a:solidFill>
              </a:rPr>
              <a:t>Let the unextending portion of the boom AB be a rotating frame of reference.  What are</a:t>
            </a:r>
            <a:endParaRPr lang="en-US" altLang="en-US" sz="2000" b="1" baseline="-25000" dirty="0">
              <a:solidFill>
                <a:srgbClr val="AD0B1E"/>
              </a:solidFill>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649075627"/>
              </p:ext>
            </p:extLst>
          </p:nvPr>
        </p:nvGraphicFramePr>
        <p:xfrm>
          <a:off x="908050" y="5330825"/>
          <a:ext cx="3433763" cy="796925"/>
        </p:xfrm>
        <a:graphic>
          <a:graphicData uri="http://schemas.openxmlformats.org/presentationml/2006/ole">
            <mc:AlternateContent xmlns:mc="http://schemas.openxmlformats.org/markup-compatibility/2006">
              <mc:Choice xmlns:v="urn:schemas-microsoft-com:vml" Requires="v">
                <p:oleObj spid="_x0000_s98722" name="Equation" r:id="rId7" imgW="1764534" imgH="406224" progId="Equation.DSMT4">
                  <p:embed/>
                </p:oleObj>
              </mc:Choice>
              <mc:Fallback>
                <p:oleObj name="Equation" r:id="rId7" imgW="1764534" imgH="406224" progId="Equation.DSMT4">
                  <p:embed/>
                  <p:pic>
                    <p:nvPicPr>
                      <p:cNvPr id="1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050" y="5330825"/>
                        <a:ext cx="3433763"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646350665"/>
              </p:ext>
            </p:extLst>
          </p:nvPr>
        </p:nvGraphicFramePr>
        <p:xfrm>
          <a:off x="5572125" y="5257800"/>
          <a:ext cx="2220913" cy="1341437"/>
        </p:xfrm>
        <a:graphic>
          <a:graphicData uri="http://schemas.openxmlformats.org/presentationml/2006/ole">
            <mc:AlternateContent xmlns:mc="http://schemas.openxmlformats.org/markup-compatibility/2006">
              <mc:Choice xmlns:v="urn:schemas-microsoft-com:vml" Requires="v">
                <p:oleObj spid="_x0000_s98723" name="Equation" r:id="rId9" imgW="1143000" imgH="685800" progId="Equation.DSMT4">
                  <p:embed/>
                </p:oleObj>
              </mc:Choice>
              <mc:Fallback>
                <p:oleObj name="Equation" r:id="rId9" imgW="1143000" imgH="685800" progId="Equation.DSMT4">
                  <p:embed/>
                  <p:pic>
                    <p:nvPicPr>
                      <p:cNvPr id="14"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2125" y="5257800"/>
                        <a:ext cx="2220913"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243322624"/>
              </p:ext>
            </p:extLst>
          </p:nvPr>
        </p:nvGraphicFramePr>
        <p:xfrm>
          <a:off x="2819400" y="4679950"/>
          <a:ext cx="1300162" cy="425450"/>
        </p:xfrm>
        <a:graphic>
          <a:graphicData uri="http://schemas.openxmlformats.org/presentationml/2006/ole">
            <mc:AlternateContent xmlns:mc="http://schemas.openxmlformats.org/markup-compatibility/2006">
              <mc:Choice xmlns:v="urn:schemas-microsoft-com:vml" Requires="v">
                <p:oleObj spid="_x0000_s98724" name="Equation" r:id="rId11" imgW="736560" imgH="241200" progId="Equation.DSMT4">
                  <p:embed/>
                </p:oleObj>
              </mc:Choice>
              <mc:Fallback>
                <p:oleObj name="Equation" r:id="rId11" imgW="736560" imgH="241200" progId="Equation.DSMT4">
                  <p:embed/>
                  <p:pic>
                    <p:nvPicPr>
                      <p:cNvPr id="107533" name="Object 9"/>
                      <p:cNvPicPr>
                        <a:picLocks noChangeAspect="1" noChangeArrowheads="1"/>
                      </p:cNvPicPr>
                      <p:nvPr/>
                    </p:nvPicPr>
                    <p:blipFill>
                      <a:blip r:embed="rId12"/>
                      <a:srcRect/>
                      <a:stretch>
                        <a:fillRect/>
                      </a:stretch>
                    </p:blipFill>
                    <p:spPr bwMode="auto">
                      <a:xfrm>
                        <a:off x="2819400" y="4679950"/>
                        <a:ext cx="130016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27546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9</a:t>
            </a:r>
            <a:endParaRPr lang="en-US" sz="1000" b="1" dirty="0">
              <a:solidFill>
                <a:srgbClr val="AD0B1E"/>
              </a:solidFill>
            </a:endParaRPr>
          </a:p>
        </p:txBody>
      </p:sp>
      <p:pic>
        <p:nvPicPr>
          <p:cNvPr id="21" name="Picture 3" descr="bee29230_p15-237"/>
          <p:cNvPicPr>
            <a:picLocks noChangeAspect="1" noChangeArrowheads="1"/>
          </p:cNvPicPr>
          <p:nvPr/>
        </p:nvPicPr>
        <p:blipFill>
          <a:blip r:embed="rId3">
            <a:extLst>
              <a:ext uri="{28A0092B-C50C-407E-A947-70E740481C1C}">
                <a14:useLocalDpi xmlns:a14="http://schemas.microsoft.com/office/drawing/2010/main" val="0"/>
              </a:ext>
            </a:extLst>
          </a:blip>
          <a:srcRect t="3107"/>
          <a:stretch>
            <a:fillRect/>
          </a:stretch>
        </p:blipFill>
        <p:spPr bwMode="auto">
          <a:xfrm>
            <a:off x="5303838" y="1165225"/>
            <a:ext cx="361632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a:spLocks noChangeArrowheads="1"/>
          </p:cNvSpPr>
          <p:nvPr/>
        </p:nvSpPr>
        <p:spPr bwMode="auto">
          <a:xfrm>
            <a:off x="530225" y="3586163"/>
            <a:ext cx="760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Find </a:t>
            </a:r>
          </a:p>
        </p:txBody>
      </p:sp>
      <p:graphicFrame>
        <p:nvGraphicFramePr>
          <p:cNvPr id="23" name="Object 7"/>
          <p:cNvGraphicFramePr>
            <a:graphicFrameLocks noChangeAspect="1"/>
          </p:cNvGraphicFramePr>
          <p:nvPr/>
        </p:nvGraphicFramePr>
        <p:xfrm>
          <a:off x="584200" y="1370013"/>
          <a:ext cx="4459288" cy="550862"/>
        </p:xfrm>
        <a:graphic>
          <a:graphicData uri="http://schemas.openxmlformats.org/presentationml/2006/ole">
            <mc:AlternateContent xmlns:mc="http://schemas.openxmlformats.org/markup-compatibility/2006">
              <mc:Choice xmlns:v="urn:schemas-microsoft-com:vml" Requires="v">
                <p:oleObj spid="_x0000_s99865" name="Equation" r:id="rId4" imgW="2768600" imgH="342900" progId="Equation.DSMT4">
                  <p:embed/>
                </p:oleObj>
              </mc:Choice>
              <mc:Fallback>
                <p:oleObj name="Equation" r:id="rId4" imgW="2768600" imgH="342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 y="1370013"/>
                        <a:ext cx="4459288" cy="550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4" name="Straight Arrow Connector 23"/>
          <p:cNvCxnSpPr/>
          <p:nvPr/>
        </p:nvCxnSpPr>
        <p:spPr>
          <a:xfrm flipV="1">
            <a:off x="4464050" y="1362075"/>
            <a:ext cx="266700" cy="492125"/>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graphicFrame>
        <p:nvGraphicFramePr>
          <p:cNvPr id="25" name="Object 24"/>
          <p:cNvGraphicFramePr>
            <a:graphicFrameLocks noChangeAspect="1"/>
          </p:cNvGraphicFramePr>
          <p:nvPr/>
        </p:nvGraphicFramePr>
        <p:xfrm>
          <a:off x="1535113" y="3873500"/>
          <a:ext cx="3509962" cy="1181100"/>
        </p:xfrm>
        <a:graphic>
          <a:graphicData uri="http://schemas.openxmlformats.org/presentationml/2006/ole">
            <mc:AlternateContent xmlns:mc="http://schemas.openxmlformats.org/markup-compatibility/2006">
              <mc:Choice xmlns:v="urn:schemas-microsoft-com:vml" Requires="v">
                <p:oleObj spid="_x0000_s99866" name="Equation" r:id="rId6" imgW="1981080" imgH="672840" progId="Equation.DSMT4">
                  <p:embed/>
                </p:oleObj>
              </mc:Choice>
              <mc:Fallback>
                <p:oleObj name="Equation" r:id="rId6" imgW="1981080" imgH="6728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5113" y="3873500"/>
                        <a:ext cx="3509962"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nvGraphicFramePr>
        <p:xfrm>
          <a:off x="1258888" y="3516313"/>
          <a:ext cx="784225" cy="414337"/>
        </p:xfrm>
        <a:graphic>
          <a:graphicData uri="http://schemas.openxmlformats.org/presentationml/2006/ole">
            <mc:AlternateContent xmlns:mc="http://schemas.openxmlformats.org/markup-compatibility/2006">
              <mc:Choice xmlns:v="urn:schemas-microsoft-com:vml" Requires="v">
                <p:oleObj spid="_x0000_s99867" name="Equation" r:id="rId8" imgW="444307" imgH="228501" progId="Equation.DSMT4">
                  <p:embed/>
                </p:oleObj>
              </mc:Choice>
              <mc:Fallback>
                <p:oleObj name="Equation" r:id="rId8" imgW="444307"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8888" y="3516313"/>
                        <a:ext cx="784225"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TextBox 26"/>
          <p:cNvSpPr txBox="1">
            <a:spLocks noChangeArrowheads="1"/>
          </p:cNvSpPr>
          <p:nvPr/>
        </p:nvSpPr>
        <p:spPr bwMode="auto">
          <a:xfrm>
            <a:off x="581025" y="5257800"/>
            <a:ext cx="7620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Find </a:t>
            </a:r>
          </a:p>
        </p:txBody>
      </p:sp>
      <p:graphicFrame>
        <p:nvGraphicFramePr>
          <p:cNvPr id="28" name="Object 27"/>
          <p:cNvGraphicFramePr>
            <a:graphicFrameLocks noChangeAspect="1"/>
          </p:cNvGraphicFramePr>
          <p:nvPr/>
        </p:nvGraphicFramePr>
        <p:xfrm>
          <a:off x="1316038" y="5245100"/>
          <a:ext cx="1144587" cy="490538"/>
        </p:xfrm>
        <a:graphic>
          <a:graphicData uri="http://schemas.openxmlformats.org/presentationml/2006/ole">
            <mc:AlternateContent xmlns:mc="http://schemas.openxmlformats.org/markup-compatibility/2006">
              <mc:Choice xmlns:v="urn:schemas-microsoft-com:vml" Requires="v">
                <p:oleObj spid="_x0000_s99868" name="Equation" r:id="rId10" imgW="710891" imgH="304668" progId="Equation.DSMT4">
                  <p:embed/>
                </p:oleObj>
              </mc:Choice>
              <mc:Fallback>
                <p:oleObj name="Equation" r:id="rId10" imgW="710891" imgH="304668"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6038" y="5245100"/>
                        <a:ext cx="1144587"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nvGraphicFramePr>
        <p:xfrm>
          <a:off x="777875" y="5651500"/>
          <a:ext cx="5937250" cy="863600"/>
        </p:xfrm>
        <a:graphic>
          <a:graphicData uri="http://schemas.openxmlformats.org/presentationml/2006/ole">
            <mc:AlternateContent xmlns:mc="http://schemas.openxmlformats.org/markup-compatibility/2006">
              <mc:Choice xmlns:v="urn:schemas-microsoft-com:vml" Requires="v">
                <p:oleObj spid="_x0000_s99869" name="Equation" r:id="rId12" imgW="3352680" imgH="495000" progId="Equation.DSMT4">
                  <p:embed/>
                </p:oleObj>
              </mc:Choice>
              <mc:Fallback>
                <p:oleObj name="Equation" r:id="rId12" imgW="3352680" imgH="4950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875" y="5651500"/>
                        <a:ext cx="59372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9"/>
          <p:cNvGraphicFramePr>
            <a:graphicFrameLocks noChangeAspect="1"/>
          </p:cNvGraphicFramePr>
          <p:nvPr/>
        </p:nvGraphicFramePr>
        <p:xfrm>
          <a:off x="614363" y="2159000"/>
          <a:ext cx="3098800" cy="1155700"/>
        </p:xfrm>
        <a:graphic>
          <a:graphicData uri="http://schemas.openxmlformats.org/presentationml/2006/ole">
            <mc:AlternateContent xmlns:mc="http://schemas.openxmlformats.org/markup-compatibility/2006">
              <mc:Choice xmlns:v="urn:schemas-microsoft-com:vml" Requires="v">
                <p:oleObj spid="_x0000_s99870" name="Equation" r:id="rId14" imgW="1752480" imgH="660240" progId="Equation.DSMT4">
                  <p:embed/>
                </p:oleObj>
              </mc:Choice>
              <mc:Fallback>
                <p:oleObj name="Equation" r:id="rId14" imgW="1752480" imgH="6602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4363" y="2159000"/>
                        <a:ext cx="3098800" cy="115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TextBox 26"/>
          <p:cNvSpPr txBox="1">
            <a:spLocks noChangeArrowheads="1"/>
          </p:cNvSpPr>
          <p:nvPr/>
        </p:nvSpPr>
        <p:spPr bwMode="auto">
          <a:xfrm>
            <a:off x="512763" y="1822450"/>
            <a:ext cx="4073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Determine the position vector r</a:t>
            </a:r>
            <a:r>
              <a:rPr kumimoji="0" lang="en-US" altLang="en-US" sz="2000" b="1"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B/A</a:t>
            </a:r>
            <a:r>
              <a:rPr kumimoji="0" lang="en-US" altLang="en-US" sz="20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 </a:t>
            </a:r>
          </a:p>
        </p:txBody>
      </p:sp>
    </p:spTree>
    <p:extLst>
      <p:ext uri="{BB962C8B-B14F-4D97-AF65-F5344CB8AC3E}">
        <p14:creationId xmlns:p14="http://schemas.microsoft.com/office/powerpoint/2010/main" val="4202659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10</a:t>
            </a:r>
            <a:endParaRPr lang="en-US" sz="1000" b="1" dirty="0">
              <a:solidFill>
                <a:srgbClr val="AD0B1E"/>
              </a:solidFill>
            </a:endParaRPr>
          </a:p>
        </p:txBody>
      </p:sp>
      <p:pic>
        <p:nvPicPr>
          <p:cNvPr id="16" name="Picture 3" descr="bee29230_p15-237"/>
          <p:cNvPicPr>
            <a:picLocks noChangeAspect="1" noChangeArrowheads="1"/>
          </p:cNvPicPr>
          <p:nvPr/>
        </p:nvPicPr>
        <p:blipFill>
          <a:blip r:embed="rId3">
            <a:extLst>
              <a:ext uri="{28A0092B-C50C-407E-A947-70E740481C1C}">
                <a14:useLocalDpi xmlns:a14="http://schemas.microsoft.com/office/drawing/2010/main" val="0"/>
              </a:ext>
            </a:extLst>
          </a:blip>
          <a:srcRect t="3107"/>
          <a:stretch>
            <a:fillRect/>
          </a:stretch>
        </p:blipFill>
        <p:spPr bwMode="auto">
          <a:xfrm>
            <a:off x="5303838" y="1165225"/>
            <a:ext cx="361632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Object 7"/>
          <p:cNvGraphicFramePr>
            <a:graphicFrameLocks noChangeAspect="1"/>
          </p:cNvGraphicFramePr>
          <p:nvPr/>
        </p:nvGraphicFramePr>
        <p:xfrm>
          <a:off x="584200" y="1370013"/>
          <a:ext cx="4459288" cy="550862"/>
        </p:xfrm>
        <a:graphic>
          <a:graphicData uri="http://schemas.openxmlformats.org/presentationml/2006/ole">
            <mc:AlternateContent xmlns:mc="http://schemas.openxmlformats.org/markup-compatibility/2006">
              <mc:Choice xmlns:v="urn:schemas-microsoft-com:vml" Requires="v">
                <p:oleObj spid="_x0000_s100870" name="Equation" r:id="rId4" imgW="2768600" imgH="342900" progId="Equation.DSMT4">
                  <p:embed/>
                </p:oleObj>
              </mc:Choice>
              <mc:Fallback>
                <p:oleObj name="Equation" r:id="rId4" imgW="2768600" imgH="342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 y="1370013"/>
                        <a:ext cx="4459288" cy="550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2" name="Straight Arrow Connector 21"/>
          <p:cNvCxnSpPr/>
          <p:nvPr/>
        </p:nvCxnSpPr>
        <p:spPr>
          <a:xfrm flipV="1">
            <a:off x="4464050" y="1362075"/>
            <a:ext cx="266700" cy="492125"/>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sp>
        <p:nvSpPr>
          <p:cNvPr id="23" name="TextBox 26"/>
          <p:cNvSpPr txBox="1">
            <a:spLocks noChangeArrowheads="1"/>
          </p:cNvSpPr>
          <p:nvPr/>
        </p:nvSpPr>
        <p:spPr bwMode="auto">
          <a:xfrm>
            <a:off x="512763" y="1822450"/>
            <a:ext cx="4791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Determine the Coriolis acceleration – first define the relative velocity term</a:t>
            </a:r>
          </a:p>
        </p:txBody>
      </p:sp>
      <p:graphicFrame>
        <p:nvGraphicFramePr>
          <p:cNvPr id="24" name="Object 23"/>
          <p:cNvGraphicFramePr>
            <a:graphicFrameLocks noChangeAspect="1"/>
          </p:cNvGraphicFramePr>
          <p:nvPr/>
        </p:nvGraphicFramePr>
        <p:xfrm>
          <a:off x="547688" y="2616200"/>
          <a:ext cx="4645025" cy="838200"/>
        </p:xfrm>
        <a:graphic>
          <a:graphicData uri="http://schemas.openxmlformats.org/presentationml/2006/ole">
            <mc:AlternateContent xmlns:mc="http://schemas.openxmlformats.org/markup-compatibility/2006">
              <mc:Choice xmlns:v="urn:schemas-microsoft-com:vml" Requires="v">
                <p:oleObj spid="_x0000_s100871" name="Equation" r:id="rId6" imgW="2387520" imgH="431640" progId="Equation.DSMT4">
                  <p:embed/>
                </p:oleObj>
              </mc:Choice>
              <mc:Fallback>
                <p:oleObj name="Equation" r:id="rId6" imgW="2387520" imgH="431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688" y="2616200"/>
                        <a:ext cx="464502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nvGraphicFramePr>
        <p:xfrm>
          <a:off x="555625" y="4178300"/>
          <a:ext cx="6213475" cy="863600"/>
        </p:xfrm>
        <a:graphic>
          <a:graphicData uri="http://schemas.openxmlformats.org/presentationml/2006/ole">
            <mc:AlternateContent xmlns:mc="http://schemas.openxmlformats.org/markup-compatibility/2006">
              <mc:Choice xmlns:v="urn:schemas-microsoft-com:vml" Requires="v">
                <p:oleObj spid="_x0000_s100872" name="Equation" r:id="rId8" imgW="3187440" imgH="444240" progId="Equation.DSMT4">
                  <p:embed/>
                </p:oleObj>
              </mc:Choice>
              <mc:Fallback>
                <p:oleObj name="Equation" r:id="rId8" imgW="3187440" imgH="4442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625" y="4178300"/>
                        <a:ext cx="621347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a:spLocks noChangeArrowheads="1"/>
          </p:cNvSpPr>
          <p:nvPr/>
        </p:nvSpPr>
        <p:spPr bwMode="auto">
          <a:xfrm>
            <a:off x="468313" y="3690938"/>
            <a:ext cx="4791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Calculate the Coriolis acceleration</a:t>
            </a:r>
          </a:p>
        </p:txBody>
      </p:sp>
      <p:sp>
        <p:nvSpPr>
          <p:cNvPr id="27" name="TextBox 26"/>
          <p:cNvSpPr txBox="1">
            <a:spLocks noChangeArrowheads="1"/>
          </p:cNvSpPr>
          <p:nvPr/>
        </p:nvSpPr>
        <p:spPr bwMode="auto">
          <a:xfrm>
            <a:off x="466725" y="5222875"/>
            <a:ext cx="286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Add the terms together</a:t>
            </a:r>
          </a:p>
        </p:txBody>
      </p:sp>
      <p:graphicFrame>
        <p:nvGraphicFramePr>
          <p:cNvPr id="28" name="Object 27"/>
          <p:cNvGraphicFramePr>
            <a:graphicFrameLocks noChangeAspect="1"/>
          </p:cNvGraphicFramePr>
          <p:nvPr/>
        </p:nvGraphicFramePr>
        <p:xfrm>
          <a:off x="1022350" y="5715000"/>
          <a:ext cx="5408613" cy="444500"/>
        </p:xfrm>
        <a:graphic>
          <a:graphicData uri="http://schemas.openxmlformats.org/presentationml/2006/ole">
            <mc:AlternateContent xmlns:mc="http://schemas.openxmlformats.org/markup-compatibility/2006">
              <mc:Choice xmlns:v="urn:schemas-microsoft-com:vml" Requires="v">
                <p:oleObj spid="_x0000_s100873" name="Equation" r:id="rId10" imgW="2781000" imgH="228600" progId="Equation.DSMT4">
                  <p:embed/>
                </p:oleObj>
              </mc:Choice>
              <mc:Fallback>
                <p:oleObj name="Equation" r:id="rId10" imgW="27810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2350" y="5715000"/>
                        <a:ext cx="5408613"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Rectangle 28"/>
          <p:cNvSpPr/>
          <p:nvPr/>
        </p:nvSpPr>
        <p:spPr>
          <a:xfrm>
            <a:off x="998220" y="5707063"/>
            <a:ext cx="5455920" cy="441325"/>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84868"/>
              </a:solidFill>
              <a:effectLst/>
              <a:uLnTx/>
              <a:uFillTx/>
              <a:latin typeface="Times New Roman"/>
              <a:ea typeface="+mn-ea"/>
              <a:cs typeface="+mn-cs"/>
            </a:endParaRPr>
          </a:p>
        </p:txBody>
      </p:sp>
    </p:spTree>
    <p:extLst>
      <p:ext uri="{BB962C8B-B14F-4D97-AF65-F5344CB8AC3E}">
        <p14:creationId xmlns:p14="http://schemas.microsoft.com/office/powerpoint/2010/main" val="21831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0827" y="1524000"/>
            <a:ext cx="3737373" cy="3763194"/>
          </a:xfrm>
          <a:prstGeom prst="rect">
            <a:avLst/>
          </a:prstGeom>
        </p:spPr>
      </p:pic>
      <p:sp>
        <p:nvSpPr>
          <p:cNvPr id="3" name="Content Placeholder 2"/>
          <p:cNvSpPr>
            <a:spLocks noGrp="1"/>
          </p:cNvSpPr>
          <p:nvPr>
            <p:ph idx="1"/>
          </p:nvPr>
        </p:nvSpPr>
        <p:spPr>
          <a:xfrm>
            <a:off x="457200" y="990600"/>
            <a:ext cx="8229600" cy="773152"/>
          </a:xfrm>
        </p:spPr>
        <p:txBody>
          <a:bodyPr/>
          <a:lstStyle/>
          <a:p>
            <a:r>
              <a:rPr lang="en-US" altLang="en-US" b="1" dirty="0"/>
              <a:t>What is the direction of the velocity of point A on the turbine blade?</a:t>
            </a:r>
          </a:p>
        </p:txBody>
      </p:sp>
      <p:sp>
        <p:nvSpPr>
          <p:cNvPr id="6" name="Content Placeholder 5"/>
          <p:cNvSpPr>
            <a:spLocks noGrp="1"/>
          </p:cNvSpPr>
          <p:nvPr>
            <p:ph idx="13"/>
          </p:nvPr>
        </p:nvSpPr>
        <p:spPr>
          <a:xfrm>
            <a:off x="457200" y="1828800"/>
            <a:ext cx="609600" cy="457200"/>
          </a:xfrm>
        </p:spPr>
        <p:txBody>
          <a:bodyPr/>
          <a:lstStyle/>
          <a:p>
            <a:r>
              <a:rPr lang="en-US" dirty="0"/>
              <a:t>a) </a:t>
            </a:r>
          </a:p>
        </p:txBody>
      </p:sp>
      <p:graphicFrame>
        <p:nvGraphicFramePr>
          <p:cNvPr id="14" name="Object 13"/>
          <p:cNvGraphicFramePr>
            <a:graphicFrameLocks noChangeAspect="1"/>
          </p:cNvGraphicFramePr>
          <p:nvPr>
            <p:extLst>
              <p:ext uri="{D42A27DB-BD31-4B8C-83A1-F6EECF244321}">
                <p14:modId xmlns:p14="http://schemas.microsoft.com/office/powerpoint/2010/main" val="880683049"/>
              </p:ext>
            </p:extLst>
          </p:nvPr>
        </p:nvGraphicFramePr>
        <p:xfrm>
          <a:off x="922411" y="1905000"/>
          <a:ext cx="449189" cy="329407"/>
        </p:xfrm>
        <a:graphic>
          <a:graphicData uri="http://schemas.openxmlformats.org/presentationml/2006/ole">
            <mc:AlternateContent xmlns:mc="http://schemas.openxmlformats.org/markup-compatibility/2006">
              <mc:Choice xmlns:v="urn:schemas-microsoft-com:vml" Requires="v">
                <p:oleObj spid="_x0000_s26621" name="Equation" r:id="rId5" imgW="190440" imgH="139680" progId="Equation.DSMT4">
                  <p:embed/>
                </p:oleObj>
              </mc:Choice>
              <mc:Fallback>
                <p:oleObj name="Equation" r:id="rId5" imgW="190440" imgH="139680" progId="Equation.DSMT4">
                  <p:embed/>
                  <p:pic>
                    <p:nvPicPr>
                      <p:cNvPr id="14" name="Object 13"/>
                      <p:cNvPicPr/>
                      <p:nvPr/>
                    </p:nvPicPr>
                    <p:blipFill>
                      <a:blip r:embed="rId6"/>
                      <a:stretch>
                        <a:fillRect/>
                      </a:stretch>
                    </p:blipFill>
                    <p:spPr>
                      <a:xfrm>
                        <a:off x="922411" y="1905000"/>
                        <a:ext cx="449189" cy="329407"/>
                      </a:xfrm>
                      <a:prstGeom prst="rect">
                        <a:avLst/>
                      </a:prstGeom>
                    </p:spPr>
                  </p:pic>
                </p:oleObj>
              </mc:Fallback>
            </mc:AlternateContent>
          </a:graphicData>
        </a:graphic>
      </p:graphicFrame>
      <p:sp>
        <p:nvSpPr>
          <p:cNvPr id="7" name="Content Placeholder 6"/>
          <p:cNvSpPr>
            <a:spLocks noGrp="1"/>
          </p:cNvSpPr>
          <p:nvPr>
            <p:ph idx="14"/>
          </p:nvPr>
        </p:nvSpPr>
        <p:spPr>
          <a:xfrm>
            <a:off x="457200" y="2443976"/>
            <a:ext cx="609600" cy="457200"/>
          </a:xfrm>
        </p:spPr>
        <p:txBody>
          <a:bodyPr/>
          <a:lstStyle/>
          <a:p>
            <a:r>
              <a:rPr lang="en-US" dirty="0"/>
              <a:t>b) </a:t>
            </a:r>
          </a:p>
        </p:txBody>
      </p:sp>
      <p:graphicFrame>
        <p:nvGraphicFramePr>
          <p:cNvPr id="15" name="Object 14"/>
          <p:cNvGraphicFramePr>
            <a:graphicFrameLocks noChangeAspect="1"/>
          </p:cNvGraphicFramePr>
          <p:nvPr>
            <p:extLst>
              <p:ext uri="{D42A27DB-BD31-4B8C-83A1-F6EECF244321}">
                <p14:modId xmlns:p14="http://schemas.microsoft.com/office/powerpoint/2010/main" val="3599153034"/>
              </p:ext>
            </p:extLst>
          </p:nvPr>
        </p:nvGraphicFramePr>
        <p:xfrm>
          <a:off x="914400" y="2489993"/>
          <a:ext cx="449189" cy="329407"/>
        </p:xfrm>
        <a:graphic>
          <a:graphicData uri="http://schemas.openxmlformats.org/presentationml/2006/ole">
            <mc:AlternateContent xmlns:mc="http://schemas.openxmlformats.org/markup-compatibility/2006">
              <mc:Choice xmlns:v="urn:schemas-microsoft-com:vml" Requires="v">
                <p:oleObj spid="_x0000_s26622" name="Equation" r:id="rId7" imgW="190440" imgH="139680" progId="Equation.DSMT4">
                  <p:embed/>
                </p:oleObj>
              </mc:Choice>
              <mc:Fallback>
                <p:oleObj name="Equation" r:id="rId7" imgW="190440" imgH="139680" progId="Equation.DSMT4">
                  <p:embed/>
                  <p:pic>
                    <p:nvPicPr>
                      <p:cNvPr id="15" name="Object 14"/>
                      <p:cNvPicPr/>
                      <p:nvPr/>
                    </p:nvPicPr>
                    <p:blipFill>
                      <a:blip r:embed="rId8"/>
                      <a:stretch>
                        <a:fillRect/>
                      </a:stretch>
                    </p:blipFill>
                    <p:spPr>
                      <a:xfrm>
                        <a:off x="914400" y="2489993"/>
                        <a:ext cx="449189" cy="329407"/>
                      </a:xfrm>
                      <a:prstGeom prst="rect">
                        <a:avLst/>
                      </a:prstGeom>
                    </p:spPr>
                  </p:pic>
                </p:oleObj>
              </mc:Fallback>
            </mc:AlternateContent>
          </a:graphicData>
        </a:graphic>
      </p:graphicFrame>
      <p:sp>
        <p:nvSpPr>
          <p:cNvPr id="8" name="Content Placeholder 7"/>
          <p:cNvSpPr>
            <a:spLocks noGrp="1"/>
          </p:cNvSpPr>
          <p:nvPr>
            <p:ph idx="15"/>
          </p:nvPr>
        </p:nvSpPr>
        <p:spPr>
          <a:xfrm>
            <a:off x="457200" y="3059152"/>
            <a:ext cx="609600" cy="457200"/>
          </a:xfrm>
        </p:spPr>
        <p:txBody>
          <a:bodyPr/>
          <a:lstStyle/>
          <a:p>
            <a:r>
              <a:rPr lang="en-US" dirty="0"/>
              <a:t>c) </a:t>
            </a:r>
          </a:p>
        </p:txBody>
      </p:sp>
      <p:graphicFrame>
        <p:nvGraphicFramePr>
          <p:cNvPr id="16" name="Object 15"/>
          <p:cNvGraphicFramePr>
            <a:graphicFrameLocks noChangeAspect="1"/>
          </p:cNvGraphicFramePr>
          <p:nvPr>
            <p:extLst>
              <p:ext uri="{D42A27DB-BD31-4B8C-83A1-F6EECF244321}">
                <p14:modId xmlns:p14="http://schemas.microsoft.com/office/powerpoint/2010/main" val="3125399215"/>
              </p:ext>
            </p:extLst>
          </p:nvPr>
        </p:nvGraphicFramePr>
        <p:xfrm>
          <a:off x="965993" y="3102264"/>
          <a:ext cx="329407" cy="479136"/>
        </p:xfrm>
        <a:graphic>
          <a:graphicData uri="http://schemas.openxmlformats.org/presentationml/2006/ole">
            <mc:AlternateContent xmlns:mc="http://schemas.openxmlformats.org/markup-compatibility/2006">
              <mc:Choice xmlns:v="urn:schemas-microsoft-com:vml" Requires="v">
                <p:oleObj spid="_x0000_s26623" name="Equation" r:id="rId9" imgW="139680" imgH="203040" progId="Equation.DSMT4">
                  <p:embed/>
                </p:oleObj>
              </mc:Choice>
              <mc:Fallback>
                <p:oleObj name="Equation" r:id="rId9" imgW="139680" imgH="203040" progId="Equation.DSMT4">
                  <p:embed/>
                  <p:pic>
                    <p:nvPicPr>
                      <p:cNvPr id="16" name="Object 15"/>
                      <p:cNvPicPr/>
                      <p:nvPr/>
                    </p:nvPicPr>
                    <p:blipFill>
                      <a:blip r:embed="rId10"/>
                      <a:stretch>
                        <a:fillRect/>
                      </a:stretch>
                    </p:blipFill>
                    <p:spPr>
                      <a:xfrm>
                        <a:off x="965993" y="3102264"/>
                        <a:ext cx="329407" cy="479136"/>
                      </a:xfrm>
                      <a:prstGeom prst="rect">
                        <a:avLst/>
                      </a:prstGeom>
                    </p:spPr>
                  </p:pic>
                </p:oleObj>
              </mc:Fallback>
            </mc:AlternateContent>
          </a:graphicData>
        </a:graphic>
      </p:graphicFrame>
      <p:sp>
        <p:nvSpPr>
          <p:cNvPr id="9" name="Content Placeholder 8"/>
          <p:cNvSpPr>
            <a:spLocks noGrp="1"/>
          </p:cNvSpPr>
          <p:nvPr>
            <p:ph idx="16"/>
          </p:nvPr>
        </p:nvSpPr>
        <p:spPr>
          <a:xfrm>
            <a:off x="457200" y="3674328"/>
            <a:ext cx="1600200" cy="457200"/>
          </a:xfrm>
          <a:ln>
            <a:solidFill>
              <a:srgbClr val="AD0B1E"/>
            </a:solidFill>
          </a:ln>
        </p:spPr>
        <p:txBody>
          <a:bodyPr/>
          <a:lstStyle/>
          <a:p>
            <a:r>
              <a:rPr lang="en-US" dirty="0"/>
              <a:t>d) Answer: </a:t>
            </a:r>
          </a:p>
        </p:txBody>
      </p:sp>
      <p:graphicFrame>
        <p:nvGraphicFramePr>
          <p:cNvPr id="17" name="Object 16"/>
          <p:cNvGraphicFramePr>
            <a:graphicFrameLocks noChangeAspect="1"/>
          </p:cNvGraphicFramePr>
          <p:nvPr>
            <p:extLst>
              <p:ext uri="{D42A27DB-BD31-4B8C-83A1-F6EECF244321}">
                <p14:modId xmlns:p14="http://schemas.microsoft.com/office/powerpoint/2010/main" val="3809533702"/>
              </p:ext>
            </p:extLst>
          </p:nvPr>
        </p:nvGraphicFramePr>
        <p:xfrm>
          <a:off x="2209800" y="3657600"/>
          <a:ext cx="362348" cy="527050"/>
        </p:xfrm>
        <a:graphic>
          <a:graphicData uri="http://schemas.openxmlformats.org/presentationml/2006/ole">
            <mc:AlternateContent xmlns:mc="http://schemas.openxmlformats.org/markup-compatibility/2006">
              <mc:Choice xmlns:v="urn:schemas-microsoft-com:vml" Requires="v">
                <p:oleObj spid="_x0000_s102400" name="Equation" r:id="rId11" imgW="139680" imgH="203040" progId="Equation.DSMT4">
                  <p:embed/>
                </p:oleObj>
              </mc:Choice>
              <mc:Fallback>
                <p:oleObj name="Equation" r:id="rId11" imgW="139680" imgH="203040" progId="Equation.DSMT4">
                  <p:embed/>
                  <p:pic>
                    <p:nvPicPr>
                      <p:cNvPr id="17" name="Object 16"/>
                      <p:cNvPicPr/>
                      <p:nvPr/>
                    </p:nvPicPr>
                    <p:blipFill>
                      <a:blip r:embed="rId12"/>
                      <a:stretch>
                        <a:fillRect/>
                      </a:stretch>
                    </p:blipFill>
                    <p:spPr>
                      <a:xfrm>
                        <a:off x="2209800" y="3657600"/>
                        <a:ext cx="362348" cy="5270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50158636"/>
              </p:ext>
            </p:extLst>
          </p:nvPr>
        </p:nvGraphicFramePr>
        <p:xfrm>
          <a:off x="2171336" y="4374648"/>
          <a:ext cx="1334229" cy="470904"/>
        </p:xfrm>
        <a:graphic>
          <a:graphicData uri="http://schemas.openxmlformats.org/presentationml/2006/ole">
            <mc:AlternateContent xmlns:mc="http://schemas.openxmlformats.org/markup-compatibility/2006">
              <mc:Choice xmlns:v="urn:schemas-microsoft-com:vml" Requires="v">
                <p:oleObj spid="_x0000_s102401" name="Equation" r:id="rId13" imgW="647640" imgH="228600" progId="Equation.DSMT4">
                  <p:embed/>
                </p:oleObj>
              </mc:Choice>
              <mc:Fallback>
                <p:oleObj name="Equation" r:id="rId13" imgW="647640" imgH="228600" progId="Equation.DSMT4">
                  <p:embed/>
                  <p:pic>
                    <p:nvPicPr>
                      <p:cNvPr id="0" name=""/>
                      <p:cNvPicPr/>
                      <p:nvPr/>
                    </p:nvPicPr>
                    <p:blipFill>
                      <a:blip r:embed="rId14"/>
                      <a:stretch>
                        <a:fillRect/>
                      </a:stretch>
                    </p:blipFill>
                    <p:spPr>
                      <a:xfrm>
                        <a:off x="2171336" y="4374648"/>
                        <a:ext cx="1334229" cy="470904"/>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089051210"/>
              </p:ext>
            </p:extLst>
          </p:nvPr>
        </p:nvGraphicFramePr>
        <p:xfrm>
          <a:off x="2133600" y="4941929"/>
          <a:ext cx="1905651" cy="544471"/>
        </p:xfrm>
        <a:graphic>
          <a:graphicData uri="http://schemas.openxmlformats.org/presentationml/2006/ole">
            <mc:AlternateContent xmlns:mc="http://schemas.openxmlformats.org/markup-compatibility/2006">
              <mc:Choice xmlns:v="urn:schemas-microsoft-com:vml" Requires="v">
                <p:oleObj spid="_x0000_s102402" name="Equation" r:id="rId15" imgW="888840" imgH="253800" progId="Equation.DSMT4">
                  <p:embed/>
                </p:oleObj>
              </mc:Choice>
              <mc:Fallback>
                <p:oleObj name="Equation" r:id="rId15" imgW="888840" imgH="253800" progId="Equation.DSMT4">
                  <p:embed/>
                  <p:pic>
                    <p:nvPicPr>
                      <p:cNvPr id="0" name=""/>
                      <p:cNvPicPr/>
                      <p:nvPr/>
                    </p:nvPicPr>
                    <p:blipFill>
                      <a:blip r:embed="rId16"/>
                      <a:stretch>
                        <a:fillRect/>
                      </a:stretch>
                    </p:blipFill>
                    <p:spPr>
                      <a:xfrm>
                        <a:off x="2133600" y="4941929"/>
                        <a:ext cx="1905651" cy="544471"/>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994323687"/>
              </p:ext>
            </p:extLst>
          </p:nvPr>
        </p:nvGraphicFramePr>
        <p:xfrm>
          <a:off x="2162973" y="5573282"/>
          <a:ext cx="1647027" cy="598918"/>
        </p:xfrm>
        <a:graphic>
          <a:graphicData uri="http://schemas.openxmlformats.org/presentationml/2006/ole">
            <mc:AlternateContent xmlns:mc="http://schemas.openxmlformats.org/markup-compatibility/2006">
              <mc:Choice xmlns:v="urn:schemas-microsoft-com:vml" Requires="v">
                <p:oleObj spid="_x0000_s102403" name="Equation" r:id="rId17" imgW="698400" imgH="253800" progId="Equation.DSMT4">
                  <p:embed/>
                </p:oleObj>
              </mc:Choice>
              <mc:Fallback>
                <p:oleObj name="Equation" r:id="rId17" imgW="698400" imgH="253800" progId="Equation.DSMT4">
                  <p:embed/>
                  <p:pic>
                    <p:nvPicPr>
                      <p:cNvPr id="0" name=""/>
                      <p:cNvPicPr/>
                      <p:nvPr/>
                    </p:nvPicPr>
                    <p:blipFill>
                      <a:blip r:embed="rId18"/>
                      <a:stretch>
                        <a:fillRect/>
                      </a:stretch>
                    </p:blipFill>
                    <p:spPr>
                      <a:xfrm>
                        <a:off x="2162973" y="5573282"/>
                        <a:ext cx="1647027" cy="598918"/>
                      </a:xfrm>
                      <a:prstGeom prst="rect">
                        <a:avLst/>
                      </a:prstGeom>
                    </p:spPr>
                  </p:pic>
                </p:oleObj>
              </mc:Fallback>
            </mc:AlternateContent>
          </a:graphicData>
        </a:graphic>
      </p:graphicFrame>
    </p:spTree>
    <p:extLst>
      <p:ext uri="{BB962C8B-B14F-4D97-AF65-F5344CB8AC3E}">
        <p14:creationId xmlns:p14="http://schemas.microsoft.com/office/powerpoint/2010/main" val="887632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0"/>
            <a:ext cx="6705600" cy="2209799"/>
          </a:xfrm>
        </p:spPr>
        <p:txBody>
          <a:bodyPr anchor="ctr"/>
          <a:lstStyle/>
          <a:p>
            <a:pPr algn="ctr"/>
            <a:r>
              <a:rPr lang="en-US" sz="4000" cap="none"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End of Chapter </a:t>
            </a:r>
            <a:r>
              <a:rPr lang="en-US" sz="4000"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15</a:t>
            </a:r>
            <a:endParaRPr lang="en-IN" sz="4000" cap="none" dirty="0">
              <a:solidFill>
                <a:srgbClr val="AD0B1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702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126993"/>
          </a:xfrm>
        </p:spPr>
        <p:txBody>
          <a:bodyPr/>
          <a:lstStyle/>
          <a:p>
            <a:r>
              <a:rPr lang="en-US" altLang="en-US" b="1" dirty="0">
                <a:solidFill>
                  <a:srgbClr val="AD0B1E"/>
                </a:solidFill>
                <a:ea typeface="ＭＳ Ｐゴシック" pitchFamily="34" charset="-128"/>
              </a:rPr>
              <a:t>Rotation About a Fixed Axis. Acceleration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7" name="Picture 16" descr="For rotation about a fixed axis velocity of a particle is the cross product of angular velocity (which is directed along the axis of rotation) and the position of the partic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817694"/>
            <a:ext cx="2701903" cy="3222612"/>
          </a:xfrm>
          <a:prstGeom prst="rect">
            <a:avLst/>
          </a:prstGeom>
        </p:spPr>
      </p:pic>
      <p:sp>
        <p:nvSpPr>
          <p:cNvPr id="3" name="Content Placeholder 2"/>
          <p:cNvSpPr>
            <a:spLocks noGrp="1"/>
          </p:cNvSpPr>
          <p:nvPr>
            <p:ph idx="1"/>
          </p:nvPr>
        </p:nvSpPr>
        <p:spPr>
          <a:xfrm>
            <a:off x="3581400" y="1551010"/>
            <a:ext cx="5104988" cy="353990"/>
          </a:xfrm>
        </p:spPr>
        <p:txBody>
          <a:bodyPr/>
          <a:lstStyle/>
          <a:p>
            <a:pPr marL="292608" indent="-292608">
              <a:spcBef>
                <a:spcPts val="0"/>
              </a:spcBef>
              <a:spcAft>
                <a:spcPts val="0"/>
              </a:spcAft>
              <a:buFont typeface="Arial" panose="020B0604020202020204" pitchFamily="34" charset="0"/>
              <a:buChar char="•"/>
            </a:pPr>
            <a:r>
              <a:rPr lang="en-US" altLang="en-US" sz="2000" dirty="0"/>
              <a:t>Differentiating to determine the acceleration,</a:t>
            </a:r>
          </a:p>
        </p:txBody>
      </p:sp>
      <p:graphicFrame>
        <p:nvGraphicFramePr>
          <p:cNvPr id="14" name="Object 13"/>
          <p:cNvGraphicFramePr>
            <a:graphicFrameLocks noChangeAspect="1"/>
          </p:cNvGraphicFramePr>
          <p:nvPr>
            <p:extLst>
              <p:ext uri="{D42A27DB-BD31-4B8C-83A1-F6EECF244321}">
                <p14:modId xmlns:p14="http://schemas.microsoft.com/office/powerpoint/2010/main" val="1773565182"/>
              </p:ext>
            </p:extLst>
          </p:nvPr>
        </p:nvGraphicFramePr>
        <p:xfrm>
          <a:off x="3962400" y="1905000"/>
          <a:ext cx="2004441" cy="1963534"/>
        </p:xfrm>
        <a:graphic>
          <a:graphicData uri="http://schemas.openxmlformats.org/presentationml/2006/ole">
            <mc:AlternateContent xmlns:mc="http://schemas.openxmlformats.org/markup-compatibility/2006">
              <mc:Choice xmlns:v="urn:schemas-microsoft-com:vml" Requires="v">
                <p:oleObj spid="_x0000_s27067" name="Equation" r:id="rId4" imgW="1244520" imgH="1218960" progId="Equation.DSMT4">
                  <p:embed/>
                </p:oleObj>
              </mc:Choice>
              <mc:Fallback>
                <p:oleObj name="Equation" r:id="rId4" imgW="1244520" imgH="1218960" progId="Equation.DSMT4">
                  <p:embed/>
                  <p:pic>
                    <p:nvPicPr>
                      <p:cNvPr id="0" name=""/>
                      <p:cNvPicPr/>
                      <p:nvPr/>
                    </p:nvPicPr>
                    <p:blipFill>
                      <a:blip r:embed="rId5"/>
                      <a:stretch>
                        <a:fillRect/>
                      </a:stretch>
                    </p:blipFill>
                    <p:spPr>
                      <a:xfrm>
                        <a:off x="3962400" y="1905000"/>
                        <a:ext cx="2004441" cy="1963534"/>
                      </a:xfrm>
                      <a:prstGeom prst="rect">
                        <a:avLst/>
                      </a:prstGeom>
                    </p:spPr>
                  </p:pic>
                </p:oleObj>
              </mc:Fallback>
            </mc:AlternateContent>
          </a:graphicData>
        </a:graphic>
      </p:graphicFrame>
      <p:sp>
        <p:nvSpPr>
          <p:cNvPr id="6" name="Content Placeholder 5"/>
          <p:cNvSpPr>
            <a:spLocks noGrp="1"/>
          </p:cNvSpPr>
          <p:nvPr>
            <p:ph idx="13"/>
          </p:nvPr>
        </p:nvSpPr>
        <p:spPr>
          <a:xfrm>
            <a:off x="3599159" y="3888326"/>
            <a:ext cx="439441" cy="457200"/>
          </a:xfrm>
        </p:spPr>
        <p:txBody>
          <a:bodyPr/>
          <a:lstStyle/>
          <a:p>
            <a:pPr marL="292608" indent="-292608">
              <a:spcBef>
                <a:spcPts val="0"/>
              </a:spcBef>
              <a:spcAft>
                <a:spcPts val="0"/>
              </a:spcAft>
              <a:buFont typeface="Arial" panose="020B0604020202020204" pitchFamily="34" charset="0"/>
              <a:buChar char="•"/>
            </a:pPr>
            <a:r>
              <a:rPr lang="en-US" altLang="en-US" sz="2000" dirty="0"/>
              <a:t> </a:t>
            </a:r>
          </a:p>
        </p:txBody>
      </p:sp>
      <p:graphicFrame>
        <p:nvGraphicFramePr>
          <p:cNvPr id="15" name="Object 14"/>
          <p:cNvGraphicFramePr>
            <a:graphicFrameLocks noChangeAspect="1"/>
          </p:cNvGraphicFramePr>
          <p:nvPr>
            <p:extLst>
              <p:ext uri="{D42A27DB-BD31-4B8C-83A1-F6EECF244321}">
                <p14:modId xmlns:p14="http://schemas.microsoft.com/office/powerpoint/2010/main" val="1409065461"/>
              </p:ext>
            </p:extLst>
          </p:nvPr>
        </p:nvGraphicFramePr>
        <p:xfrm>
          <a:off x="4038600" y="3886200"/>
          <a:ext cx="2921000" cy="966788"/>
        </p:xfrm>
        <a:graphic>
          <a:graphicData uri="http://schemas.openxmlformats.org/presentationml/2006/ole">
            <mc:AlternateContent xmlns:mc="http://schemas.openxmlformats.org/markup-compatibility/2006">
              <mc:Choice xmlns:v="urn:schemas-microsoft-com:vml" Requires="v">
                <p:oleObj spid="_x0000_s27068" name="Equation" r:id="rId6" imgW="1993680" imgH="660240" progId="Equation.DSMT4">
                  <p:embed/>
                </p:oleObj>
              </mc:Choice>
              <mc:Fallback>
                <p:oleObj name="Equation" r:id="rId6" imgW="1993680" imgH="660240" progId="Equation.DSMT4">
                  <p:embed/>
                  <p:pic>
                    <p:nvPicPr>
                      <p:cNvPr id="0" name=""/>
                      <p:cNvPicPr/>
                      <p:nvPr/>
                    </p:nvPicPr>
                    <p:blipFill>
                      <a:blip r:embed="rId7"/>
                      <a:stretch>
                        <a:fillRect/>
                      </a:stretch>
                    </p:blipFill>
                    <p:spPr>
                      <a:xfrm>
                        <a:off x="4038600" y="3886200"/>
                        <a:ext cx="2921000" cy="966788"/>
                      </a:xfrm>
                      <a:prstGeom prst="rect">
                        <a:avLst/>
                      </a:prstGeom>
                    </p:spPr>
                  </p:pic>
                </p:oleObj>
              </mc:Fallback>
            </mc:AlternateContent>
          </a:graphicData>
        </a:graphic>
      </p:graphicFrame>
      <p:sp>
        <p:nvSpPr>
          <p:cNvPr id="7" name="Content Placeholder 6"/>
          <p:cNvSpPr>
            <a:spLocks noGrp="1"/>
          </p:cNvSpPr>
          <p:nvPr>
            <p:ph idx="14"/>
          </p:nvPr>
        </p:nvSpPr>
        <p:spPr>
          <a:xfrm>
            <a:off x="3581400" y="4800600"/>
            <a:ext cx="5104988" cy="601898"/>
          </a:xfrm>
        </p:spPr>
        <p:txBody>
          <a:bodyPr/>
          <a:lstStyle/>
          <a:p>
            <a:pPr marL="292608" indent="-292608">
              <a:spcBef>
                <a:spcPts val="0"/>
              </a:spcBef>
              <a:spcAft>
                <a:spcPts val="0"/>
              </a:spcAft>
              <a:buFont typeface="Arial" panose="020B0604020202020204" pitchFamily="34" charset="0"/>
              <a:buChar char="•"/>
            </a:pPr>
            <a:r>
              <a:rPr lang="en-US" altLang="en-US" sz="2000" dirty="0"/>
              <a:t>Acceleration of </a:t>
            </a:r>
            <a:r>
              <a:rPr lang="en-US" altLang="en-US" sz="2000" i="1" dirty="0"/>
              <a:t>P</a:t>
            </a:r>
            <a:r>
              <a:rPr lang="en-US" altLang="en-US" sz="2000" dirty="0"/>
              <a:t> is combination of two vectors,</a:t>
            </a:r>
          </a:p>
        </p:txBody>
      </p:sp>
      <p:graphicFrame>
        <p:nvGraphicFramePr>
          <p:cNvPr id="16" name="Object 15"/>
          <p:cNvGraphicFramePr>
            <a:graphicFrameLocks noChangeAspect="1"/>
          </p:cNvGraphicFramePr>
          <p:nvPr>
            <p:extLst>
              <p:ext uri="{D42A27DB-BD31-4B8C-83A1-F6EECF244321}">
                <p14:modId xmlns:p14="http://schemas.microsoft.com/office/powerpoint/2010/main" val="510740283"/>
              </p:ext>
            </p:extLst>
          </p:nvPr>
        </p:nvGraphicFramePr>
        <p:xfrm>
          <a:off x="3960015" y="5462610"/>
          <a:ext cx="4233870" cy="1063580"/>
        </p:xfrm>
        <a:graphic>
          <a:graphicData uri="http://schemas.openxmlformats.org/presentationml/2006/ole">
            <mc:AlternateContent xmlns:mc="http://schemas.openxmlformats.org/markup-compatibility/2006">
              <mc:Choice xmlns:v="urn:schemas-microsoft-com:vml" Requires="v">
                <p:oleObj spid="_x0000_s27069" name="Equation" r:id="rId8" imgW="2628720" imgH="660240" progId="Equation.DSMT4">
                  <p:embed/>
                </p:oleObj>
              </mc:Choice>
              <mc:Fallback>
                <p:oleObj name="Equation" r:id="rId8" imgW="2628720" imgH="660240" progId="Equation.DSMT4">
                  <p:embed/>
                  <p:pic>
                    <p:nvPicPr>
                      <p:cNvPr id="0" name=""/>
                      <p:cNvPicPr/>
                      <p:nvPr/>
                    </p:nvPicPr>
                    <p:blipFill>
                      <a:blip r:embed="rId9"/>
                      <a:stretch>
                        <a:fillRect/>
                      </a:stretch>
                    </p:blipFill>
                    <p:spPr>
                      <a:xfrm>
                        <a:off x="3960015" y="5462610"/>
                        <a:ext cx="4233870" cy="1063580"/>
                      </a:xfrm>
                      <a:prstGeom prst="rect">
                        <a:avLst/>
                      </a:prstGeom>
                    </p:spPr>
                  </p:pic>
                </p:oleObj>
              </mc:Fallback>
            </mc:AlternateContent>
          </a:graphicData>
        </a:graphic>
      </p:graphicFrame>
    </p:spTree>
    <p:extLst>
      <p:ext uri="{BB962C8B-B14F-4D97-AF65-F5344CB8AC3E}">
        <p14:creationId xmlns:p14="http://schemas.microsoft.com/office/powerpoint/2010/main" val="767048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9200"/>
          </a:xfrm>
        </p:spPr>
        <p:txBody>
          <a:bodyPr/>
          <a:lstStyle/>
          <a:p>
            <a:r>
              <a:rPr lang="en-US" altLang="en-US" b="1" dirty="0">
                <a:solidFill>
                  <a:srgbClr val="AD0B1E"/>
                </a:solidFill>
                <a:ea typeface="ＭＳ Ｐゴシック" pitchFamily="34" charset="-128"/>
              </a:rPr>
              <a:t>Rotation About a Fixed Axis. Representative Slab</a:t>
            </a:r>
            <a:endParaRPr lang="en-US" b="1" dirty="0">
              <a:solidFill>
                <a:srgbClr val="AD0B1E"/>
              </a:solidFill>
            </a:endParaRPr>
          </a:p>
        </p:txBody>
      </p:sp>
      <p:pic>
        <p:nvPicPr>
          <p:cNvPr id="17" name="Picture 16" descr="The slab is in the xy plane. Angular velocity omega has direction perpendicular to the slab, so in the z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68" y="1600200"/>
            <a:ext cx="2514232" cy="2449312"/>
          </a:xfrm>
          <a:prstGeom prst="rect">
            <a:avLst/>
          </a:prstGeom>
        </p:spPr>
      </p:pic>
      <p:sp>
        <p:nvSpPr>
          <p:cNvPr id="3" name="Content Placeholder 2"/>
          <p:cNvSpPr>
            <a:spLocks noGrp="1"/>
          </p:cNvSpPr>
          <p:nvPr>
            <p:ph idx="1"/>
          </p:nvPr>
        </p:nvSpPr>
        <p:spPr>
          <a:xfrm>
            <a:off x="3505200" y="1524000"/>
            <a:ext cx="5219288" cy="724048"/>
          </a:xfrm>
        </p:spPr>
        <p:txBody>
          <a:bodyPr/>
          <a:lstStyle/>
          <a:p>
            <a:pPr marL="292608" indent="-292608">
              <a:spcBef>
                <a:spcPts val="0"/>
              </a:spcBef>
              <a:spcAft>
                <a:spcPts val="0"/>
              </a:spcAft>
              <a:buFont typeface="Arial" panose="020B0604020202020204" pitchFamily="34" charset="0"/>
              <a:buChar char="•"/>
            </a:pPr>
            <a:r>
              <a:rPr lang="en-US" altLang="en-US" sz="2000" dirty="0"/>
              <a:t>Consider the motion of a representative slab in a plane perpendicular to the axis of rotation.</a:t>
            </a:r>
          </a:p>
        </p:txBody>
      </p:sp>
      <p:sp>
        <p:nvSpPr>
          <p:cNvPr id="6" name="Content Placeholder 5"/>
          <p:cNvSpPr>
            <a:spLocks noGrp="1"/>
          </p:cNvSpPr>
          <p:nvPr>
            <p:ph idx="13"/>
          </p:nvPr>
        </p:nvSpPr>
        <p:spPr>
          <a:xfrm>
            <a:off x="3505200" y="2286000"/>
            <a:ext cx="5219288" cy="457200"/>
          </a:xfrm>
        </p:spPr>
        <p:txBody>
          <a:bodyPr/>
          <a:lstStyle/>
          <a:p>
            <a:pPr marL="292608" indent="-292608">
              <a:spcBef>
                <a:spcPts val="0"/>
              </a:spcBef>
              <a:spcAft>
                <a:spcPts val="0"/>
              </a:spcAft>
              <a:buFont typeface="Arial" panose="020B0604020202020204" pitchFamily="34" charset="0"/>
              <a:buChar char="•"/>
            </a:pPr>
            <a:r>
              <a:rPr lang="en-US" altLang="en-US" sz="2000" dirty="0"/>
              <a:t>Velocity of any point </a:t>
            </a:r>
            <a:r>
              <a:rPr lang="en-US" altLang="en-US" sz="2000" i="1" dirty="0"/>
              <a:t>P</a:t>
            </a:r>
            <a:r>
              <a:rPr lang="en-US" altLang="en-US" sz="2000" dirty="0"/>
              <a:t> of the slab,</a:t>
            </a:r>
          </a:p>
        </p:txBody>
      </p:sp>
      <p:graphicFrame>
        <p:nvGraphicFramePr>
          <p:cNvPr id="14" name="Object 13"/>
          <p:cNvGraphicFramePr>
            <a:graphicFrameLocks noChangeAspect="1"/>
          </p:cNvGraphicFramePr>
          <p:nvPr>
            <p:extLst>
              <p:ext uri="{D42A27DB-BD31-4B8C-83A1-F6EECF244321}">
                <p14:modId xmlns:p14="http://schemas.microsoft.com/office/powerpoint/2010/main" val="1383785495"/>
              </p:ext>
            </p:extLst>
          </p:nvPr>
        </p:nvGraphicFramePr>
        <p:xfrm>
          <a:off x="4588493" y="2819400"/>
          <a:ext cx="2002395" cy="764961"/>
        </p:xfrm>
        <a:graphic>
          <a:graphicData uri="http://schemas.openxmlformats.org/presentationml/2006/ole">
            <mc:AlternateContent xmlns:mc="http://schemas.openxmlformats.org/markup-compatibility/2006">
              <mc:Choice xmlns:v="urn:schemas-microsoft-com:vml" Requires="v">
                <p:oleObj spid="_x0000_s28089" name="Equation" r:id="rId4" imgW="1130040" imgH="431640" progId="Equation.DSMT4">
                  <p:embed/>
                </p:oleObj>
              </mc:Choice>
              <mc:Fallback>
                <p:oleObj name="Equation" r:id="rId4" imgW="1130040" imgH="431640" progId="Equation.DSMT4">
                  <p:embed/>
                  <p:pic>
                    <p:nvPicPr>
                      <p:cNvPr id="0" name=""/>
                      <p:cNvPicPr/>
                      <p:nvPr/>
                    </p:nvPicPr>
                    <p:blipFill>
                      <a:blip r:embed="rId5"/>
                      <a:stretch>
                        <a:fillRect/>
                      </a:stretch>
                    </p:blipFill>
                    <p:spPr>
                      <a:xfrm>
                        <a:off x="4588493" y="2819400"/>
                        <a:ext cx="2002395" cy="764961"/>
                      </a:xfrm>
                      <a:prstGeom prst="rect">
                        <a:avLst/>
                      </a:prstGeom>
                    </p:spPr>
                  </p:pic>
                </p:oleObj>
              </mc:Fallback>
            </mc:AlternateContent>
          </a:graphicData>
        </a:graphic>
      </p:graphicFrame>
      <p:pic>
        <p:nvPicPr>
          <p:cNvPr id="18" name="Picture 17" descr="Acceleration has a tangential component in the direction of rotation and a normal component pointing toward the center of rotatio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372" y="4241656"/>
            <a:ext cx="2708828" cy="2212843"/>
          </a:xfrm>
          <a:prstGeom prst="rect">
            <a:avLst/>
          </a:prstGeom>
        </p:spPr>
      </p:pic>
      <p:sp>
        <p:nvSpPr>
          <p:cNvPr id="7" name="Content Placeholder 6"/>
          <p:cNvSpPr>
            <a:spLocks noGrp="1"/>
          </p:cNvSpPr>
          <p:nvPr>
            <p:ph idx="14"/>
          </p:nvPr>
        </p:nvSpPr>
        <p:spPr>
          <a:xfrm>
            <a:off x="3505200" y="3657600"/>
            <a:ext cx="5219288" cy="457200"/>
          </a:xfrm>
        </p:spPr>
        <p:txBody>
          <a:bodyPr/>
          <a:lstStyle/>
          <a:p>
            <a:pPr marL="292608" indent="-292608">
              <a:spcBef>
                <a:spcPts val="0"/>
              </a:spcBef>
              <a:spcAft>
                <a:spcPts val="0"/>
              </a:spcAft>
              <a:buFont typeface="Arial" panose="020B0604020202020204" pitchFamily="34" charset="0"/>
              <a:buChar char="•"/>
            </a:pPr>
            <a:r>
              <a:rPr lang="en-US" altLang="en-US" sz="2000" dirty="0"/>
              <a:t>Acceleration of any point </a:t>
            </a:r>
            <a:r>
              <a:rPr lang="en-US" altLang="en-US" sz="2000" i="1" dirty="0"/>
              <a:t>P</a:t>
            </a:r>
            <a:r>
              <a:rPr lang="en-US" altLang="en-US" sz="2000" dirty="0"/>
              <a:t> of the slab,</a:t>
            </a:r>
          </a:p>
        </p:txBody>
      </p:sp>
      <p:graphicFrame>
        <p:nvGraphicFramePr>
          <p:cNvPr id="15" name="Object 14"/>
          <p:cNvGraphicFramePr>
            <a:graphicFrameLocks noChangeAspect="1"/>
          </p:cNvGraphicFramePr>
          <p:nvPr>
            <p:extLst>
              <p:ext uri="{D42A27DB-BD31-4B8C-83A1-F6EECF244321}">
                <p14:modId xmlns:p14="http://schemas.microsoft.com/office/powerpoint/2010/main" val="3336629998"/>
              </p:ext>
            </p:extLst>
          </p:nvPr>
        </p:nvGraphicFramePr>
        <p:xfrm>
          <a:off x="4586447" y="4191000"/>
          <a:ext cx="2004441" cy="736325"/>
        </p:xfrm>
        <a:graphic>
          <a:graphicData uri="http://schemas.openxmlformats.org/presentationml/2006/ole">
            <mc:AlternateContent xmlns:mc="http://schemas.openxmlformats.org/markup-compatibility/2006">
              <mc:Choice xmlns:v="urn:schemas-microsoft-com:vml" Requires="v">
                <p:oleObj spid="_x0000_s28090" name="Equation" r:id="rId7" imgW="1244520" imgH="457200" progId="Equation.DSMT4">
                  <p:embed/>
                </p:oleObj>
              </mc:Choice>
              <mc:Fallback>
                <p:oleObj name="Equation" r:id="rId7" imgW="1244520" imgH="457200" progId="Equation.DSMT4">
                  <p:embed/>
                  <p:pic>
                    <p:nvPicPr>
                      <p:cNvPr id="0" name=""/>
                      <p:cNvPicPr/>
                      <p:nvPr/>
                    </p:nvPicPr>
                    <p:blipFill>
                      <a:blip r:embed="rId8"/>
                      <a:stretch>
                        <a:fillRect/>
                      </a:stretch>
                    </p:blipFill>
                    <p:spPr>
                      <a:xfrm>
                        <a:off x="4586447" y="4191000"/>
                        <a:ext cx="2004441" cy="736325"/>
                      </a:xfrm>
                      <a:prstGeom prst="rect">
                        <a:avLst/>
                      </a:prstGeom>
                    </p:spPr>
                  </p:pic>
                </p:oleObj>
              </mc:Fallback>
            </mc:AlternateContent>
          </a:graphicData>
        </a:graphic>
      </p:graphicFrame>
      <p:sp>
        <p:nvSpPr>
          <p:cNvPr id="8" name="Content Placeholder 7"/>
          <p:cNvSpPr>
            <a:spLocks noGrp="1"/>
          </p:cNvSpPr>
          <p:nvPr>
            <p:ph idx="15"/>
          </p:nvPr>
        </p:nvSpPr>
        <p:spPr>
          <a:xfrm>
            <a:off x="3505200" y="4937767"/>
            <a:ext cx="5219288" cy="670567"/>
          </a:xfrm>
        </p:spPr>
        <p:txBody>
          <a:bodyPr/>
          <a:lstStyle/>
          <a:p>
            <a:pPr marL="292608" indent="-292608">
              <a:spcBef>
                <a:spcPts val="0"/>
              </a:spcBef>
              <a:spcAft>
                <a:spcPts val="0"/>
              </a:spcAft>
              <a:buFont typeface="Arial" panose="020B0604020202020204" pitchFamily="34" charset="0"/>
              <a:buChar char="•"/>
            </a:pPr>
            <a:r>
              <a:rPr lang="en-US" altLang="en-US" sz="2000" dirty="0"/>
              <a:t>Resolving the acceleration into tangential and normal components,</a:t>
            </a:r>
          </a:p>
        </p:txBody>
      </p:sp>
      <p:graphicFrame>
        <p:nvGraphicFramePr>
          <p:cNvPr id="16" name="Object 15"/>
          <p:cNvGraphicFramePr>
            <a:graphicFrameLocks noChangeAspect="1"/>
          </p:cNvGraphicFramePr>
          <p:nvPr>
            <p:extLst>
              <p:ext uri="{D42A27DB-BD31-4B8C-83A1-F6EECF244321}">
                <p14:modId xmlns:p14="http://schemas.microsoft.com/office/powerpoint/2010/main" val="3437518491"/>
              </p:ext>
            </p:extLst>
          </p:nvPr>
        </p:nvGraphicFramePr>
        <p:xfrm>
          <a:off x="4415203" y="5775967"/>
          <a:ext cx="2556685" cy="777233"/>
        </p:xfrm>
        <a:graphic>
          <a:graphicData uri="http://schemas.openxmlformats.org/presentationml/2006/ole">
            <mc:AlternateContent xmlns:mc="http://schemas.openxmlformats.org/markup-compatibility/2006">
              <mc:Choice xmlns:v="urn:schemas-microsoft-com:vml" Requires="v">
                <p:oleObj spid="_x0000_s28091" name="Equation" r:id="rId9" imgW="1587240" imgH="482400" progId="Equation.DSMT4">
                  <p:embed/>
                </p:oleObj>
              </mc:Choice>
              <mc:Fallback>
                <p:oleObj name="Equation" r:id="rId9" imgW="1587240" imgH="482400" progId="Equation.DSMT4">
                  <p:embed/>
                  <p:pic>
                    <p:nvPicPr>
                      <p:cNvPr id="0" name=""/>
                      <p:cNvPicPr/>
                      <p:nvPr/>
                    </p:nvPicPr>
                    <p:blipFill>
                      <a:blip r:embed="rId10"/>
                      <a:stretch>
                        <a:fillRect/>
                      </a:stretch>
                    </p:blipFill>
                    <p:spPr>
                      <a:xfrm>
                        <a:off x="4415203" y="5775967"/>
                        <a:ext cx="2556685" cy="777233"/>
                      </a:xfrm>
                      <a:prstGeom prst="rect">
                        <a:avLst/>
                      </a:prstGeom>
                    </p:spPr>
                  </p:pic>
                </p:oleObj>
              </mc:Fallback>
            </mc:AlternateContent>
          </a:graphicData>
        </a:graphic>
      </p:graphicFrame>
    </p:spTree>
    <p:extLst>
      <p:ext uri="{BB962C8B-B14F-4D97-AF65-F5344CB8AC3E}">
        <p14:creationId xmlns:p14="http://schemas.microsoft.com/office/powerpoint/2010/main" val="1763032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6358" y="1912865"/>
            <a:ext cx="2518042" cy="3725935"/>
          </a:xfrm>
          <a:prstGeom prst="rect">
            <a:avLst/>
          </a:prstGeom>
        </p:spPr>
      </p:pic>
      <p:sp>
        <p:nvSpPr>
          <p:cNvPr id="3" name="Content Placeholder 2"/>
          <p:cNvSpPr>
            <a:spLocks noGrp="1"/>
          </p:cNvSpPr>
          <p:nvPr>
            <p:ph idx="1"/>
          </p:nvPr>
        </p:nvSpPr>
        <p:spPr>
          <a:xfrm>
            <a:off x="457200" y="990600"/>
            <a:ext cx="8229600" cy="773152"/>
          </a:xfrm>
        </p:spPr>
        <p:txBody>
          <a:bodyPr/>
          <a:lstStyle/>
          <a:p>
            <a:pPr>
              <a:spcBef>
                <a:spcPct val="50000"/>
              </a:spcBef>
            </a:pPr>
            <a:r>
              <a:rPr lang="en-US" altLang="en-US" b="1" dirty="0"/>
              <a:t>What is the direction of the normal acceleration of point A on the turbine blade?</a:t>
            </a:r>
          </a:p>
        </p:txBody>
      </p:sp>
      <p:sp>
        <p:nvSpPr>
          <p:cNvPr id="6" name="Content Placeholder 5"/>
          <p:cNvSpPr>
            <a:spLocks noGrp="1"/>
          </p:cNvSpPr>
          <p:nvPr>
            <p:ph idx="13"/>
          </p:nvPr>
        </p:nvSpPr>
        <p:spPr>
          <a:xfrm>
            <a:off x="457200" y="1828800"/>
            <a:ext cx="609600" cy="457200"/>
          </a:xfrm>
        </p:spPr>
        <p:txBody>
          <a:bodyPr/>
          <a:lstStyle/>
          <a:p>
            <a:r>
              <a:rPr lang="en-US" dirty="0"/>
              <a:t>a) </a:t>
            </a:r>
          </a:p>
        </p:txBody>
      </p:sp>
      <p:graphicFrame>
        <p:nvGraphicFramePr>
          <p:cNvPr id="14" name="Object 13"/>
          <p:cNvGraphicFramePr>
            <a:graphicFrameLocks noChangeAspect="1"/>
          </p:cNvGraphicFramePr>
          <p:nvPr>
            <p:extLst>
              <p:ext uri="{D42A27DB-BD31-4B8C-83A1-F6EECF244321}">
                <p14:modId xmlns:p14="http://schemas.microsoft.com/office/powerpoint/2010/main" val="880683049"/>
              </p:ext>
            </p:extLst>
          </p:nvPr>
        </p:nvGraphicFramePr>
        <p:xfrm>
          <a:off x="922411" y="1905000"/>
          <a:ext cx="449189" cy="329407"/>
        </p:xfrm>
        <a:graphic>
          <a:graphicData uri="http://schemas.openxmlformats.org/presentationml/2006/ole">
            <mc:AlternateContent xmlns:mc="http://schemas.openxmlformats.org/markup-compatibility/2006">
              <mc:Choice xmlns:v="urn:schemas-microsoft-com:vml" Requires="v">
                <p:oleObj spid="_x0000_s29266" name="Equation" r:id="rId5" imgW="190440" imgH="139680" progId="Equation.DSMT4">
                  <p:embed/>
                </p:oleObj>
              </mc:Choice>
              <mc:Fallback>
                <p:oleObj name="Equation" r:id="rId5" imgW="190440" imgH="139680" progId="Equation.DSMT4">
                  <p:embed/>
                  <p:pic>
                    <p:nvPicPr>
                      <p:cNvPr id="14" name="Object 13"/>
                      <p:cNvPicPr/>
                      <p:nvPr/>
                    </p:nvPicPr>
                    <p:blipFill>
                      <a:blip r:embed="rId6"/>
                      <a:stretch>
                        <a:fillRect/>
                      </a:stretch>
                    </p:blipFill>
                    <p:spPr>
                      <a:xfrm>
                        <a:off x="922411" y="1905000"/>
                        <a:ext cx="449189" cy="329407"/>
                      </a:xfrm>
                      <a:prstGeom prst="rect">
                        <a:avLst/>
                      </a:prstGeom>
                    </p:spPr>
                  </p:pic>
                </p:oleObj>
              </mc:Fallback>
            </mc:AlternateContent>
          </a:graphicData>
        </a:graphic>
      </p:graphicFrame>
      <p:sp>
        <p:nvSpPr>
          <p:cNvPr id="7" name="Content Placeholder 6"/>
          <p:cNvSpPr>
            <a:spLocks noGrp="1"/>
          </p:cNvSpPr>
          <p:nvPr>
            <p:ph idx="14"/>
          </p:nvPr>
        </p:nvSpPr>
        <p:spPr>
          <a:xfrm>
            <a:off x="457200" y="2443976"/>
            <a:ext cx="609600" cy="457200"/>
          </a:xfrm>
        </p:spPr>
        <p:txBody>
          <a:bodyPr/>
          <a:lstStyle/>
          <a:p>
            <a:r>
              <a:rPr lang="en-US" dirty="0"/>
              <a:t>b) </a:t>
            </a:r>
          </a:p>
        </p:txBody>
      </p:sp>
      <p:graphicFrame>
        <p:nvGraphicFramePr>
          <p:cNvPr id="15" name="Object 14"/>
          <p:cNvGraphicFramePr>
            <a:graphicFrameLocks noChangeAspect="1"/>
          </p:cNvGraphicFramePr>
          <p:nvPr>
            <p:extLst>
              <p:ext uri="{D42A27DB-BD31-4B8C-83A1-F6EECF244321}">
                <p14:modId xmlns:p14="http://schemas.microsoft.com/office/powerpoint/2010/main" val="3599153034"/>
              </p:ext>
            </p:extLst>
          </p:nvPr>
        </p:nvGraphicFramePr>
        <p:xfrm>
          <a:off x="914400" y="2489993"/>
          <a:ext cx="449189" cy="329407"/>
        </p:xfrm>
        <a:graphic>
          <a:graphicData uri="http://schemas.openxmlformats.org/presentationml/2006/ole">
            <mc:AlternateContent xmlns:mc="http://schemas.openxmlformats.org/markup-compatibility/2006">
              <mc:Choice xmlns:v="urn:schemas-microsoft-com:vml" Requires="v">
                <p:oleObj spid="_x0000_s29267" name="Equation" r:id="rId7" imgW="190440" imgH="139680" progId="Equation.DSMT4">
                  <p:embed/>
                </p:oleObj>
              </mc:Choice>
              <mc:Fallback>
                <p:oleObj name="Equation" r:id="rId7" imgW="190440" imgH="139680" progId="Equation.DSMT4">
                  <p:embed/>
                  <p:pic>
                    <p:nvPicPr>
                      <p:cNvPr id="15" name="Object 14"/>
                      <p:cNvPicPr/>
                      <p:nvPr/>
                    </p:nvPicPr>
                    <p:blipFill>
                      <a:blip r:embed="rId8"/>
                      <a:stretch>
                        <a:fillRect/>
                      </a:stretch>
                    </p:blipFill>
                    <p:spPr>
                      <a:xfrm>
                        <a:off x="914400" y="2489993"/>
                        <a:ext cx="449189" cy="329407"/>
                      </a:xfrm>
                      <a:prstGeom prst="rect">
                        <a:avLst/>
                      </a:prstGeom>
                    </p:spPr>
                  </p:pic>
                </p:oleObj>
              </mc:Fallback>
            </mc:AlternateContent>
          </a:graphicData>
        </a:graphic>
      </p:graphicFrame>
      <p:sp>
        <p:nvSpPr>
          <p:cNvPr id="8" name="Content Placeholder 7"/>
          <p:cNvSpPr>
            <a:spLocks noGrp="1"/>
          </p:cNvSpPr>
          <p:nvPr>
            <p:ph idx="15"/>
          </p:nvPr>
        </p:nvSpPr>
        <p:spPr>
          <a:xfrm>
            <a:off x="457200" y="3059152"/>
            <a:ext cx="609600" cy="457200"/>
          </a:xfrm>
        </p:spPr>
        <p:txBody>
          <a:bodyPr/>
          <a:lstStyle/>
          <a:p>
            <a:r>
              <a:rPr lang="en-US" dirty="0"/>
              <a:t>c) </a:t>
            </a:r>
          </a:p>
        </p:txBody>
      </p:sp>
      <p:graphicFrame>
        <p:nvGraphicFramePr>
          <p:cNvPr id="16" name="Object 15"/>
          <p:cNvGraphicFramePr>
            <a:graphicFrameLocks noChangeAspect="1"/>
          </p:cNvGraphicFramePr>
          <p:nvPr>
            <p:extLst>
              <p:ext uri="{D42A27DB-BD31-4B8C-83A1-F6EECF244321}">
                <p14:modId xmlns:p14="http://schemas.microsoft.com/office/powerpoint/2010/main" val="3125399215"/>
              </p:ext>
            </p:extLst>
          </p:nvPr>
        </p:nvGraphicFramePr>
        <p:xfrm>
          <a:off x="965993" y="3102264"/>
          <a:ext cx="329407" cy="479136"/>
        </p:xfrm>
        <a:graphic>
          <a:graphicData uri="http://schemas.openxmlformats.org/presentationml/2006/ole">
            <mc:AlternateContent xmlns:mc="http://schemas.openxmlformats.org/markup-compatibility/2006">
              <mc:Choice xmlns:v="urn:schemas-microsoft-com:vml" Requires="v">
                <p:oleObj spid="_x0000_s29268" name="Equation" r:id="rId9" imgW="139680" imgH="203040" progId="Equation.DSMT4">
                  <p:embed/>
                </p:oleObj>
              </mc:Choice>
              <mc:Fallback>
                <p:oleObj name="Equation" r:id="rId9" imgW="139680" imgH="203040" progId="Equation.DSMT4">
                  <p:embed/>
                  <p:pic>
                    <p:nvPicPr>
                      <p:cNvPr id="16" name="Object 15"/>
                      <p:cNvPicPr/>
                      <p:nvPr/>
                    </p:nvPicPr>
                    <p:blipFill>
                      <a:blip r:embed="rId10"/>
                      <a:stretch>
                        <a:fillRect/>
                      </a:stretch>
                    </p:blipFill>
                    <p:spPr>
                      <a:xfrm>
                        <a:off x="965993" y="3102264"/>
                        <a:ext cx="329407" cy="479136"/>
                      </a:xfrm>
                      <a:prstGeom prst="rect">
                        <a:avLst/>
                      </a:prstGeom>
                    </p:spPr>
                  </p:pic>
                </p:oleObj>
              </mc:Fallback>
            </mc:AlternateContent>
          </a:graphicData>
        </a:graphic>
      </p:graphicFrame>
      <p:sp>
        <p:nvSpPr>
          <p:cNvPr id="9" name="Content Placeholder 8"/>
          <p:cNvSpPr>
            <a:spLocks noGrp="1"/>
          </p:cNvSpPr>
          <p:nvPr>
            <p:ph idx="16"/>
          </p:nvPr>
        </p:nvSpPr>
        <p:spPr>
          <a:xfrm>
            <a:off x="457200" y="3674328"/>
            <a:ext cx="609600" cy="457200"/>
          </a:xfrm>
        </p:spPr>
        <p:txBody>
          <a:bodyPr/>
          <a:lstStyle/>
          <a:p>
            <a:r>
              <a:rPr lang="en-US" dirty="0"/>
              <a:t>d) </a:t>
            </a:r>
          </a:p>
        </p:txBody>
      </p:sp>
      <p:graphicFrame>
        <p:nvGraphicFramePr>
          <p:cNvPr id="17" name="Object 16"/>
          <p:cNvGraphicFramePr>
            <a:graphicFrameLocks noChangeAspect="1"/>
          </p:cNvGraphicFramePr>
          <p:nvPr>
            <p:extLst>
              <p:ext uri="{D42A27DB-BD31-4B8C-83A1-F6EECF244321}">
                <p14:modId xmlns:p14="http://schemas.microsoft.com/office/powerpoint/2010/main" val="3018039444"/>
              </p:ext>
            </p:extLst>
          </p:nvPr>
        </p:nvGraphicFramePr>
        <p:xfrm>
          <a:off x="948158" y="3674328"/>
          <a:ext cx="362348" cy="527050"/>
        </p:xfrm>
        <a:graphic>
          <a:graphicData uri="http://schemas.openxmlformats.org/presentationml/2006/ole">
            <mc:AlternateContent xmlns:mc="http://schemas.openxmlformats.org/markup-compatibility/2006">
              <mc:Choice xmlns:v="urn:schemas-microsoft-com:vml" Requires="v">
                <p:oleObj spid="_x0000_s29269" name="Equation" r:id="rId11" imgW="139680" imgH="203040" progId="Equation.DSMT4">
                  <p:embed/>
                </p:oleObj>
              </mc:Choice>
              <mc:Fallback>
                <p:oleObj name="Equation" r:id="rId11" imgW="139680" imgH="203040" progId="Equation.DSMT4">
                  <p:embed/>
                  <p:pic>
                    <p:nvPicPr>
                      <p:cNvPr id="17" name="Object 16"/>
                      <p:cNvPicPr/>
                      <p:nvPr/>
                    </p:nvPicPr>
                    <p:blipFill>
                      <a:blip r:embed="rId12"/>
                      <a:stretch>
                        <a:fillRect/>
                      </a:stretch>
                    </p:blipFill>
                    <p:spPr>
                      <a:xfrm>
                        <a:off x="948158" y="3674328"/>
                        <a:ext cx="362348" cy="527050"/>
                      </a:xfrm>
                      <a:prstGeom prst="rect">
                        <a:avLst/>
                      </a:prstGeom>
                    </p:spPr>
                  </p:pic>
                </p:oleObj>
              </mc:Fallback>
            </mc:AlternateContent>
          </a:graphicData>
        </a:graphic>
      </p:graphicFrame>
    </p:spTree>
    <p:extLst>
      <p:ext uri="{BB962C8B-B14F-4D97-AF65-F5344CB8AC3E}">
        <p14:creationId xmlns:p14="http://schemas.microsoft.com/office/powerpoint/2010/main" val="752489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057" y="1910080"/>
            <a:ext cx="3558543" cy="3652520"/>
          </a:xfrm>
          <a:prstGeom prst="rect">
            <a:avLst/>
          </a:prstGeom>
        </p:spPr>
      </p:pic>
      <p:sp>
        <p:nvSpPr>
          <p:cNvPr id="3" name="Content Placeholder 2"/>
          <p:cNvSpPr>
            <a:spLocks noGrp="1"/>
          </p:cNvSpPr>
          <p:nvPr>
            <p:ph idx="1"/>
          </p:nvPr>
        </p:nvSpPr>
        <p:spPr>
          <a:xfrm>
            <a:off x="457200" y="990600"/>
            <a:ext cx="8229600" cy="773152"/>
          </a:xfrm>
        </p:spPr>
        <p:txBody>
          <a:bodyPr/>
          <a:lstStyle/>
          <a:p>
            <a:pPr>
              <a:spcBef>
                <a:spcPct val="50000"/>
              </a:spcBef>
            </a:pPr>
            <a:r>
              <a:rPr lang="en-US" altLang="en-US" b="1" dirty="0"/>
              <a:t>What is the direction of the normal acceleration of point A on the turbine blade?</a:t>
            </a:r>
          </a:p>
        </p:txBody>
      </p:sp>
      <p:sp>
        <p:nvSpPr>
          <p:cNvPr id="6" name="Content Placeholder 5"/>
          <p:cNvSpPr>
            <a:spLocks noGrp="1"/>
          </p:cNvSpPr>
          <p:nvPr>
            <p:ph idx="13"/>
          </p:nvPr>
        </p:nvSpPr>
        <p:spPr>
          <a:xfrm>
            <a:off x="457200" y="1828800"/>
            <a:ext cx="1524000" cy="457200"/>
          </a:xfrm>
          <a:ln>
            <a:solidFill>
              <a:srgbClr val="AD0B1E"/>
            </a:solidFill>
          </a:ln>
        </p:spPr>
        <p:txBody>
          <a:bodyPr/>
          <a:lstStyle/>
          <a:p>
            <a:r>
              <a:rPr lang="en-US" dirty="0"/>
              <a:t>a) Answer: </a:t>
            </a:r>
          </a:p>
        </p:txBody>
      </p:sp>
      <p:graphicFrame>
        <p:nvGraphicFramePr>
          <p:cNvPr id="14" name="Object 13"/>
          <p:cNvGraphicFramePr>
            <a:graphicFrameLocks noChangeAspect="1"/>
          </p:cNvGraphicFramePr>
          <p:nvPr>
            <p:extLst>
              <p:ext uri="{D42A27DB-BD31-4B8C-83A1-F6EECF244321}">
                <p14:modId xmlns:p14="http://schemas.microsoft.com/office/powerpoint/2010/main" val="1242042188"/>
              </p:ext>
            </p:extLst>
          </p:nvPr>
        </p:nvGraphicFramePr>
        <p:xfrm>
          <a:off x="2133600" y="1905000"/>
          <a:ext cx="449189" cy="329407"/>
        </p:xfrm>
        <a:graphic>
          <a:graphicData uri="http://schemas.openxmlformats.org/presentationml/2006/ole">
            <mc:AlternateContent xmlns:mc="http://schemas.openxmlformats.org/markup-compatibility/2006">
              <mc:Choice xmlns:v="urn:schemas-microsoft-com:vml" Requires="v">
                <p:oleObj spid="_x0000_s103424" name="Equation" r:id="rId5" imgW="190440" imgH="139680" progId="Equation.DSMT4">
                  <p:embed/>
                </p:oleObj>
              </mc:Choice>
              <mc:Fallback>
                <p:oleObj name="Equation" r:id="rId5" imgW="190440" imgH="139680" progId="Equation.DSMT4">
                  <p:embed/>
                  <p:pic>
                    <p:nvPicPr>
                      <p:cNvPr id="14" name="Object 13"/>
                      <p:cNvPicPr/>
                      <p:nvPr/>
                    </p:nvPicPr>
                    <p:blipFill>
                      <a:blip r:embed="rId6"/>
                      <a:stretch>
                        <a:fillRect/>
                      </a:stretch>
                    </p:blipFill>
                    <p:spPr>
                      <a:xfrm>
                        <a:off x="2133600" y="1905000"/>
                        <a:ext cx="449189" cy="329407"/>
                      </a:xfrm>
                      <a:prstGeom prst="rect">
                        <a:avLst/>
                      </a:prstGeom>
                    </p:spPr>
                  </p:pic>
                </p:oleObj>
              </mc:Fallback>
            </mc:AlternateContent>
          </a:graphicData>
        </a:graphic>
      </p:graphicFrame>
      <p:sp>
        <p:nvSpPr>
          <p:cNvPr id="7" name="Content Placeholder 6"/>
          <p:cNvSpPr>
            <a:spLocks noGrp="1"/>
          </p:cNvSpPr>
          <p:nvPr>
            <p:ph idx="14"/>
          </p:nvPr>
        </p:nvSpPr>
        <p:spPr>
          <a:xfrm>
            <a:off x="457200" y="2443976"/>
            <a:ext cx="609600" cy="457200"/>
          </a:xfrm>
        </p:spPr>
        <p:txBody>
          <a:bodyPr/>
          <a:lstStyle/>
          <a:p>
            <a:r>
              <a:rPr lang="en-US" dirty="0"/>
              <a:t>b) </a:t>
            </a:r>
          </a:p>
        </p:txBody>
      </p:sp>
      <p:graphicFrame>
        <p:nvGraphicFramePr>
          <p:cNvPr id="15" name="Object 14"/>
          <p:cNvGraphicFramePr>
            <a:graphicFrameLocks noChangeAspect="1"/>
          </p:cNvGraphicFramePr>
          <p:nvPr>
            <p:extLst>
              <p:ext uri="{D42A27DB-BD31-4B8C-83A1-F6EECF244321}">
                <p14:modId xmlns:p14="http://schemas.microsoft.com/office/powerpoint/2010/main" val="3599153034"/>
              </p:ext>
            </p:extLst>
          </p:nvPr>
        </p:nvGraphicFramePr>
        <p:xfrm>
          <a:off x="914400" y="2489993"/>
          <a:ext cx="449189" cy="329407"/>
        </p:xfrm>
        <a:graphic>
          <a:graphicData uri="http://schemas.openxmlformats.org/presentationml/2006/ole">
            <mc:AlternateContent xmlns:mc="http://schemas.openxmlformats.org/markup-compatibility/2006">
              <mc:Choice xmlns:v="urn:schemas-microsoft-com:vml" Requires="v">
                <p:oleObj spid="_x0000_s103425" name="Equation" r:id="rId7" imgW="190440" imgH="139680" progId="Equation.DSMT4">
                  <p:embed/>
                </p:oleObj>
              </mc:Choice>
              <mc:Fallback>
                <p:oleObj name="Equation" r:id="rId7" imgW="190440" imgH="139680" progId="Equation.DSMT4">
                  <p:embed/>
                  <p:pic>
                    <p:nvPicPr>
                      <p:cNvPr id="15" name="Object 14"/>
                      <p:cNvPicPr/>
                      <p:nvPr/>
                    </p:nvPicPr>
                    <p:blipFill>
                      <a:blip r:embed="rId8"/>
                      <a:stretch>
                        <a:fillRect/>
                      </a:stretch>
                    </p:blipFill>
                    <p:spPr>
                      <a:xfrm>
                        <a:off x="914400" y="2489993"/>
                        <a:ext cx="449189" cy="329407"/>
                      </a:xfrm>
                      <a:prstGeom prst="rect">
                        <a:avLst/>
                      </a:prstGeom>
                    </p:spPr>
                  </p:pic>
                </p:oleObj>
              </mc:Fallback>
            </mc:AlternateContent>
          </a:graphicData>
        </a:graphic>
      </p:graphicFrame>
      <p:sp>
        <p:nvSpPr>
          <p:cNvPr id="8" name="Content Placeholder 7"/>
          <p:cNvSpPr>
            <a:spLocks noGrp="1"/>
          </p:cNvSpPr>
          <p:nvPr>
            <p:ph idx="15"/>
          </p:nvPr>
        </p:nvSpPr>
        <p:spPr>
          <a:xfrm>
            <a:off x="457200" y="3059152"/>
            <a:ext cx="609600" cy="457200"/>
          </a:xfrm>
        </p:spPr>
        <p:txBody>
          <a:bodyPr/>
          <a:lstStyle/>
          <a:p>
            <a:r>
              <a:rPr lang="en-US" dirty="0"/>
              <a:t>c)</a:t>
            </a:r>
          </a:p>
        </p:txBody>
      </p:sp>
      <p:graphicFrame>
        <p:nvGraphicFramePr>
          <p:cNvPr id="16" name="Object 15"/>
          <p:cNvGraphicFramePr>
            <a:graphicFrameLocks noChangeAspect="1"/>
          </p:cNvGraphicFramePr>
          <p:nvPr>
            <p:extLst>
              <p:ext uri="{D42A27DB-BD31-4B8C-83A1-F6EECF244321}">
                <p14:modId xmlns:p14="http://schemas.microsoft.com/office/powerpoint/2010/main" val="3125399215"/>
              </p:ext>
            </p:extLst>
          </p:nvPr>
        </p:nvGraphicFramePr>
        <p:xfrm>
          <a:off x="965993" y="3102264"/>
          <a:ext cx="329407" cy="479136"/>
        </p:xfrm>
        <a:graphic>
          <a:graphicData uri="http://schemas.openxmlformats.org/presentationml/2006/ole">
            <mc:AlternateContent xmlns:mc="http://schemas.openxmlformats.org/markup-compatibility/2006">
              <mc:Choice xmlns:v="urn:schemas-microsoft-com:vml" Requires="v">
                <p:oleObj spid="_x0000_s103426" name="Equation" r:id="rId9" imgW="139680" imgH="203040" progId="Equation.DSMT4">
                  <p:embed/>
                </p:oleObj>
              </mc:Choice>
              <mc:Fallback>
                <p:oleObj name="Equation" r:id="rId9" imgW="139680" imgH="203040" progId="Equation.DSMT4">
                  <p:embed/>
                  <p:pic>
                    <p:nvPicPr>
                      <p:cNvPr id="16" name="Object 15"/>
                      <p:cNvPicPr/>
                      <p:nvPr/>
                    </p:nvPicPr>
                    <p:blipFill>
                      <a:blip r:embed="rId10"/>
                      <a:stretch>
                        <a:fillRect/>
                      </a:stretch>
                    </p:blipFill>
                    <p:spPr>
                      <a:xfrm>
                        <a:off x="965993" y="3102264"/>
                        <a:ext cx="329407" cy="479136"/>
                      </a:xfrm>
                      <a:prstGeom prst="rect">
                        <a:avLst/>
                      </a:prstGeom>
                    </p:spPr>
                  </p:pic>
                </p:oleObj>
              </mc:Fallback>
            </mc:AlternateContent>
          </a:graphicData>
        </a:graphic>
      </p:graphicFrame>
      <p:sp>
        <p:nvSpPr>
          <p:cNvPr id="9" name="Content Placeholder 8"/>
          <p:cNvSpPr>
            <a:spLocks noGrp="1"/>
          </p:cNvSpPr>
          <p:nvPr>
            <p:ph idx="16"/>
          </p:nvPr>
        </p:nvSpPr>
        <p:spPr>
          <a:xfrm>
            <a:off x="457200" y="3674328"/>
            <a:ext cx="609600" cy="457200"/>
          </a:xfrm>
        </p:spPr>
        <p:txBody>
          <a:bodyPr/>
          <a:lstStyle/>
          <a:p>
            <a:r>
              <a:rPr lang="en-US" dirty="0"/>
              <a:t>d) </a:t>
            </a:r>
          </a:p>
        </p:txBody>
      </p:sp>
      <p:graphicFrame>
        <p:nvGraphicFramePr>
          <p:cNvPr id="17" name="Object 16"/>
          <p:cNvGraphicFramePr>
            <a:graphicFrameLocks noChangeAspect="1"/>
          </p:cNvGraphicFramePr>
          <p:nvPr>
            <p:extLst>
              <p:ext uri="{D42A27DB-BD31-4B8C-83A1-F6EECF244321}">
                <p14:modId xmlns:p14="http://schemas.microsoft.com/office/powerpoint/2010/main" val="3587040483"/>
              </p:ext>
            </p:extLst>
          </p:nvPr>
        </p:nvGraphicFramePr>
        <p:xfrm>
          <a:off x="948906" y="3657600"/>
          <a:ext cx="362348" cy="527050"/>
        </p:xfrm>
        <a:graphic>
          <a:graphicData uri="http://schemas.openxmlformats.org/presentationml/2006/ole">
            <mc:AlternateContent xmlns:mc="http://schemas.openxmlformats.org/markup-compatibility/2006">
              <mc:Choice xmlns:v="urn:schemas-microsoft-com:vml" Requires="v">
                <p:oleObj spid="_x0000_s103427" name="Equation" r:id="rId11" imgW="139680" imgH="203040" progId="Equation.DSMT4">
                  <p:embed/>
                </p:oleObj>
              </mc:Choice>
              <mc:Fallback>
                <p:oleObj name="Equation" r:id="rId11" imgW="139680" imgH="203040" progId="Equation.DSMT4">
                  <p:embed/>
                  <p:pic>
                    <p:nvPicPr>
                      <p:cNvPr id="17" name="Object 16"/>
                      <p:cNvPicPr/>
                      <p:nvPr/>
                    </p:nvPicPr>
                    <p:blipFill>
                      <a:blip r:embed="rId12"/>
                      <a:stretch>
                        <a:fillRect/>
                      </a:stretch>
                    </p:blipFill>
                    <p:spPr>
                      <a:xfrm>
                        <a:off x="948906" y="3657600"/>
                        <a:ext cx="362348" cy="5270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74913034"/>
              </p:ext>
            </p:extLst>
          </p:nvPr>
        </p:nvGraphicFramePr>
        <p:xfrm>
          <a:off x="2752006" y="4014463"/>
          <a:ext cx="1557188" cy="568974"/>
        </p:xfrm>
        <a:graphic>
          <a:graphicData uri="http://schemas.openxmlformats.org/presentationml/2006/ole">
            <mc:AlternateContent xmlns:mc="http://schemas.openxmlformats.org/markup-compatibility/2006">
              <mc:Choice xmlns:v="urn:schemas-microsoft-com:vml" Requires="v">
                <p:oleObj spid="_x0000_s103428" name="Equation" r:id="rId13" imgW="660240" imgH="241200" progId="Equation.DSMT4">
                  <p:embed/>
                </p:oleObj>
              </mc:Choice>
              <mc:Fallback>
                <p:oleObj name="Equation" r:id="rId13" imgW="660240" imgH="241200" progId="Equation.DSMT4">
                  <p:embed/>
                  <p:pic>
                    <p:nvPicPr>
                      <p:cNvPr id="0" name=""/>
                      <p:cNvPicPr/>
                      <p:nvPr/>
                    </p:nvPicPr>
                    <p:blipFill>
                      <a:blip r:embed="rId14"/>
                      <a:stretch>
                        <a:fillRect/>
                      </a:stretch>
                    </p:blipFill>
                    <p:spPr>
                      <a:xfrm>
                        <a:off x="2752006" y="4014463"/>
                        <a:ext cx="1557188" cy="568974"/>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6048909"/>
              </p:ext>
            </p:extLst>
          </p:nvPr>
        </p:nvGraphicFramePr>
        <p:xfrm>
          <a:off x="2460701" y="4628936"/>
          <a:ext cx="2215998" cy="598918"/>
        </p:xfrm>
        <a:graphic>
          <a:graphicData uri="http://schemas.openxmlformats.org/presentationml/2006/ole">
            <mc:AlternateContent xmlns:mc="http://schemas.openxmlformats.org/markup-compatibility/2006">
              <mc:Choice xmlns:v="urn:schemas-microsoft-com:vml" Requires="v">
                <p:oleObj spid="_x0000_s103429" name="Equation" r:id="rId15" imgW="939600" imgH="253800" progId="Equation.DSMT4">
                  <p:embed/>
                </p:oleObj>
              </mc:Choice>
              <mc:Fallback>
                <p:oleObj name="Equation" r:id="rId15" imgW="939600" imgH="253800" progId="Equation.DSMT4">
                  <p:embed/>
                  <p:pic>
                    <p:nvPicPr>
                      <p:cNvPr id="0" name=""/>
                      <p:cNvPicPr/>
                      <p:nvPr/>
                    </p:nvPicPr>
                    <p:blipFill>
                      <a:blip r:embed="rId16"/>
                      <a:stretch>
                        <a:fillRect/>
                      </a:stretch>
                    </p:blipFill>
                    <p:spPr>
                      <a:xfrm>
                        <a:off x="2460701" y="4628936"/>
                        <a:ext cx="2215998" cy="598918"/>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609080695"/>
              </p:ext>
            </p:extLst>
          </p:nvPr>
        </p:nvGraphicFramePr>
        <p:xfrm>
          <a:off x="2760466" y="5360990"/>
          <a:ext cx="1679968" cy="658810"/>
        </p:xfrm>
        <a:graphic>
          <a:graphicData uri="http://schemas.openxmlformats.org/presentationml/2006/ole">
            <mc:AlternateContent xmlns:mc="http://schemas.openxmlformats.org/markup-compatibility/2006">
              <mc:Choice xmlns:v="urn:schemas-microsoft-com:vml" Requires="v">
                <p:oleObj spid="_x0000_s103430" name="Equation" r:id="rId17" imgW="647640" imgH="253800" progId="Equation.DSMT4">
                  <p:embed/>
                </p:oleObj>
              </mc:Choice>
              <mc:Fallback>
                <p:oleObj name="Equation" r:id="rId17" imgW="647640" imgH="253800" progId="Equation.DSMT4">
                  <p:embed/>
                  <p:pic>
                    <p:nvPicPr>
                      <p:cNvPr id="0" name=""/>
                      <p:cNvPicPr/>
                      <p:nvPr/>
                    </p:nvPicPr>
                    <p:blipFill>
                      <a:blip r:embed="rId18"/>
                      <a:stretch>
                        <a:fillRect/>
                      </a:stretch>
                    </p:blipFill>
                    <p:spPr>
                      <a:xfrm>
                        <a:off x="2760466" y="5360990"/>
                        <a:ext cx="1679968" cy="658810"/>
                      </a:xfrm>
                      <a:prstGeom prst="rect">
                        <a:avLst/>
                      </a:prstGeom>
                    </p:spPr>
                  </p:pic>
                </p:oleObj>
              </mc:Fallback>
            </mc:AlternateContent>
          </a:graphicData>
        </a:graphic>
      </p:graphicFrame>
    </p:spTree>
    <p:extLst>
      <p:ext uri="{BB962C8B-B14F-4D97-AF65-F5344CB8AC3E}">
        <p14:creationId xmlns:p14="http://schemas.microsoft.com/office/powerpoint/2010/main" val="1234561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Equations Defining the Rotation of a Rigid Body About a Fixed Axis</a:t>
            </a:r>
            <a:endParaRPr lang="en-US" b="1" dirty="0">
              <a:solidFill>
                <a:srgbClr val="AD0B1E"/>
              </a:solidFill>
            </a:endParaRPr>
          </a:p>
        </p:txBody>
      </p:sp>
      <p:pic>
        <p:nvPicPr>
          <p:cNvPr id="18" name="Picture 17" descr="Load B is hanging from the outer rim on left side of a double pulley.The radius of the outer rim is 5 inches. cable C wraps around the inner rim of the double cable. The radius of the inner rim 3 inches. Point D is at the top of the inner rim of the pulley, at the point where cable C is tangent to the pulley.  A positive motion of cable C results in load B ris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887551"/>
            <a:ext cx="2574250" cy="3082899"/>
          </a:xfrm>
          <a:prstGeom prst="rect">
            <a:avLst/>
          </a:prstGeom>
        </p:spPr>
      </p:pic>
      <p:sp>
        <p:nvSpPr>
          <p:cNvPr id="3" name="Content Placeholder 2"/>
          <p:cNvSpPr>
            <a:spLocks noGrp="1"/>
          </p:cNvSpPr>
          <p:nvPr>
            <p:ph idx="1"/>
          </p:nvPr>
        </p:nvSpPr>
        <p:spPr>
          <a:xfrm>
            <a:off x="3657600" y="1447800"/>
            <a:ext cx="5029200" cy="1012271"/>
          </a:xfrm>
        </p:spPr>
        <p:txBody>
          <a:bodyPr/>
          <a:lstStyle/>
          <a:p>
            <a:pPr marL="292608" indent="-292608">
              <a:spcBef>
                <a:spcPts val="0"/>
              </a:spcBef>
              <a:spcAft>
                <a:spcPts val="0"/>
              </a:spcAft>
              <a:buFont typeface="Arial" panose="020B0604020202020204" pitchFamily="34" charset="0"/>
              <a:buChar char="•"/>
            </a:pPr>
            <a:r>
              <a:rPr lang="en-US" altLang="en-US" sz="2000" dirty="0"/>
              <a:t>Motion of a rigid body rotating around a fixed axis is often specified by the type of angular acceleration.</a:t>
            </a:r>
          </a:p>
        </p:txBody>
      </p:sp>
      <p:sp>
        <p:nvSpPr>
          <p:cNvPr id="6" name="Content Placeholder 5"/>
          <p:cNvSpPr>
            <a:spLocks noGrp="1"/>
          </p:cNvSpPr>
          <p:nvPr>
            <p:ph idx="13"/>
          </p:nvPr>
        </p:nvSpPr>
        <p:spPr>
          <a:xfrm>
            <a:off x="3657600" y="2590801"/>
            <a:ext cx="1143000" cy="457200"/>
          </a:xfrm>
        </p:spPr>
        <p:txBody>
          <a:bodyPr/>
          <a:lstStyle/>
          <a:p>
            <a:pPr marL="292608" indent="-292608">
              <a:spcBef>
                <a:spcPts val="0"/>
              </a:spcBef>
              <a:spcAft>
                <a:spcPts val="0"/>
              </a:spcAft>
              <a:buFont typeface="Arial" panose="020B0604020202020204" pitchFamily="34" charset="0"/>
              <a:buChar char="•"/>
            </a:pPr>
            <a:r>
              <a:rPr lang="en-US" altLang="en-US" sz="2000" dirty="0"/>
              <a:t>Recall</a:t>
            </a:r>
          </a:p>
        </p:txBody>
      </p:sp>
      <p:graphicFrame>
        <p:nvGraphicFramePr>
          <p:cNvPr id="14" name="Object 13"/>
          <p:cNvGraphicFramePr>
            <a:graphicFrameLocks noChangeAspect="1"/>
          </p:cNvGraphicFramePr>
          <p:nvPr>
            <p:extLst>
              <p:ext uri="{D42A27DB-BD31-4B8C-83A1-F6EECF244321}">
                <p14:modId xmlns:p14="http://schemas.microsoft.com/office/powerpoint/2010/main" val="3854001610"/>
              </p:ext>
            </p:extLst>
          </p:nvPr>
        </p:nvGraphicFramePr>
        <p:xfrm>
          <a:off x="4800600" y="2460072"/>
          <a:ext cx="2740767" cy="1349929"/>
        </p:xfrm>
        <a:graphic>
          <a:graphicData uri="http://schemas.openxmlformats.org/presentationml/2006/ole">
            <mc:AlternateContent xmlns:mc="http://schemas.openxmlformats.org/markup-compatibility/2006">
              <mc:Choice xmlns:v="urn:schemas-microsoft-com:vml" Requires="v">
                <p:oleObj spid="_x0000_s31154" name="Equation" r:id="rId4" imgW="1701720" imgH="838080" progId="Equation.DSMT4">
                  <p:embed/>
                </p:oleObj>
              </mc:Choice>
              <mc:Fallback>
                <p:oleObj name="Equation" r:id="rId4" imgW="1701720" imgH="838080" progId="Equation.DSMT4">
                  <p:embed/>
                  <p:pic>
                    <p:nvPicPr>
                      <p:cNvPr id="0" name=""/>
                      <p:cNvPicPr/>
                      <p:nvPr/>
                    </p:nvPicPr>
                    <p:blipFill>
                      <a:blip r:embed="rId5"/>
                      <a:stretch>
                        <a:fillRect/>
                      </a:stretch>
                    </p:blipFill>
                    <p:spPr>
                      <a:xfrm>
                        <a:off x="4800600" y="2460072"/>
                        <a:ext cx="2740767" cy="1349929"/>
                      </a:xfrm>
                      <a:prstGeom prst="rect">
                        <a:avLst/>
                      </a:prstGeom>
                    </p:spPr>
                  </p:pic>
                </p:oleObj>
              </mc:Fallback>
            </mc:AlternateContent>
          </a:graphicData>
        </a:graphic>
      </p:graphicFrame>
      <p:sp>
        <p:nvSpPr>
          <p:cNvPr id="7" name="Content Placeholder 6"/>
          <p:cNvSpPr>
            <a:spLocks noGrp="1"/>
          </p:cNvSpPr>
          <p:nvPr>
            <p:ph idx="14"/>
          </p:nvPr>
        </p:nvSpPr>
        <p:spPr>
          <a:xfrm>
            <a:off x="3657600" y="3886201"/>
            <a:ext cx="5029200" cy="457200"/>
          </a:xfrm>
        </p:spPr>
        <p:txBody>
          <a:bodyPr/>
          <a:lstStyle/>
          <a:p>
            <a:pPr marL="292608" indent="-292608">
              <a:spcBef>
                <a:spcPts val="0"/>
              </a:spcBef>
              <a:spcAft>
                <a:spcPts val="0"/>
              </a:spcAft>
              <a:buFont typeface="Arial" panose="020B0604020202020204" pitchFamily="34" charset="0"/>
              <a:buChar char="•"/>
            </a:pPr>
            <a:r>
              <a:rPr lang="en-US" altLang="en-US" sz="2000" i="1" dirty="0"/>
              <a:t>Uniform Rotation, </a:t>
            </a:r>
            <a:r>
              <a:rPr lang="en-US" altLang="en-US" sz="2000" i="1" dirty="0">
                <a:latin typeface="Symbol" pitchFamily="18" charset="2"/>
              </a:rPr>
              <a:t>a</a:t>
            </a:r>
            <a:r>
              <a:rPr lang="en-US" altLang="en-US" sz="2000" i="1" dirty="0"/>
              <a:t> = </a:t>
            </a:r>
            <a:r>
              <a:rPr lang="en-US" altLang="en-US" sz="2000" dirty="0"/>
              <a:t>0:</a:t>
            </a:r>
            <a:endParaRPr lang="en-US" altLang="en-US" sz="2000" i="1" dirty="0"/>
          </a:p>
        </p:txBody>
      </p:sp>
      <p:graphicFrame>
        <p:nvGraphicFramePr>
          <p:cNvPr id="15" name="Object 14"/>
          <p:cNvGraphicFramePr>
            <a:graphicFrameLocks noChangeAspect="1"/>
          </p:cNvGraphicFramePr>
          <p:nvPr>
            <p:extLst>
              <p:ext uri="{D42A27DB-BD31-4B8C-83A1-F6EECF244321}">
                <p14:modId xmlns:p14="http://schemas.microsoft.com/office/powerpoint/2010/main" val="4165577991"/>
              </p:ext>
            </p:extLst>
          </p:nvPr>
        </p:nvGraphicFramePr>
        <p:xfrm>
          <a:off x="4722005" y="4343401"/>
          <a:ext cx="1145395" cy="368163"/>
        </p:xfrm>
        <a:graphic>
          <a:graphicData uri="http://schemas.openxmlformats.org/presentationml/2006/ole">
            <mc:AlternateContent xmlns:mc="http://schemas.openxmlformats.org/markup-compatibility/2006">
              <mc:Choice xmlns:v="urn:schemas-microsoft-com:vml" Requires="v">
                <p:oleObj spid="_x0000_s31155" name="Equation" r:id="rId6" imgW="711000" imgH="228600" progId="Equation.DSMT4">
                  <p:embed/>
                </p:oleObj>
              </mc:Choice>
              <mc:Fallback>
                <p:oleObj name="Equation" r:id="rId6" imgW="711000" imgH="228600" progId="Equation.DSMT4">
                  <p:embed/>
                  <p:pic>
                    <p:nvPicPr>
                      <p:cNvPr id="0" name=""/>
                      <p:cNvPicPr/>
                      <p:nvPr/>
                    </p:nvPicPr>
                    <p:blipFill>
                      <a:blip r:embed="rId7"/>
                      <a:stretch>
                        <a:fillRect/>
                      </a:stretch>
                    </p:blipFill>
                    <p:spPr>
                      <a:xfrm>
                        <a:off x="4722005" y="4343401"/>
                        <a:ext cx="1145395" cy="368163"/>
                      </a:xfrm>
                      <a:prstGeom prst="rect">
                        <a:avLst/>
                      </a:prstGeom>
                    </p:spPr>
                  </p:pic>
                </p:oleObj>
              </mc:Fallback>
            </mc:AlternateContent>
          </a:graphicData>
        </a:graphic>
      </p:graphicFrame>
      <p:sp>
        <p:nvSpPr>
          <p:cNvPr id="8" name="Content Placeholder 7"/>
          <p:cNvSpPr>
            <a:spLocks noGrp="1"/>
          </p:cNvSpPr>
          <p:nvPr>
            <p:ph idx="15"/>
          </p:nvPr>
        </p:nvSpPr>
        <p:spPr>
          <a:xfrm>
            <a:off x="3657600" y="4724401"/>
            <a:ext cx="5029200" cy="609600"/>
          </a:xfrm>
        </p:spPr>
        <p:txBody>
          <a:bodyPr/>
          <a:lstStyle/>
          <a:p>
            <a:pPr marL="292608" indent="-292608">
              <a:spcBef>
                <a:spcPts val="0"/>
              </a:spcBef>
              <a:spcAft>
                <a:spcPts val="0"/>
              </a:spcAft>
              <a:buFont typeface="Arial" panose="020B0604020202020204" pitchFamily="34" charset="0"/>
              <a:buChar char="•"/>
            </a:pPr>
            <a:r>
              <a:rPr lang="en-US" altLang="en-US" sz="2000" i="1" dirty="0"/>
              <a:t>Uniformly Accelerated Rotation, </a:t>
            </a:r>
            <a:r>
              <a:rPr lang="en-US" altLang="en-US" sz="2000" i="1" dirty="0">
                <a:latin typeface="Symbol" pitchFamily="18" charset="2"/>
              </a:rPr>
              <a:t>a</a:t>
            </a:r>
            <a:r>
              <a:rPr lang="en-US" altLang="en-US" sz="2000" i="1" dirty="0"/>
              <a:t> = </a:t>
            </a:r>
            <a:r>
              <a:rPr lang="en-US" altLang="en-US" sz="2000" dirty="0"/>
              <a:t>constant:</a:t>
            </a:r>
            <a:endParaRPr lang="en-US" altLang="en-US" sz="2000" i="1" dirty="0"/>
          </a:p>
        </p:txBody>
      </p:sp>
      <p:graphicFrame>
        <p:nvGraphicFramePr>
          <p:cNvPr id="17" name="Object 16"/>
          <p:cNvGraphicFramePr>
            <a:graphicFrameLocks noChangeAspect="1"/>
          </p:cNvGraphicFramePr>
          <p:nvPr>
            <p:extLst>
              <p:ext uri="{D42A27DB-BD31-4B8C-83A1-F6EECF244321}">
                <p14:modId xmlns:p14="http://schemas.microsoft.com/office/powerpoint/2010/main" val="1629795634"/>
              </p:ext>
            </p:extLst>
          </p:nvPr>
        </p:nvGraphicFramePr>
        <p:xfrm>
          <a:off x="4613732" y="5410200"/>
          <a:ext cx="2168068" cy="1206755"/>
        </p:xfrm>
        <a:graphic>
          <a:graphicData uri="http://schemas.openxmlformats.org/presentationml/2006/ole">
            <mc:AlternateContent xmlns:mc="http://schemas.openxmlformats.org/markup-compatibility/2006">
              <mc:Choice xmlns:v="urn:schemas-microsoft-com:vml" Requires="v">
                <p:oleObj spid="_x0000_s31156" name="Equation" r:id="rId8" imgW="1346040" imgH="749160" progId="Equation.DSMT4">
                  <p:embed/>
                </p:oleObj>
              </mc:Choice>
              <mc:Fallback>
                <p:oleObj name="Equation" r:id="rId8" imgW="1346040" imgH="749160" progId="Equation.DSMT4">
                  <p:embed/>
                  <p:pic>
                    <p:nvPicPr>
                      <p:cNvPr id="0" name=""/>
                      <p:cNvPicPr/>
                      <p:nvPr/>
                    </p:nvPicPr>
                    <p:blipFill>
                      <a:blip r:embed="rId9"/>
                      <a:stretch>
                        <a:fillRect/>
                      </a:stretch>
                    </p:blipFill>
                    <p:spPr>
                      <a:xfrm>
                        <a:off x="4613732" y="5410200"/>
                        <a:ext cx="2168068" cy="1206755"/>
                      </a:xfrm>
                      <a:prstGeom prst="rect">
                        <a:avLst/>
                      </a:prstGeom>
                    </p:spPr>
                  </p:pic>
                </p:oleObj>
              </mc:Fallback>
            </mc:AlternateContent>
          </a:graphicData>
        </a:graphic>
      </p:graphicFrame>
    </p:spTree>
    <p:extLst>
      <p:ext uri="{BB962C8B-B14F-4D97-AF65-F5344CB8AC3E}">
        <p14:creationId xmlns:p14="http://schemas.microsoft.com/office/powerpoint/2010/main" val="2743725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15.3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3" descr="msotw9_temp0"/>
          <p:cNvPicPr>
            <a:picLocks noChangeAspect="1" noChangeArrowheads="1"/>
          </p:cNvPicPr>
          <p:nvPr/>
        </p:nvPicPr>
        <p:blipFill>
          <a:blip r:embed="rId2"/>
          <a:stretch>
            <a:fillRect/>
          </a:stretch>
        </p:blipFill>
        <p:spPr bwMode="auto">
          <a:xfrm>
            <a:off x="901914" y="1004888"/>
            <a:ext cx="2817384" cy="27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4"/>
          <p:cNvSpPr txBox="1">
            <a:spLocks noChangeArrowheads="1"/>
          </p:cNvSpPr>
          <p:nvPr/>
        </p:nvSpPr>
        <p:spPr bwMode="auto">
          <a:xfrm>
            <a:off x="317500" y="3795713"/>
            <a:ext cx="445452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Cable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has a constant acceleration of 225 mm/s</a:t>
            </a:r>
            <a:r>
              <a:rPr kumimoji="0" lang="en-US" altLang="en-US" sz="20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2</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an initial velocity of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300 mm/s, both directed to the right.</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number of revolutions of the pulley in 2 s,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velocity and change in position of the load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after 2 s,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acceleration of the point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on the rim of the inner pulley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0.</a:t>
            </a:r>
          </a:p>
        </p:txBody>
      </p:sp>
      <p:sp>
        <p:nvSpPr>
          <p:cNvPr id="16" name="Text Box 6"/>
          <p:cNvSpPr txBox="1">
            <a:spLocks noChangeArrowheads="1"/>
          </p:cNvSpPr>
          <p:nvPr/>
        </p:nvSpPr>
        <p:spPr bwMode="auto">
          <a:xfrm>
            <a:off x="4762500" y="938213"/>
            <a:ext cx="43815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Due to the action of the cable, the tangential velocity and acceleration of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are equal to the velocity and acceleration of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Calculate the initial angular velocity and acceleration.</a:t>
            </a:r>
            <a:endPar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17" name="Text Box 7"/>
          <p:cNvSpPr txBox="1">
            <a:spLocks noChangeArrowheads="1"/>
          </p:cNvSpPr>
          <p:nvPr/>
        </p:nvSpPr>
        <p:spPr bwMode="auto">
          <a:xfrm>
            <a:off x="4762500" y="3052763"/>
            <a:ext cx="43576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relations for uniformly accelerated rotation to determine the velocity and angular position of the pulley after 2 s.</a:t>
            </a:r>
          </a:p>
        </p:txBody>
      </p:sp>
      <p:sp>
        <p:nvSpPr>
          <p:cNvPr id="18" name="Text Box 8"/>
          <p:cNvSpPr txBox="1">
            <a:spLocks noChangeArrowheads="1"/>
          </p:cNvSpPr>
          <p:nvPr/>
        </p:nvSpPr>
        <p:spPr bwMode="auto">
          <a:xfrm>
            <a:off x="4762500" y="4405313"/>
            <a:ext cx="4333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Evaluate the initial tangential and normal acceleration components of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spTree>
    <p:extLst>
      <p:ext uri="{BB962C8B-B14F-4D97-AF65-F5344CB8AC3E}">
        <p14:creationId xmlns:p14="http://schemas.microsoft.com/office/powerpoint/2010/main" val="2817146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15.3 </a:t>
            </a:r>
            <a:r>
              <a:rPr lang="en-US" altLang="en-US" sz="1000" b="1" dirty="0">
                <a:solidFill>
                  <a:srgbClr val="AD0B1E"/>
                </a:solidFill>
                <a:ea typeface="ＭＳ Ｐゴシック" pitchFamily="34" charset="-128"/>
              </a:rPr>
              <a:t>2</a:t>
            </a:r>
            <a:endParaRPr lang="en-US" sz="1000" b="1" dirty="0">
              <a:solidFill>
                <a:srgbClr val="AD0B1E"/>
              </a:solidFill>
            </a:endParaRPr>
          </a:p>
        </p:txBody>
      </p:sp>
      <p:sp>
        <p:nvSpPr>
          <p:cNvPr id="23" name="Text Box 8"/>
          <p:cNvSpPr txBox="1">
            <a:spLocks noChangeArrowheads="1"/>
          </p:cNvSpPr>
          <p:nvPr/>
        </p:nvSpPr>
        <p:spPr bwMode="auto">
          <a:xfrm>
            <a:off x="2981325" y="938213"/>
            <a:ext cx="61626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r>
              <a:rPr lang="en-US" altLang="en-US"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ts val="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tangential velocity and acceleration of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are equal to the velocity and acceleration of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  </a:t>
            </a:r>
          </a:p>
        </p:txBody>
      </p:sp>
      <p:pic>
        <p:nvPicPr>
          <p:cNvPr id="24"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406525"/>
            <a:ext cx="2773362"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16"/>
          <p:cNvSpPr txBox="1">
            <a:spLocks noChangeArrowheads="1"/>
          </p:cNvSpPr>
          <p:nvPr/>
        </p:nvSpPr>
        <p:spPr bwMode="auto">
          <a:xfrm>
            <a:off x="2992438" y="3286125"/>
            <a:ext cx="61515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relations for uniformly accelerated rotation to determine velocity and angular position of pulley after 2 s.</a:t>
            </a:r>
          </a:p>
        </p:txBody>
      </p:sp>
      <p:graphicFrame>
        <p:nvGraphicFramePr>
          <p:cNvPr id="26" name="Object 5"/>
          <p:cNvGraphicFramePr>
            <a:graphicFrameLocks noChangeAspect="1"/>
          </p:cNvGraphicFramePr>
          <p:nvPr/>
        </p:nvGraphicFramePr>
        <p:xfrm>
          <a:off x="3325813" y="4381500"/>
          <a:ext cx="4991100" cy="787400"/>
        </p:xfrm>
        <a:graphic>
          <a:graphicData uri="http://schemas.openxmlformats.org/presentationml/2006/ole">
            <mc:AlternateContent xmlns:mc="http://schemas.openxmlformats.org/markup-compatibility/2006">
              <mc:Choice xmlns:v="urn:schemas-microsoft-com:vml" Requires="v">
                <p:oleObj spid="_x0000_s32534" name="Equation" r:id="rId4" imgW="4991100" imgH="787400" progId="Equation.DSMT4">
                  <p:embed/>
                </p:oleObj>
              </mc:Choice>
              <mc:Fallback>
                <p:oleObj name="Equation" r:id="rId4" imgW="4991100" imgH="787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5813" y="4381500"/>
                        <a:ext cx="49911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 name="Group 25"/>
          <p:cNvGrpSpPr>
            <a:grpSpLocks/>
          </p:cNvGrpSpPr>
          <p:nvPr/>
        </p:nvGrpSpPr>
        <p:grpSpPr bwMode="auto">
          <a:xfrm>
            <a:off x="3325813" y="5218113"/>
            <a:ext cx="5353050" cy="596900"/>
            <a:chOff x="2110" y="3228"/>
            <a:chExt cx="3372" cy="376"/>
          </a:xfrm>
        </p:grpSpPr>
        <p:graphicFrame>
          <p:nvGraphicFramePr>
            <p:cNvPr id="28" name="Object 8"/>
            <p:cNvGraphicFramePr>
              <a:graphicFrameLocks noChangeAspect="1"/>
            </p:cNvGraphicFramePr>
            <p:nvPr/>
          </p:nvGraphicFramePr>
          <p:xfrm>
            <a:off x="2110" y="3228"/>
            <a:ext cx="2304" cy="376"/>
          </p:xfrm>
          <a:graphic>
            <a:graphicData uri="http://schemas.openxmlformats.org/presentationml/2006/ole">
              <mc:AlternateContent xmlns:mc="http://schemas.openxmlformats.org/markup-compatibility/2006">
                <mc:Choice xmlns:v="urn:schemas-microsoft-com:vml" Requires="v">
                  <p:oleObj spid="_x0000_s32535" name="Equation" r:id="rId6" imgW="3657600" imgH="596900" progId="Equation.3">
                    <p:embed/>
                  </p:oleObj>
                </mc:Choice>
                <mc:Fallback>
                  <p:oleObj name="Equation" r:id="rId6" imgW="3657600" imgH="596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0" y="3228"/>
                          <a:ext cx="2304" cy="3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9"/>
            <p:cNvGraphicFramePr>
              <a:graphicFrameLocks noChangeAspect="1"/>
            </p:cNvGraphicFramePr>
            <p:nvPr/>
          </p:nvGraphicFramePr>
          <p:xfrm>
            <a:off x="4738" y="3328"/>
            <a:ext cx="744" cy="176"/>
          </p:xfrm>
          <a:graphic>
            <a:graphicData uri="http://schemas.openxmlformats.org/presentationml/2006/ole">
              <mc:AlternateContent xmlns:mc="http://schemas.openxmlformats.org/markup-compatibility/2006">
                <mc:Choice xmlns:v="urn:schemas-microsoft-com:vml" Requires="v">
                  <p:oleObj spid="_x0000_s32536" name="Equation" r:id="rId8" imgW="1180588" imgH="279279" progId="Equation.3">
                    <p:embed/>
                  </p:oleObj>
                </mc:Choice>
                <mc:Fallback>
                  <p:oleObj name="Equation" r:id="rId8" imgW="1180588" imgH="27927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8" y="3328"/>
                          <a:ext cx="744" cy="17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30" name="Picture 29" descr="Picture6.png"/>
          <p:cNvPicPr>
            <a:picLocks noChangeAspect="1"/>
          </p:cNvPicPr>
          <p:nvPr/>
        </p:nvPicPr>
        <p:blipFill>
          <a:blip r:embed="rId10"/>
          <a:stretch>
            <a:fillRect/>
          </a:stretch>
        </p:blipFill>
        <p:spPr>
          <a:xfrm>
            <a:off x="3307948" y="1881813"/>
            <a:ext cx="2566204" cy="1322723"/>
          </a:xfrm>
          <a:prstGeom prst="rect">
            <a:avLst/>
          </a:prstGeom>
        </p:spPr>
      </p:pic>
      <p:pic>
        <p:nvPicPr>
          <p:cNvPr id="31" name="Picture 30" descr="Picture6.png"/>
          <p:cNvPicPr>
            <a:picLocks noChangeAspect="1"/>
          </p:cNvPicPr>
          <p:nvPr/>
        </p:nvPicPr>
        <p:blipFill>
          <a:blip r:embed="rId11"/>
          <a:stretch>
            <a:fillRect/>
          </a:stretch>
        </p:blipFill>
        <p:spPr>
          <a:xfrm>
            <a:off x="6161261" y="1857050"/>
            <a:ext cx="2669827" cy="1353200"/>
          </a:xfrm>
          <a:prstGeom prst="rect">
            <a:avLst/>
          </a:prstGeom>
        </p:spPr>
      </p:pic>
      <p:pic>
        <p:nvPicPr>
          <p:cNvPr id="32" name="Picture 31" descr="Picture6.png"/>
          <p:cNvPicPr>
            <a:picLocks noChangeAspect="1"/>
          </p:cNvPicPr>
          <p:nvPr/>
        </p:nvPicPr>
        <p:blipFill>
          <a:blip r:embed="rId12"/>
          <a:stretch>
            <a:fillRect/>
          </a:stretch>
        </p:blipFill>
        <p:spPr>
          <a:xfrm>
            <a:off x="3358702" y="3911364"/>
            <a:ext cx="4541145" cy="444971"/>
          </a:xfrm>
          <a:prstGeom prst="rect">
            <a:avLst/>
          </a:prstGeom>
        </p:spPr>
      </p:pic>
      <p:pic>
        <p:nvPicPr>
          <p:cNvPr id="33" name="Picture 32" descr="Picture6.png"/>
          <p:cNvPicPr>
            <a:picLocks noChangeAspect="1"/>
          </p:cNvPicPr>
          <p:nvPr/>
        </p:nvPicPr>
        <p:blipFill>
          <a:blip r:embed="rId13"/>
          <a:stretch>
            <a:fillRect/>
          </a:stretch>
        </p:blipFill>
        <p:spPr>
          <a:xfrm>
            <a:off x="7247442" y="5822472"/>
            <a:ext cx="1469015" cy="737555"/>
          </a:xfrm>
          <a:prstGeom prst="rect">
            <a:avLst/>
          </a:prstGeom>
        </p:spPr>
      </p:pic>
      <p:pic>
        <p:nvPicPr>
          <p:cNvPr id="34" name="Picture 33" descr="Picture6.png"/>
          <p:cNvPicPr>
            <a:picLocks noChangeAspect="1"/>
          </p:cNvPicPr>
          <p:nvPr/>
        </p:nvPicPr>
        <p:blipFill>
          <a:blip r:embed="rId14"/>
          <a:stretch>
            <a:fillRect/>
          </a:stretch>
        </p:blipFill>
        <p:spPr>
          <a:xfrm>
            <a:off x="2727410" y="5781383"/>
            <a:ext cx="3998646" cy="725364"/>
          </a:xfrm>
          <a:prstGeom prst="rect">
            <a:avLst/>
          </a:prstGeom>
        </p:spPr>
      </p:pic>
    </p:spTree>
    <p:extLst>
      <p:ext uri="{BB962C8B-B14F-4D97-AF65-F5344CB8AC3E}">
        <p14:creationId xmlns:p14="http://schemas.microsoft.com/office/powerpoint/2010/main" val="324750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15.3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23"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88" y="992188"/>
            <a:ext cx="28448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6"/>
          <p:cNvSpPr txBox="1">
            <a:spLocks noChangeArrowheads="1"/>
          </p:cNvSpPr>
          <p:nvPr/>
        </p:nvSpPr>
        <p:spPr bwMode="auto">
          <a:xfrm>
            <a:off x="3386138" y="949325"/>
            <a:ext cx="57578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rPr>
              <a:t>Evaluate the initial tangential and normal acceleration components of </a:t>
            </a:r>
            <a:r>
              <a:rPr kumimoji="0" lang="en-US" altLang="en-US" sz="1800" b="0" i="1" u="none" strike="noStrike" kern="0" cap="none" spc="0" normalizeH="0" baseline="0" noProof="0">
                <a:ln>
                  <a:noFill/>
                </a:ln>
                <a:solidFill>
                  <a:srgbClr val="000000"/>
                </a:solidFill>
                <a:effectLst/>
                <a:uLnTx/>
                <a:uFillTx/>
                <a:latin typeface="Times New Roman" pitchFamily="18" charset="0"/>
              </a:rPr>
              <a:t>D</a:t>
            </a:r>
            <a:r>
              <a:rPr kumimoji="0" lang="en-US" altLang="en-US" sz="1800" b="0" i="0" u="none" strike="noStrike" kern="0" cap="none" spc="0" normalizeH="0" baseline="0" noProof="0">
                <a:ln>
                  <a:noFill/>
                </a:ln>
                <a:solidFill>
                  <a:srgbClr val="000000"/>
                </a:solidFill>
                <a:effectLst/>
                <a:uLnTx/>
                <a:uFillTx/>
                <a:latin typeface="Times New Roman" pitchFamily="18" charset="0"/>
              </a:rPr>
              <a:t>.</a:t>
            </a:r>
            <a:endParaRPr kumimoji="0" lang="en-US" altLang="en-US" sz="1800" b="0" i="0" u="none" strike="noStrike" kern="0" cap="none" spc="0" normalizeH="0" baseline="0" noProof="0" dirty="0">
              <a:ln>
                <a:noFill/>
              </a:ln>
              <a:solidFill>
                <a:srgbClr val="000000"/>
              </a:solidFill>
              <a:effectLst/>
              <a:uLnTx/>
              <a:uFillTx/>
              <a:latin typeface="MT Symbol" pitchFamily="82" charset="2"/>
            </a:endParaRPr>
          </a:p>
        </p:txBody>
      </p:sp>
      <p:grpSp>
        <p:nvGrpSpPr>
          <p:cNvPr id="25" name="Group 17"/>
          <p:cNvGrpSpPr>
            <a:grpSpLocks/>
          </p:cNvGrpSpPr>
          <p:nvPr/>
        </p:nvGrpSpPr>
        <p:grpSpPr bwMode="auto">
          <a:xfrm>
            <a:off x="303213" y="3241675"/>
            <a:ext cx="8723312" cy="3041650"/>
            <a:chOff x="191" y="2042"/>
            <a:chExt cx="5495" cy="1916"/>
          </a:xfrm>
        </p:grpSpPr>
        <p:pic>
          <p:nvPicPr>
            <p:cNvPr id="26" name="Picture 5" descr="C:\DOCUME~1\WALTOL~1\LOCALS~1\Temp\\msotw9_temp0.jpg"/>
            <p:cNvPicPr>
              <a:picLocks noChangeAspect="1" noChangeArrowheads="1"/>
            </p:cNvPicPr>
            <p:nvPr/>
          </p:nvPicPr>
          <p:blipFill>
            <a:blip r:embed="rId4"/>
            <a:stretch>
              <a:fillRect/>
            </a:stretch>
          </p:blipFill>
          <p:spPr bwMode="auto">
            <a:xfrm>
              <a:off x="191" y="2669"/>
              <a:ext cx="1725" cy="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10"/>
            <p:cNvSpPr txBox="1">
              <a:spLocks noChangeArrowheads="1"/>
            </p:cNvSpPr>
            <p:nvPr/>
          </p:nvSpPr>
          <p:spPr bwMode="auto">
            <a:xfrm>
              <a:off x="2133" y="2042"/>
              <a:ext cx="35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rPr>
                <a:t>	Magnitude and direction of the total acceleration,</a:t>
              </a:r>
            </a:p>
          </p:txBody>
        </p:sp>
      </p:grpSp>
      <p:grpSp>
        <p:nvGrpSpPr>
          <p:cNvPr id="28" name="Group 15"/>
          <p:cNvGrpSpPr>
            <a:grpSpLocks/>
          </p:cNvGrpSpPr>
          <p:nvPr/>
        </p:nvGrpSpPr>
        <p:grpSpPr bwMode="auto">
          <a:xfrm>
            <a:off x="3697288" y="3905252"/>
            <a:ext cx="5268913" cy="1122363"/>
            <a:chOff x="2153" y="2460"/>
            <a:chExt cx="3319" cy="707"/>
          </a:xfrm>
        </p:grpSpPr>
        <p:graphicFrame>
          <p:nvGraphicFramePr>
            <p:cNvPr id="29" name="Object 7"/>
            <p:cNvGraphicFramePr>
              <a:graphicFrameLocks noChangeAspect="1"/>
            </p:cNvGraphicFramePr>
            <p:nvPr/>
          </p:nvGraphicFramePr>
          <p:xfrm>
            <a:off x="2153" y="2460"/>
            <a:ext cx="2240" cy="608"/>
          </p:xfrm>
          <a:graphic>
            <a:graphicData uri="http://schemas.openxmlformats.org/presentationml/2006/ole">
              <mc:AlternateContent xmlns:mc="http://schemas.openxmlformats.org/markup-compatibility/2006">
                <mc:Choice xmlns:v="urn:schemas-microsoft-com:vml" Requires="v">
                  <p:oleObj spid="_x0000_s33488" name="Equation" r:id="rId5" imgW="3555720" imgH="965160" progId="Equation.DSMT4">
                    <p:embed/>
                  </p:oleObj>
                </mc:Choice>
                <mc:Fallback>
                  <p:oleObj name="Equation" r:id="rId5" imgW="3555720" imgH="9651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3" y="2460"/>
                          <a:ext cx="2240" cy="6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8"/>
            <p:cNvGraphicFramePr>
              <a:graphicFrameLocks noChangeAspect="1"/>
            </p:cNvGraphicFramePr>
            <p:nvPr/>
          </p:nvGraphicFramePr>
          <p:xfrm>
            <a:off x="4512" y="2951"/>
            <a:ext cx="960" cy="216"/>
          </p:xfrm>
          <a:graphic>
            <a:graphicData uri="http://schemas.openxmlformats.org/presentationml/2006/ole">
              <mc:AlternateContent xmlns:mc="http://schemas.openxmlformats.org/markup-compatibility/2006">
                <mc:Choice xmlns:v="urn:schemas-microsoft-com:vml" Requires="v">
                  <p:oleObj spid="_x0000_s33489" name="Equation" r:id="rId7" imgW="1523880" imgH="342720" progId="Equation.DSMT4">
                    <p:embed/>
                  </p:oleObj>
                </mc:Choice>
                <mc:Fallback>
                  <p:oleObj name="Equation" r:id="rId7" imgW="1523880" imgH="3427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 y="2951"/>
                          <a:ext cx="960" cy="21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1" name="Object 6"/>
          <p:cNvGraphicFramePr>
            <a:graphicFrameLocks noChangeAspect="1"/>
          </p:cNvGraphicFramePr>
          <p:nvPr/>
        </p:nvGraphicFramePr>
        <p:xfrm>
          <a:off x="7013578" y="6067425"/>
          <a:ext cx="889000" cy="266700"/>
        </p:xfrm>
        <a:graphic>
          <a:graphicData uri="http://schemas.openxmlformats.org/presentationml/2006/ole">
            <mc:AlternateContent xmlns:mc="http://schemas.openxmlformats.org/markup-compatibility/2006">
              <mc:Choice xmlns:v="urn:schemas-microsoft-com:vml" Requires="v">
                <p:oleObj spid="_x0000_s33490" name="Equation" r:id="rId9" imgW="888614" imgH="266584" progId="Equation.3">
                  <p:embed/>
                </p:oleObj>
              </mc:Choice>
              <mc:Fallback>
                <p:oleObj name="Equation" r:id="rId9" imgW="888614" imgH="26658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3578" y="6067425"/>
                        <a:ext cx="889000" cy="2667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2" name="Picture 31" descr="Picture6.png"/>
          <p:cNvPicPr>
            <a:picLocks noChangeAspect="1"/>
          </p:cNvPicPr>
          <p:nvPr/>
        </p:nvPicPr>
        <p:blipFill>
          <a:blip r:embed="rId11"/>
          <a:stretch>
            <a:fillRect/>
          </a:stretch>
        </p:blipFill>
        <p:spPr>
          <a:xfrm>
            <a:off x="4053564" y="1605169"/>
            <a:ext cx="2541822" cy="390112"/>
          </a:xfrm>
          <a:prstGeom prst="rect">
            <a:avLst/>
          </a:prstGeom>
        </p:spPr>
      </p:pic>
      <p:pic>
        <p:nvPicPr>
          <p:cNvPr id="33" name="Picture 32" descr="Picture6.png"/>
          <p:cNvPicPr>
            <a:picLocks noChangeAspect="1"/>
          </p:cNvPicPr>
          <p:nvPr/>
        </p:nvPicPr>
        <p:blipFill>
          <a:blip r:embed="rId12"/>
          <a:stretch>
            <a:fillRect/>
          </a:stretch>
        </p:blipFill>
        <p:spPr>
          <a:xfrm>
            <a:off x="4063934" y="2599198"/>
            <a:ext cx="4559431" cy="402303"/>
          </a:xfrm>
          <a:prstGeom prst="rect">
            <a:avLst/>
          </a:prstGeom>
        </p:spPr>
      </p:pic>
      <p:pic>
        <p:nvPicPr>
          <p:cNvPr id="34" name="Picture 33" descr="Picture6.png"/>
          <p:cNvPicPr>
            <a:picLocks noChangeAspect="1"/>
          </p:cNvPicPr>
          <p:nvPr/>
        </p:nvPicPr>
        <p:blipFill>
          <a:blip r:embed="rId13"/>
          <a:stretch>
            <a:fillRect/>
          </a:stretch>
        </p:blipFill>
        <p:spPr>
          <a:xfrm>
            <a:off x="4031548" y="2031128"/>
            <a:ext cx="4528954" cy="414494"/>
          </a:xfrm>
          <a:prstGeom prst="rect">
            <a:avLst/>
          </a:prstGeom>
        </p:spPr>
      </p:pic>
      <p:pic>
        <p:nvPicPr>
          <p:cNvPr id="35" name="Picture 34" descr="Picture6.png"/>
          <p:cNvPicPr>
            <a:picLocks noChangeAspect="1"/>
          </p:cNvPicPr>
          <p:nvPr/>
        </p:nvPicPr>
        <p:blipFill>
          <a:blip r:embed="rId14"/>
          <a:stretch>
            <a:fillRect/>
          </a:stretch>
        </p:blipFill>
        <p:spPr>
          <a:xfrm>
            <a:off x="3614600" y="5044877"/>
            <a:ext cx="1286150" cy="1359296"/>
          </a:xfrm>
          <a:prstGeom prst="rect">
            <a:avLst/>
          </a:prstGeom>
        </p:spPr>
      </p:pic>
    </p:spTree>
    <p:extLst>
      <p:ext uri="{BB962C8B-B14F-4D97-AF65-F5344CB8AC3E}">
        <p14:creationId xmlns:p14="http://schemas.microsoft.com/office/powerpoint/2010/main" val="257875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5948B37-2264-4C9D-BA93-4B79A421230D}"/>
              </a:ext>
            </a:extLst>
          </p:cNvPr>
          <p:cNvSpPr>
            <a:spLocks noGrp="1"/>
          </p:cNvSpPr>
          <p:nvPr>
            <p:ph type="ctrTitle"/>
          </p:nvPr>
        </p:nvSpPr>
        <p:spPr>
          <a:xfrm>
            <a:off x="278130" y="2814778"/>
            <a:ext cx="4293870" cy="609600"/>
          </a:xfrm>
        </p:spPr>
        <p:txBody>
          <a:bodyPr anchor="ctr"/>
          <a:lstStyle/>
          <a:p>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Chapter 15</a:t>
            </a:r>
            <a:endParaRPr lang="en-IN" dirty="0">
              <a:solidFill>
                <a:schemeClr val="tx1"/>
              </a:solidFill>
            </a:endParaRPr>
          </a:p>
        </p:txBody>
      </p:sp>
      <p:sp>
        <p:nvSpPr>
          <p:cNvPr id="11" name="Text Placeholder 2">
            <a:extLst>
              <a:ext uri="{FF2B5EF4-FFF2-40B4-BE49-F238E27FC236}">
                <a16:creationId xmlns:a16="http://schemas.microsoft.com/office/drawing/2014/main" id="{9B45C2B7-DD31-4AB5-B3E0-B3683444086D}"/>
              </a:ext>
            </a:extLst>
          </p:cNvPr>
          <p:cNvSpPr>
            <a:spLocks noGrp="1"/>
          </p:cNvSpPr>
          <p:nvPr>
            <p:ph type="body" sz="quarter" idx="10"/>
          </p:nvPr>
        </p:nvSpPr>
        <p:spPr>
          <a:xfrm>
            <a:off x="278130" y="3491151"/>
            <a:ext cx="4293870" cy="990600"/>
          </a:xfrm>
        </p:spPr>
        <p:txBody>
          <a:bodyPr anchor="ctr"/>
          <a:lstStyle/>
          <a:p>
            <a:pPr marL="452438" indent="-452438" algn="ctr"/>
            <a:r>
              <a:rPr lang="en-US" altLang="en-US" sz="3200" b="1" dirty="0">
                <a:solidFill>
                  <a:schemeClr val="tx1"/>
                </a:solidFill>
                <a:latin typeface="Times New Roman" panose="02020603050405020304" pitchFamily="18" charset="0"/>
                <a:ea typeface="ＭＳ Ｐゴシック" pitchFamily="34" charset="-128"/>
                <a:cs typeface="Times New Roman" panose="02020603050405020304" pitchFamily="18" charset="0"/>
              </a:rPr>
              <a:t>Kinematics of Rigid Bodies</a:t>
            </a:r>
          </a:p>
        </p:txBody>
      </p:sp>
      <p:pic>
        <p:nvPicPr>
          <p:cNvPr id="12" name="Picture 11">
            <a:extLst>
              <a:ext uri="{FF2B5EF4-FFF2-40B4-BE49-F238E27FC236}">
                <a16:creationId xmlns:a16="http://schemas.microsoft.com/office/drawing/2014/main" id="{69FDC3DD-2CAC-438D-BBDB-05D9833D2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981200"/>
            <a:ext cx="4125026" cy="2671805"/>
          </a:xfrm>
          <a:prstGeom prst="rect">
            <a:avLst/>
          </a:prstGeom>
        </p:spPr>
      </p:pic>
    </p:spTree>
    <p:extLst>
      <p:ext uri="{BB962C8B-B14F-4D97-AF65-F5344CB8AC3E}">
        <p14:creationId xmlns:p14="http://schemas.microsoft.com/office/powerpoint/2010/main" val="692096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15.3 </a:t>
            </a:r>
            <a:r>
              <a:rPr lang="en-US" altLang="en-US" sz="1000" b="1" dirty="0">
                <a:solidFill>
                  <a:srgbClr val="AD0B1E"/>
                </a:solidFill>
                <a:ea typeface="ＭＳ Ｐゴシック" pitchFamily="34" charset="-128"/>
              </a:rPr>
              <a:t>4</a:t>
            </a:r>
            <a:endParaRPr lang="en-US" sz="1000" b="1" dirty="0">
              <a:solidFill>
                <a:srgbClr val="AD0B1E"/>
              </a:solidFill>
            </a:endParaRPr>
          </a:p>
        </p:txBody>
      </p:sp>
      <p:sp>
        <p:nvSpPr>
          <p:cNvPr id="5" name="Text Box 6"/>
          <p:cNvSpPr txBox="1">
            <a:spLocks noChangeArrowheads="1"/>
          </p:cNvSpPr>
          <p:nvPr/>
        </p:nvSpPr>
        <p:spPr bwMode="auto">
          <a:xfrm>
            <a:off x="4043966" y="938213"/>
            <a:ext cx="5100034"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AD0B1E"/>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double pulley acts similarly to a system of gears; for every 75 mm that point C moves to the right, point B moves 125 mm upward. This is also similar to the rear tire of your bicycle. As you apply tension to the chain, the rear sprocket rotates a small amount, causing the rear wheel to rotate through a much larger angle.</a:t>
            </a:r>
          </a:p>
        </p:txBody>
      </p:sp>
      <p:pic>
        <p:nvPicPr>
          <p:cNvPr id="6" name="Picture 3" descr="msotw9_temp0"/>
          <p:cNvPicPr>
            <a:picLocks noChangeAspect="1" noChangeArrowheads="1"/>
          </p:cNvPicPr>
          <p:nvPr/>
        </p:nvPicPr>
        <p:blipFill>
          <a:blip r:embed="rId2"/>
          <a:stretch>
            <a:fillRect/>
          </a:stretch>
        </p:blipFill>
        <p:spPr bwMode="auto">
          <a:xfrm>
            <a:off x="901914" y="1004888"/>
            <a:ext cx="2817384" cy="27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850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Example – General Plane Motion</a:t>
            </a:r>
            <a:endParaRPr lang="en-US" b="1" dirty="0">
              <a:solidFill>
                <a:srgbClr val="AD0B1E"/>
              </a:solidFill>
            </a:endParaRPr>
          </a:p>
        </p:txBody>
      </p:sp>
      <p:sp>
        <p:nvSpPr>
          <p:cNvPr id="3" name="Content Placeholder 2"/>
          <p:cNvSpPr>
            <a:spLocks noGrp="1"/>
          </p:cNvSpPr>
          <p:nvPr>
            <p:ph idx="1"/>
          </p:nvPr>
        </p:nvSpPr>
        <p:spPr>
          <a:xfrm>
            <a:off x="457200" y="990600"/>
            <a:ext cx="8229600" cy="1600200"/>
          </a:xfrm>
        </p:spPr>
        <p:txBody>
          <a:bodyPr/>
          <a:lstStyle/>
          <a:p>
            <a:r>
              <a:rPr lang="en-US" dirty="0"/>
              <a:t>Planetary gear systems are used in applications requiring a large reduction ratio and a high torque-to-weight ratio. The small gears undergo general plane motion: the center of the gear is translating while the gear rotates about its center.</a:t>
            </a:r>
            <a:endParaRPr lang="en-US" altLang="en-US" b="1" dirty="0"/>
          </a:p>
        </p:txBody>
      </p:sp>
      <p:sp>
        <p:nvSpPr>
          <p:cNvPr id="5" name="Text Placeholder 4"/>
          <p:cNvSpPr>
            <a:spLocks noGrp="1"/>
          </p:cNvSpPr>
          <p:nvPr>
            <p:ph type="body" sz="quarter" idx="11"/>
          </p:nvPr>
        </p:nvSpPr>
        <p:spPr/>
        <p:txBody>
          <a:bodyPr/>
          <a:lstStyle/>
          <a:p>
            <a:pPr lvl="0"/>
            <a:r>
              <a:rPr lang="en-US" dirty="0"/>
              <a:t>©Plus Pix / </a:t>
            </a:r>
            <a:r>
              <a:rPr lang="en-US" dirty="0" err="1"/>
              <a:t>Agefotostock</a:t>
            </a:r>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827" y="2897862"/>
            <a:ext cx="4838347" cy="3579138"/>
          </a:xfrm>
          <a:prstGeom prst="rect">
            <a:avLst/>
          </a:prstGeom>
        </p:spPr>
      </p:pic>
    </p:spTree>
    <p:extLst>
      <p:ext uri="{BB962C8B-B14F-4D97-AF65-F5344CB8AC3E}">
        <p14:creationId xmlns:p14="http://schemas.microsoft.com/office/powerpoint/2010/main" val="151044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Analyzing General Plane Motion</a:t>
            </a:r>
            <a:endParaRPr lang="en-US" b="1" dirty="0">
              <a:solidFill>
                <a:srgbClr val="AD0B1E"/>
              </a:solidFill>
            </a:endParaRPr>
          </a:p>
        </p:txBody>
      </p:sp>
      <p:pic>
        <p:nvPicPr>
          <p:cNvPr id="16" name="Picture 15" descr="A1 to B1 is a line segment on a rigid body undergoing general plane motion. After the translation portion of the motion A1 has gone to A2 and B1 has gone to B1'. Then the object is rotated about A2, taking B1' to B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118" y="1081562"/>
            <a:ext cx="7231765" cy="1966438"/>
          </a:xfrm>
          <a:prstGeom prst="rect">
            <a:avLst/>
          </a:prstGeom>
        </p:spPr>
      </p:pic>
      <p:sp>
        <p:nvSpPr>
          <p:cNvPr id="3" name="Content Placeholder 2"/>
          <p:cNvSpPr>
            <a:spLocks noGrp="1"/>
          </p:cNvSpPr>
          <p:nvPr>
            <p:ph idx="1"/>
          </p:nvPr>
        </p:nvSpPr>
        <p:spPr>
          <a:xfrm>
            <a:off x="457200" y="3124200"/>
            <a:ext cx="3962400" cy="685800"/>
          </a:xfrm>
        </p:spPr>
        <p:txBody>
          <a:bodyPr/>
          <a:lstStyle/>
          <a:p>
            <a:pPr>
              <a:spcBef>
                <a:spcPts val="0"/>
              </a:spcBef>
              <a:spcAft>
                <a:spcPts val="0"/>
              </a:spcAft>
            </a:pPr>
            <a:r>
              <a:rPr lang="en-US" altLang="en-US" sz="2000" i="1" dirty="0"/>
              <a:t>General plane motion</a:t>
            </a:r>
            <a:r>
              <a:rPr lang="en-US" altLang="en-US" sz="2000" dirty="0"/>
              <a:t> is neither a translation nor a rotation.</a:t>
            </a:r>
          </a:p>
        </p:txBody>
      </p:sp>
      <p:sp>
        <p:nvSpPr>
          <p:cNvPr id="6" name="Content Placeholder 5"/>
          <p:cNvSpPr>
            <a:spLocks noGrp="1"/>
          </p:cNvSpPr>
          <p:nvPr>
            <p:ph idx="13"/>
          </p:nvPr>
        </p:nvSpPr>
        <p:spPr>
          <a:xfrm>
            <a:off x="457200" y="3807469"/>
            <a:ext cx="3962400" cy="993131"/>
          </a:xfrm>
        </p:spPr>
        <p:txBody>
          <a:bodyPr/>
          <a:lstStyle/>
          <a:p>
            <a:pPr>
              <a:spcBef>
                <a:spcPts val="0"/>
              </a:spcBef>
              <a:spcAft>
                <a:spcPts val="0"/>
              </a:spcAft>
            </a:pPr>
            <a:r>
              <a:rPr lang="en-US" altLang="en-US" sz="2000" dirty="0"/>
              <a:t>General plane motion can be considered as the </a:t>
            </a:r>
            <a:r>
              <a:rPr lang="en-US" altLang="en-US" sz="2000" i="1" dirty="0"/>
              <a:t>sum</a:t>
            </a:r>
            <a:r>
              <a:rPr lang="en-US" altLang="en-US" sz="2000" dirty="0"/>
              <a:t> of a translation and rotation.</a:t>
            </a:r>
          </a:p>
        </p:txBody>
      </p:sp>
      <p:pic>
        <p:nvPicPr>
          <p:cNvPr id="17" name="Picture 16" descr="A1 to B1 is a line segment on a rigid body undergoing general plane motion. After the translation portion of the motion A1 has gone to A2 and B1 has gone to B1'. Then the object is rotated about A2, taking B1' to B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267" y="3860752"/>
            <a:ext cx="3418733" cy="2311448"/>
          </a:xfrm>
          <a:prstGeom prst="rect">
            <a:avLst/>
          </a:prstGeom>
        </p:spPr>
      </p:pic>
      <p:sp>
        <p:nvSpPr>
          <p:cNvPr id="7" name="Content Placeholder 6"/>
          <p:cNvSpPr>
            <a:spLocks noGrp="1"/>
          </p:cNvSpPr>
          <p:nvPr>
            <p:ph idx="14"/>
          </p:nvPr>
        </p:nvSpPr>
        <p:spPr>
          <a:xfrm>
            <a:off x="457200" y="4804816"/>
            <a:ext cx="3962400" cy="1062584"/>
          </a:xfrm>
        </p:spPr>
        <p:txBody>
          <a:bodyPr/>
          <a:lstStyle/>
          <a:p>
            <a:r>
              <a:rPr lang="en-US" altLang="en-US" sz="2000" dirty="0"/>
              <a:t>Displacement of particles </a:t>
            </a:r>
            <a:r>
              <a:rPr lang="en-US" altLang="en-US" sz="2000" i="1" dirty="0"/>
              <a:t>A</a:t>
            </a:r>
            <a:r>
              <a:rPr lang="en-US" altLang="en-US" sz="2000" dirty="0"/>
              <a:t> and </a:t>
            </a:r>
            <a:r>
              <a:rPr lang="en-US" altLang="en-US" sz="2000" i="1" dirty="0"/>
              <a:t>B</a:t>
            </a:r>
            <a:r>
              <a:rPr lang="en-US" altLang="en-US" sz="2000" dirty="0"/>
              <a:t> to </a:t>
            </a:r>
            <a:r>
              <a:rPr lang="en-US" altLang="en-US" sz="2000" i="1" dirty="0"/>
              <a:t>A</a:t>
            </a:r>
            <a:r>
              <a:rPr lang="en-US" altLang="en-US" sz="2000" baseline="-25000" dirty="0"/>
              <a:t>2</a:t>
            </a:r>
            <a:r>
              <a:rPr lang="en-US" altLang="en-US" sz="2000" i="1" dirty="0"/>
              <a:t> </a:t>
            </a:r>
            <a:r>
              <a:rPr lang="en-US" altLang="en-US" sz="2000" dirty="0"/>
              <a:t>and </a:t>
            </a:r>
            <a:r>
              <a:rPr lang="en-US" altLang="en-US" sz="2000" i="1" dirty="0"/>
              <a:t>B</a:t>
            </a:r>
            <a:r>
              <a:rPr lang="en-US" altLang="en-US" sz="2000" baseline="-25000" dirty="0"/>
              <a:t>2</a:t>
            </a:r>
            <a:r>
              <a:rPr lang="en-US" altLang="en-US" sz="2000" dirty="0"/>
              <a:t> can be divided into two parts:  </a:t>
            </a:r>
          </a:p>
        </p:txBody>
      </p:sp>
      <p:sp>
        <p:nvSpPr>
          <p:cNvPr id="8" name="Content Placeholder 7"/>
          <p:cNvSpPr>
            <a:spLocks noGrp="1"/>
          </p:cNvSpPr>
          <p:nvPr>
            <p:ph idx="15"/>
          </p:nvPr>
        </p:nvSpPr>
        <p:spPr>
          <a:xfrm>
            <a:off x="457200" y="5791200"/>
            <a:ext cx="3200400" cy="457200"/>
          </a:xfrm>
        </p:spPr>
        <p:txBody>
          <a:bodyPr/>
          <a:lstStyle/>
          <a:p>
            <a:pPr marL="292608" lvl="1" indent="-292608">
              <a:spcBef>
                <a:spcPts val="0"/>
              </a:spcBef>
              <a:spcAft>
                <a:spcPts val="0"/>
              </a:spcAft>
            </a:pPr>
            <a:r>
              <a:rPr lang="en-US" altLang="en-US" dirty="0"/>
              <a:t>translation to </a:t>
            </a:r>
            <a:r>
              <a:rPr lang="en-US" altLang="en-US" i="1" dirty="0"/>
              <a:t>A</a:t>
            </a:r>
            <a:r>
              <a:rPr lang="en-US" altLang="en-US" baseline="-25000" dirty="0"/>
              <a:t>2</a:t>
            </a:r>
            <a:r>
              <a:rPr lang="en-US" altLang="en-US" i="1" dirty="0"/>
              <a:t> </a:t>
            </a:r>
            <a:r>
              <a:rPr lang="en-US" altLang="en-US" dirty="0"/>
              <a:t>and</a:t>
            </a:r>
          </a:p>
        </p:txBody>
      </p:sp>
      <p:graphicFrame>
        <p:nvGraphicFramePr>
          <p:cNvPr id="14" name="Object 13"/>
          <p:cNvGraphicFramePr>
            <a:graphicFrameLocks noChangeAspect="1"/>
          </p:cNvGraphicFramePr>
          <p:nvPr>
            <p:extLst>
              <p:ext uri="{D42A27DB-BD31-4B8C-83A1-F6EECF244321}">
                <p14:modId xmlns:p14="http://schemas.microsoft.com/office/powerpoint/2010/main" val="193210987"/>
              </p:ext>
            </p:extLst>
          </p:nvPr>
        </p:nvGraphicFramePr>
        <p:xfrm>
          <a:off x="3236913" y="5834063"/>
          <a:ext cx="349250" cy="368300"/>
        </p:xfrm>
        <a:graphic>
          <a:graphicData uri="http://schemas.openxmlformats.org/presentationml/2006/ole">
            <mc:AlternateContent xmlns:mc="http://schemas.openxmlformats.org/markup-compatibility/2006">
              <mc:Choice xmlns:v="urn:schemas-microsoft-com:vml" Requires="v">
                <p:oleObj spid="_x0000_s34082" name="Equation" r:id="rId5" imgW="215640" imgH="228600" progId="Equation.DSMT4">
                  <p:embed/>
                </p:oleObj>
              </mc:Choice>
              <mc:Fallback>
                <p:oleObj name="Equation" r:id="rId5" imgW="215640" imgH="228600" progId="Equation.DSMT4">
                  <p:embed/>
                  <p:pic>
                    <p:nvPicPr>
                      <p:cNvPr id="0" name=""/>
                      <p:cNvPicPr/>
                      <p:nvPr/>
                    </p:nvPicPr>
                    <p:blipFill>
                      <a:blip r:embed="rId6"/>
                      <a:stretch>
                        <a:fillRect/>
                      </a:stretch>
                    </p:blipFill>
                    <p:spPr>
                      <a:xfrm>
                        <a:off x="3236913" y="5834063"/>
                        <a:ext cx="349250" cy="368300"/>
                      </a:xfrm>
                      <a:prstGeom prst="rect">
                        <a:avLst/>
                      </a:prstGeom>
                    </p:spPr>
                  </p:pic>
                </p:oleObj>
              </mc:Fallback>
            </mc:AlternateContent>
          </a:graphicData>
        </a:graphic>
      </p:graphicFrame>
      <p:sp>
        <p:nvSpPr>
          <p:cNvPr id="9" name="Content Placeholder 8"/>
          <p:cNvSpPr>
            <a:spLocks noGrp="1"/>
          </p:cNvSpPr>
          <p:nvPr>
            <p:ph idx="16"/>
          </p:nvPr>
        </p:nvSpPr>
        <p:spPr>
          <a:xfrm>
            <a:off x="457201" y="6172200"/>
            <a:ext cx="1600200" cy="457200"/>
          </a:xfrm>
        </p:spPr>
        <p:txBody>
          <a:bodyPr/>
          <a:lstStyle/>
          <a:p>
            <a:pPr marL="292608" indent="-292608">
              <a:spcBef>
                <a:spcPts val="0"/>
              </a:spcBef>
              <a:spcAft>
                <a:spcPts val="0"/>
              </a:spcAft>
              <a:buFont typeface="Arial" panose="020B0604020202020204" pitchFamily="34" charset="0"/>
              <a:buChar char="•"/>
            </a:pPr>
            <a:r>
              <a:rPr lang="en-US" altLang="en-US" sz="2000" dirty="0"/>
              <a:t>rotation of</a:t>
            </a:r>
            <a:endParaRPr 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3385874397"/>
              </p:ext>
            </p:extLst>
          </p:nvPr>
        </p:nvGraphicFramePr>
        <p:xfrm>
          <a:off x="1981200" y="6192750"/>
          <a:ext cx="286349" cy="368163"/>
        </p:xfrm>
        <a:graphic>
          <a:graphicData uri="http://schemas.openxmlformats.org/presentationml/2006/ole">
            <mc:AlternateContent xmlns:mc="http://schemas.openxmlformats.org/markup-compatibility/2006">
              <mc:Choice xmlns:v="urn:schemas-microsoft-com:vml" Requires="v">
                <p:oleObj spid="_x0000_s34083" name="Equation" r:id="rId7" imgW="177480" imgH="228600" progId="Equation.DSMT4">
                  <p:embed/>
                </p:oleObj>
              </mc:Choice>
              <mc:Fallback>
                <p:oleObj name="Equation" r:id="rId7" imgW="177480" imgH="228600" progId="Equation.DSMT4">
                  <p:embed/>
                  <p:pic>
                    <p:nvPicPr>
                      <p:cNvPr id="14" name="Object 13"/>
                      <p:cNvPicPr/>
                      <p:nvPr/>
                    </p:nvPicPr>
                    <p:blipFill>
                      <a:blip r:embed="rId8"/>
                      <a:stretch>
                        <a:fillRect/>
                      </a:stretch>
                    </p:blipFill>
                    <p:spPr>
                      <a:xfrm>
                        <a:off x="1981200" y="6192750"/>
                        <a:ext cx="286349" cy="368163"/>
                      </a:xfrm>
                      <a:prstGeom prst="rect">
                        <a:avLst/>
                      </a:prstGeom>
                    </p:spPr>
                  </p:pic>
                </p:oleObj>
              </mc:Fallback>
            </mc:AlternateContent>
          </a:graphicData>
        </a:graphic>
      </p:graphicFrame>
      <p:sp>
        <p:nvSpPr>
          <p:cNvPr id="10" name="Content Placeholder 9"/>
          <p:cNvSpPr>
            <a:spLocks noGrp="1"/>
          </p:cNvSpPr>
          <p:nvPr>
            <p:ph idx="17"/>
          </p:nvPr>
        </p:nvSpPr>
        <p:spPr>
          <a:xfrm>
            <a:off x="2260622" y="6172200"/>
            <a:ext cx="1854178" cy="334963"/>
          </a:xfrm>
        </p:spPr>
        <p:txBody>
          <a:bodyPr/>
          <a:lstStyle/>
          <a:p>
            <a:pPr marL="0" lvl="1" indent="0">
              <a:buNone/>
            </a:pPr>
            <a:r>
              <a:rPr lang="en-US" altLang="en-US" dirty="0"/>
              <a:t>about </a:t>
            </a:r>
            <a:r>
              <a:rPr lang="en-US" altLang="en-US" i="1" dirty="0"/>
              <a:t>A</a:t>
            </a:r>
            <a:r>
              <a:rPr lang="en-US" altLang="en-US" baseline="-25000" dirty="0"/>
              <a:t>2</a:t>
            </a:r>
            <a:r>
              <a:rPr lang="en-US" altLang="en-US" dirty="0"/>
              <a:t> to </a:t>
            </a:r>
            <a:r>
              <a:rPr lang="en-US" altLang="en-US" i="1" dirty="0"/>
              <a:t>B</a:t>
            </a:r>
            <a:r>
              <a:rPr lang="en-US" altLang="en-US" baseline="-25000" dirty="0"/>
              <a:t>2</a:t>
            </a:r>
            <a:r>
              <a:rPr lang="en-US" altLang="en-US" dirty="0"/>
              <a:t>. </a:t>
            </a:r>
          </a:p>
        </p:txBody>
      </p:sp>
    </p:spTree>
    <p:extLst>
      <p:ext uri="{BB962C8B-B14F-4D97-AF65-F5344CB8AC3E}">
        <p14:creationId xmlns:p14="http://schemas.microsoft.com/office/powerpoint/2010/main" val="2639312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800"/>
          </a:xfrm>
        </p:spPr>
        <p:txBody>
          <a:bodyPr/>
          <a:lstStyle/>
          <a:p>
            <a:r>
              <a:rPr lang="en-US" altLang="en-US" b="1" dirty="0">
                <a:solidFill>
                  <a:srgbClr val="AD0B1E"/>
                </a:solidFill>
                <a:ea typeface="ＭＳ Ｐゴシック" pitchFamily="34" charset="-128"/>
              </a:rPr>
              <a:t>Absolute and Relative Velocity in Plane Motion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28" y="1512471"/>
            <a:ext cx="7160164" cy="231966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267200"/>
            <a:ext cx="1352340" cy="1853501"/>
          </a:xfrm>
          <a:prstGeom prst="rect">
            <a:avLst/>
          </a:prstGeom>
        </p:spPr>
      </p:pic>
      <p:sp>
        <p:nvSpPr>
          <p:cNvPr id="6" name="Content Placeholder 5"/>
          <p:cNvSpPr>
            <a:spLocks noGrp="1"/>
          </p:cNvSpPr>
          <p:nvPr>
            <p:ph idx="13"/>
          </p:nvPr>
        </p:nvSpPr>
        <p:spPr>
          <a:xfrm>
            <a:off x="2209800" y="3962400"/>
            <a:ext cx="6477000" cy="990600"/>
          </a:xfrm>
        </p:spPr>
        <p:txBody>
          <a:bodyPr/>
          <a:lstStyle/>
          <a:p>
            <a:pPr marL="292608" indent="-292608">
              <a:spcBef>
                <a:spcPts val="0"/>
              </a:spcBef>
              <a:spcAft>
                <a:spcPts val="0"/>
              </a:spcAft>
              <a:buFont typeface="Arial" panose="020B0604020202020204" pitchFamily="34" charset="0"/>
              <a:buChar char="•"/>
            </a:pPr>
            <a:r>
              <a:rPr lang="en-US" altLang="en-US" sz="2000" dirty="0"/>
              <a:t>Any plane motion can be replaced by a translation of an arbitrary reference point </a:t>
            </a:r>
            <a:r>
              <a:rPr lang="en-US" altLang="en-US" sz="2000" i="1" dirty="0"/>
              <a:t>A</a:t>
            </a:r>
            <a:r>
              <a:rPr lang="en-US" altLang="en-US" sz="2000" dirty="0"/>
              <a:t> and a simultaneous rotation about </a:t>
            </a:r>
            <a:r>
              <a:rPr lang="en-US" altLang="en-US" sz="2000" i="1" dirty="0"/>
              <a:t>A</a:t>
            </a:r>
            <a:r>
              <a:rPr lang="en-US" altLang="en-US" sz="2000" dirty="0"/>
              <a:t>.</a:t>
            </a:r>
          </a:p>
        </p:txBody>
      </p:sp>
      <p:graphicFrame>
        <p:nvGraphicFramePr>
          <p:cNvPr id="14" name="Object 13"/>
          <p:cNvGraphicFramePr>
            <a:graphicFrameLocks noChangeAspect="1"/>
          </p:cNvGraphicFramePr>
          <p:nvPr>
            <p:extLst>
              <p:ext uri="{D42A27DB-BD31-4B8C-83A1-F6EECF244321}">
                <p14:modId xmlns:p14="http://schemas.microsoft.com/office/powerpoint/2010/main" val="1448222620"/>
              </p:ext>
            </p:extLst>
          </p:nvPr>
        </p:nvGraphicFramePr>
        <p:xfrm>
          <a:off x="3615562" y="4953000"/>
          <a:ext cx="1484922" cy="427478"/>
        </p:xfrm>
        <a:graphic>
          <a:graphicData uri="http://schemas.openxmlformats.org/presentationml/2006/ole">
            <mc:AlternateContent xmlns:mc="http://schemas.openxmlformats.org/markup-compatibility/2006">
              <mc:Choice xmlns:v="urn:schemas-microsoft-com:vml" Requires="v">
                <p:oleObj spid="_x0000_s35244" name="Equation" r:id="rId5" imgW="838080" imgH="241200" progId="Equation.DSMT4">
                  <p:embed/>
                </p:oleObj>
              </mc:Choice>
              <mc:Fallback>
                <p:oleObj name="Equation" r:id="rId5" imgW="838080" imgH="241200" progId="Equation.DSMT4">
                  <p:embed/>
                  <p:pic>
                    <p:nvPicPr>
                      <p:cNvPr id="0" name=""/>
                      <p:cNvPicPr/>
                      <p:nvPr/>
                    </p:nvPicPr>
                    <p:blipFill>
                      <a:blip r:embed="rId6"/>
                      <a:stretch>
                        <a:fillRect/>
                      </a:stretch>
                    </p:blipFill>
                    <p:spPr>
                      <a:xfrm>
                        <a:off x="3615562" y="4953000"/>
                        <a:ext cx="1484922" cy="427478"/>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245037863"/>
              </p:ext>
            </p:extLst>
          </p:nvPr>
        </p:nvGraphicFramePr>
        <p:xfrm>
          <a:off x="3558310" y="5410200"/>
          <a:ext cx="3217332" cy="472476"/>
        </p:xfrm>
        <a:graphic>
          <a:graphicData uri="http://schemas.openxmlformats.org/presentationml/2006/ole">
            <mc:AlternateContent xmlns:mc="http://schemas.openxmlformats.org/markup-compatibility/2006">
              <mc:Choice xmlns:v="urn:schemas-microsoft-com:vml" Requires="v">
                <p:oleObj spid="_x0000_s35245" name="Equation" r:id="rId7" imgW="1815840" imgH="266400" progId="Equation.DSMT4">
                  <p:embed/>
                </p:oleObj>
              </mc:Choice>
              <mc:Fallback>
                <p:oleObj name="Equation" r:id="rId7" imgW="1815840" imgH="266400" progId="Equation.DSMT4">
                  <p:embed/>
                  <p:pic>
                    <p:nvPicPr>
                      <p:cNvPr id="0" name=""/>
                      <p:cNvPicPr/>
                      <p:nvPr/>
                    </p:nvPicPr>
                    <p:blipFill>
                      <a:blip r:embed="rId8"/>
                      <a:stretch>
                        <a:fillRect/>
                      </a:stretch>
                    </p:blipFill>
                    <p:spPr>
                      <a:xfrm>
                        <a:off x="3558310" y="5410200"/>
                        <a:ext cx="3217332" cy="472476"/>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046190922"/>
              </p:ext>
            </p:extLst>
          </p:nvPr>
        </p:nvGraphicFramePr>
        <p:xfrm>
          <a:off x="3651223" y="5928324"/>
          <a:ext cx="2002395" cy="472476"/>
        </p:xfrm>
        <a:graphic>
          <a:graphicData uri="http://schemas.openxmlformats.org/presentationml/2006/ole">
            <mc:AlternateContent xmlns:mc="http://schemas.openxmlformats.org/markup-compatibility/2006">
              <mc:Choice xmlns:v="urn:schemas-microsoft-com:vml" Requires="v">
                <p:oleObj spid="_x0000_s35246" name="Equation" r:id="rId9" imgW="1130040" imgH="266400" progId="Equation.DSMT4">
                  <p:embed/>
                </p:oleObj>
              </mc:Choice>
              <mc:Fallback>
                <p:oleObj name="Equation" r:id="rId9" imgW="1130040" imgH="266400" progId="Equation.DSMT4">
                  <p:embed/>
                  <p:pic>
                    <p:nvPicPr>
                      <p:cNvPr id="0" name=""/>
                      <p:cNvPicPr/>
                      <p:nvPr/>
                    </p:nvPicPr>
                    <p:blipFill>
                      <a:blip r:embed="rId10"/>
                      <a:stretch>
                        <a:fillRect/>
                      </a:stretch>
                    </p:blipFill>
                    <p:spPr>
                      <a:xfrm>
                        <a:off x="3651223" y="5928324"/>
                        <a:ext cx="2002395" cy="472476"/>
                      </a:xfrm>
                      <a:prstGeom prst="rect">
                        <a:avLst/>
                      </a:prstGeom>
                    </p:spPr>
                  </p:pic>
                </p:oleObj>
              </mc:Fallback>
            </mc:AlternateContent>
          </a:graphicData>
        </a:graphic>
      </p:graphicFrame>
    </p:spTree>
    <p:extLst>
      <p:ext uri="{BB962C8B-B14F-4D97-AF65-F5344CB8AC3E}">
        <p14:creationId xmlns:p14="http://schemas.microsoft.com/office/powerpoint/2010/main" val="1666534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Absolute and Relative Velocity in Plane Motion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6" name="Picture 15" descr="Rod AB makes an angle of theta from the vertical. The top end B is attached to a slider that moves up and down. The bottom end A is attached to a slider that moves side to side. The general plane motion can be broken up into a horizontal translation equal to the velocity of A, plus a rotation about point 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447800"/>
            <a:ext cx="4684067" cy="2039838"/>
          </a:xfrm>
          <a:prstGeom prst="rect">
            <a:avLst/>
          </a:prstGeom>
        </p:spPr>
      </p:pic>
      <p:sp>
        <p:nvSpPr>
          <p:cNvPr id="3" name="Content Placeholder 2"/>
          <p:cNvSpPr>
            <a:spLocks noGrp="1"/>
          </p:cNvSpPr>
          <p:nvPr>
            <p:ph idx="1"/>
          </p:nvPr>
        </p:nvSpPr>
        <p:spPr>
          <a:xfrm>
            <a:off x="457200" y="3657600"/>
            <a:ext cx="8229600" cy="762000"/>
          </a:xfrm>
        </p:spPr>
        <p:txBody>
          <a:bodyPr/>
          <a:lstStyle/>
          <a:p>
            <a:pPr marL="292608" indent="-292608">
              <a:spcBef>
                <a:spcPts val="0"/>
              </a:spcBef>
              <a:spcAft>
                <a:spcPts val="0"/>
              </a:spcAft>
              <a:buFont typeface="Arial" panose="020B0604020202020204" pitchFamily="34" charset="0"/>
              <a:buChar char="•"/>
            </a:pPr>
            <a:r>
              <a:rPr lang="en-US" altLang="en-US" sz="2000" dirty="0"/>
              <a:t>Assuming that the velocity </a:t>
            </a:r>
            <a:r>
              <a:rPr lang="en-US" altLang="en-US" sz="2000" i="1" dirty="0"/>
              <a:t>v</a:t>
            </a:r>
            <a:r>
              <a:rPr lang="en-US" altLang="en-US" sz="2000" i="1" baseline="-25000" dirty="0"/>
              <a:t>A</a:t>
            </a:r>
            <a:r>
              <a:rPr lang="en-US" altLang="en-US" sz="2000" dirty="0"/>
              <a:t> of end </a:t>
            </a:r>
            <a:r>
              <a:rPr lang="en-US" altLang="en-US" sz="2000" i="1" dirty="0"/>
              <a:t>A</a:t>
            </a:r>
            <a:r>
              <a:rPr lang="en-US" altLang="en-US" sz="2000" dirty="0"/>
              <a:t> is known, wish to determine the velocity </a:t>
            </a:r>
            <a:r>
              <a:rPr lang="en-US" altLang="en-US" sz="2000" i="1" dirty="0"/>
              <a:t>v</a:t>
            </a:r>
            <a:r>
              <a:rPr lang="en-US" altLang="en-US" sz="2000" i="1" baseline="-25000" dirty="0"/>
              <a:t>B</a:t>
            </a:r>
            <a:r>
              <a:rPr lang="en-US" altLang="en-US" sz="2000" dirty="0"/>
              <a:t> of end </a:t>
            </a:r>
            <a:r>
              <a:rPr lang="en-US" altLang="en-US" sz="2000" i="1" dirty="0"/>
              <a:t>B</a:t>
            </a:r>
            <a:r>
              <a:rPr lang="en-US" altLang="en-US" sz="2000" dirty="0"/>
              <a:t> and the angular velocity </a:t>
            </a:r>
            <a:r>
              <a:rPr lang="en-US" altLang="en-US" sz="2000" dirty="0">
                <a:latin typeface="Symbol" pitchFamily="18" charset="2"/>
              </a:rPr>
              <a:t>w</a:t>
            </a:r>
            <a:r>
              <a:rPr lang="en-US" altLang="en-US" sz="2000" dirty="0"/>
              <a:t> in terms of </a:t>
            </a:r>
            <a:r>
              <a:rPr lang="en-US" altLang="en-US" sz="2000" i="1" dirty="0"/>
              <a:t>v</a:t>
            </a:r>
            <a:r>
              <a:rPr lang="en-US" altLang="en-US" sz="2000" i="1" baseline="-25000" dirty="0"/>
              <a:t>A</a:t>
            </a:r>
            <a:r>
              <a:rPr lang="en-US" altLang="en-US" sz="2000" dirty="0"/>
              <a:t>, </a:t>
            </a:r>
            <a:r>
              <a:rPr lang="en-US" altLang="en-US" sz="2000" i="1" dirty="0"/>
              <a:t>l</a:t>
            </a:r>
            <a:r>
              <a:rPr lang="en-US" altLang="en-US" sz="2000" dirty="0"/>
              <a:t>, and </a:t>
            </a:r>
            <a:r>
              <a:rPr lang="en-US" altLang="en-US" sz="2000" dirty="0">
                <a:latin typeface="Symbol" pitchFamily="18" charset="2"/>
              </a:rPr>
              <a:t>q</a:t>
            </a:r>
            <a:r>
              <a:rPr lang="en-US" altLang="en-US" sz="2000" dirty="0"/>
              <a: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4964" y="1524384"/>
            <a:ext cx="1572526" cy="1898307"/>
          </a:xfrm>
          <a:prstGeom prst="rect">
            <a:avLst/>
          </a:prstGeom>
        </p:spPr>
      </p:pic>
      <p:sp>
        <p:nvSpPr>
          <p:cNvPr id="6" name="Content Placeholder 5"/>
          <p:cNvSpPr>
            <a:spLocks noGrp="1"/>
          </p:cNvSpPr>
          <p:nvPr>
            <p:ph idx="13"/>
          </p:nvPr>
        </p:nvSpPr>
        <p:spPr>
          <a:xfrm>
            <a:off x="457200" y="4419600"/>
            <a:ext cx="8229600" cy="457200"/>
          </a:xfrm>
        </p:spPr>
        <p:txBody>
          <a:bodyPr/>
          <a:lstStyle/>
          <a:p>
            <a:pPr marL="292608" indent="-292608">
              <a:spcBef>
                <a:spcPts val="0"/>
              </a:spcBef>
              <a:spcAft>
                <a:spcPts val="0"/>
              </a:spcAft>
              <a:buFont typeface="Arial" panose="020B0604020202020204" pitchFamily="34" charset="0"/>
              <a:buChar char="•"/>
            </a:pPr>
            <a:r>
              <a:rPr lang="en-US" altLang="en-US" sz="2000" dirty="0"/>
              <a:t>The direction of </a:t>
            </a:r>
            <a:r>
              <a:rPr lang="en-US" altLang="en-US" sz="2000" i="1" dirty="0"/>
              <a:t>v</a:t>
            </a:r>
            <a:r>
              <a:rPr lang="en-US" altLang="en-US" sz="2000" i="1" baseline="-25000" dirty="0"/>
              <a:t>B</a:t>
            </a:r>
            <a:r>
              <a:rPr lang="en-US" altLang="en-US" sz="2000" dirty="0"/>
              <a:t> and </a:t>
            </a:r>
            <a:r>
              <a:rPr lang="en-US" altLang="en-US" sz="2000" i="1" dirty="0"/>
              <a:t>v</a:t>
            </a:r>
            <a:r>
              <a:rPr lang="en-US" altLang="en-US" sz="2000" i="1" baseline="-25000" dirty="0"/>
              <a:t>B/A</a:t>
            </a:r>
            <a:r>
              <a:rPr lang="en-US" altLang="en-US" sz="2000" dirty="0"/>
              <a:t> are known.  Complete the velocity diagram.</a:t>
            </a:r>
          </a:p>
        </p:txBody>
      </p:sp>
      <p:graphicFrame>
        <p:nvGraphicFramePr>
          <p:cNvPr id="14" name="Object 13"/>
          <p:cNvGraphicFramePr>
            <a:graphicFrameLocks noChangeAspect="1"/>
          </p:cNvGraphicFramePr>
          <p:nvPr>
            <p:extLst>
              <p:ext uri="{D42A27DB-BD31-4B8C-83A1-F6EECF244321}">
                <p14:modId xmlns:p14="http://schemas.microsoft.com/office/powerpoint/2010/main" val="497243117"/>
              </p:ext>
            </p:extLst>
          </p:nvPr>
        </p:nvGraphicFramePr>
        <p:xfrm>
          <a:off x="2434537" y="4936570"/>
          <a:ext cx="1417426" cy="1169938"/>
        </p:xfrm>
        <a:graphic>
          <a:graphicData uri="http://schemas.openxmlformats.org/presentationml/2006/ole">
            <mc:AlternateContent xmlns:mc="http://schemas.openxmlformats.org/markup-compatibility/2006">
              <mc:Choice xmlns:v="urn:schemas-microsoft-com:vml" Requires="v">
                <p:oleObj spid="_x0000_s36122" name="Equation" r:id="rId5" imgW="799920" imgH="660240" progId="Equation.DSMT4">
                  <p:embed/>
                </p:oleObj>
              </mc:Choice>
              <mc:Fallback>
                <p:oleObj name="Equation" r:id="rId5" imgW="799920" imgH="660240" progId="Equation.DSMT4">
                  <p:embed/>
                  <p:pic>
                    <p:nvPicPr>
                      <p:cNvPr id="0" name=""/>
                      <p:cNvPicPr/>
                      <p:nvPr/>
                    </p:nvPicPr>
                    <p:blipFill>
                      <a:blip r:embed="rId6"/>
                      <a:stretch>
                        <a:fillRect/>
                      </a:stretch>
                    </p:blipFill>
                    <p:spPr>
                      <a:xfrm>
                        <a:off x="2434537" y="4936570"/>
                        <a:ext cx="1417426" cy="1169938"/>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60437497"/>
              </p:ext>
            </p:extLst>
          </p:nvPr>
        </p:nvGraphicFramePr>
        <p:xfrm>
          <a:off x="4542101" y="4947079"/>
          <a:ext cx="1934899" cy="1529921"/>
        </p:xfrm>
        <a:graphic>
          <a:graphicData uri="http://schemas.openxmlformats.org/presentationml/2006/ole">
            <mc:AlternateContent xmlns:mc="http://schemas.openxmlformats.org/markup-compatibility/2006">
              <mc:Choice xmlns:v="urn:schemas-microsoft-com:vml" Requires="v">
                <p:oleObj spid="_x0000_s36123" name="Equation" r:id="rId7" imgW="1091880" imgH="863280" progId="Equation.DSMT4">
                  <p:embed/>
                </p:oleObj>
              </mc:Choice>
              <mc:Fallback>
                <p:oleObj name="Equation" r:id="rId7" imgW="1091880" imgH="863280" progId="Equation.DSMT4">
                  <p:embed/>
                  <p:pic>
                    <p:nvPicPr>
                      <p:cNvPr id="0" name=""/>
                      <p:cNvPicPr/>
                      <p:nvPr/>
                    </p:nvPicPr>
                    <p:blipFill>
                      <a:blip r:embed="rId8"/>
                      <a:stretch>
                        <a:fillRect/>
                      </a:stretch>
                    </p:blipFill>
                    <p:spPr>
                      <a:xfrm>
                        <a:off x="4542101" y="4947079"/>
                        <a:ext cx="1934899" cy="1529921"/>
                      </a:xfrm>
                      <a:prstGeom prst="rect">
                        <a:avLst/>
                      </a:prstGeom>
                    </p:spPr>
                  </p:pic>
                </p:oleObj>
              </mc:Fallback>
            </mc:AlternateContent>
          </a:graphicData>
        </a:graphic>
      </p:graphicFrame>
    </p:spTree>
    <p:extLst>
      <p:ext uri="{BB962C8B-B14F-4D97-AF65-F5344CB8AC3E}">
        <p14:creationId xmlns:p14="http://schemas.microsoft.com/office/powerpoint/2010/main" val="990622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Absolute and Relative Velocity in Plane Motion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4" name="Picture 13" descr="Rod AB makes an angle of theta from the vertical. The top end B is attached to a slider that moves up and down. The bottom end A is attached to a slider that moves side to side. The general plane motion can also be broken up into a vertical translation equal to the velocity of B, plus a rotation about point 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463" y="1560431"/>
            <a:ext cx="5302937" cy="2478169"/>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701368"/>
            <a:ext cx="1672912" cy="1803832"/>
          </a:xfrm>
          <a:prstGeom prst="rect">
            <a:avLst/>
          </a:prstGeom>
        </p:spPr>
      </p:pic>
      <p:sp>
        <p:nvSpPr>
          <p:cNvPr id="3" name="Content Placeholder 2"/>
          <p:cNvSpPr>
            <a:spLocks noGrp="1"/>
          </p:cNvSpPr>
          <p:nvPr>
            <p:ph idx="1"/>
          </p:nvPr>
        </p:nvSpPr>
        <p:spPr>
          <a:xfrm>
            <a:off x="457200" y="4114800"/>
            <a:ext cx="8229600" cy="685800"/>
          </a:xfrm>
        </p:spPr>
        <p:txBody>
          <a:bodyPr/>
          <a:lstStyle/>
          <a:p>
            <a:pPr marL="292608" indent="-292608">
              <a:spcBef>
                <a:spcPts val="0"/>
              </a:spcBef>
              <a:spcAft>
                <a:spcPts val="0"/>
              </a:spcAft>
              <a:buFont typeface="Arial" panose="020B0604020202020204" pitchFamily="34" charset="0"/>
              <a:buChar char="•"/>
            </a:pPr>
            <a:r>
              <a:rPr lang="en-US" altLang="en-US" sz="2000" dirty="0"/>
              <a:t>Selecting point </a:t>
            </a:r>
            <a:r>
              <a:rPr lang="en-US" altLang="en-US" sz="2000" i="1" dirty="0"/>
              <a:t>B</a:t>
            </a:r>
            <a:r>
              <a:rPr lang="en-US" altLang="en-US" sz="2000" dirty="0"/>
              <a:t> as the reference point and solving for the velocity </a:t>
            </a:r>
            <a:r>
              <a:rPr lang="en-US" altLang="en-US" sz="2000" i="1" dirty="0"/>
              <a:t>v</a:t>
            </a:r>
            <a:r>
              <a:rPr lang="en-US" altLang="en-US" sz="2000" i="1" baseline="-25000" dirty="0"/>
              <a:t>A</a:t>
            </a:r>
            <a:r>
              <a:rPr lang="en-US" altLang="en-US" sz="2000" dirty="0"/>
              <a:t> of end </a:t>
            </a:r>
            <a:r>
              <a:rPr lang="en-US" altLang="en-US" sz="2000" i="1" dirty="0"/>
              <a:t>A</a:t>
            </a:r>
            <a:r>
              <a:rPr lang="en-US" altLang="en-US" sz="2000" dirty="0"/>
              <a:t> and the angular velocity </a:t>
            </a:r>
            <a:r>
              <a:rPr lang="en-US" altLang="en-US" sz="2000" i="1" dirty="0">
                <a:latin typeface="Symbol" pitchFamily="18" charset="2"/>
              </a:rPr>
              <a:t>w</a:t>
            </a:r>
            <a:r>
              <a:rPr lang="en-US" altLang="en-US" sz="2000" dirty="0"/>
              <a:t> leads to an equivalent velocity triangle.</a:t>
            </a:r>
          </a:p>
        </p:txBody>
      </p:sp>
      <p:sp>
        <p:nvSpPr>
          <p:cNvPr id="7" name="Content Placeholder 6"/>
          <p:cNvSpPr>
            <a:spLocks noGrp="1"/>
          </p:cNvSpPr>
          <p:nvPr>
            <p:ph idx="14"/>
          </p:nvPr>
        </p:nvSpPr>
        <p:spPr>
          <a:xfrm>
            <a:off x="457200" y="4876800"/>
            <a:ext cx="8229600" cy="685800"/>
          </a:xfrm>
        </p:spPr>
        <p:txBody>
          <a:bodyPr/>
          <a:lstStyle/>
          <a:p>
            <a:pPr marL="292608" indent="-292608">
              <a:spcBef>
                <a:spcPts val="0"/>
              </a:spcBef>
              <a:spcAft>
                <a:spcPts val="0"/>
              </a:spcAft>
              <a:buFont typeface="Arial" panose="020B0604020202020204" pitchFamily="34" charset="0"/>
              <a:buChar char="•"/>
            </a:pPr>
            <a:r>
              <a:rPr lang="en-US" altLang="en-US" sz="2000" i="1" dirty="0"/>
              <a:t>v</a:t>
            </a:r>
            <a:r>
              <a:rPr lang="en-US" altLang="en-US" sz="2000" i="1" baseline="-25000" dirty="0"/>
              <a:t>A/B</a:t>
            </a:r>
            <a:r>
              <a:rPr lang="en-US" altLang="en-US" sz="2000" dirty="0"/>
              <a:t> has the same magnitude but opposite sense of </a:t>
            </a:r>
            <a:r>
              <a:rPr lang="en-US" altLang="en-US" sz="2000" i="1" dirty="0"/>
              <a:t>v</a:t>
            </a:r>
            <a:r>
              <a:rPr lang="en-US" altLang="en-US" sz="2000" i="1" baseline="-25000" dirty="0"/>
              <a:t>B/A</a:t>
            </a:r>
            <a:r>
              <a:rPr lang="en-US" altLang="en-US" sz="2000" dirty="0"/>
              <a:t>. The sense of the relative velocity is dependent on the choice of reference point.</a:t>
            </a:r>
          </a:p>
        </p:txBody>
      </p:sp>
      <p:sp>
        <p:nvSpPr>
          <p:cNvPr id="9" name="Content Placeholder 8"/>
          <p:cNvSpPr>
            <a:spLocks noGrp="1"/>
          </p:cNvSpPr>
          <p:nvPr>
            <p:ph idx="16"/>
          </p:nvPr>
        </p:nvSpPr>
        <p:spPr>
          <a:xfrm>
            <a:off x="457200" y="5584904"/>
            <a:ext cx="8229600" cy="1044496"/>
          </a:xfrm>
        </p:spPr>
        <p:txBody>
          <a:bodyPr/>
          <a:lstStyle/>
          <a:p>
            <a:pPr marL="292608" indent="-292608">
              <a:spcBef>
                <a:spcPts val="0"/>
              </a:spcBef>
              <a:spcAft>
                <a:spcPts val="0"/>
              </a:spcAft>
              <a:buFont typeface="Arial" panose="020B0604020202020204" pitchFamily="34" charset="0"/>
              <a:buChar char="•"/>
            </a:pPr>
            <a:r>
              <a:rPr lang="en-US" altLang="en-US" sz="2000" dirty="0"/>
              <a:t>Angular velocity </a:t>
            </a:r>
            <a:r>
              <a:rPr lang="en-US" altLang="en-US" sz="2000" i="1" dirty="0">
                <a:latin typeface="Symbol" pitchFamily="18" charset="2"/>
              </a:rPr>
              <a:t>w</a:t>
            </a:r>
            <a:r>
              <a:rPr lang="en-US" altLang="en-US" sz="2000" dirty="0"/>
              <a:t> of the rod in its rotation about </a:t>
            </a:r>
            <a:r>
              <a:rPr lang="en-US" altLang="en-US" sz="2000" i="1" dirty="0"/>
              <a:t>B</a:t>
            </a:r>
            <a:r>
              <a:rPr lang="en-US" altLang="en-US" sz="2000" dirty="0"/>
              <a:t> is the same as its rotation about </a:t>
            </a:r>
            <a:r>
              <a:rPr lang="en-US" altLang="en-US" sz="2000" i="1" dirty="0"/>
              <a:t>A. </a:t>
            </a:r>
            <a:r>
              <a:rPr lang="en-US" altLang="en-US" sz="2000" dirty="0"/>
              <a:t>Angular velocity is not dependent on the choice of reference point.</a:t>
            </a:r>
          </a:p>
        </p:txBody>
      </p:sp>
    </p:spTree>
    <p:extLst>
      <p:ext uri="{BB962C8B-B14F-4D97-AF65-F5344CB8AC3E}">
        <p14:creationId xmlns:p14="http://schemas.microsoft.com/office/powerpoint/2010/main" val="3243757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Absolute and Relative Velocity in Plane Motion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6" name="Picture 15" descr="Rod AB makes an angle of theta from the vertical. The top end B is attached to a slider that moves up and down. The bottom end A is attached to a slider that moves side to side. The general plane motion can be broken up into a horizontal translation equal to the velocity of A, plus a rotation about point 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447800"/>
            <a:ext cx="4684067" cy="2039838"/>
          </a:xfrm>
          <a:prstGeom prst="rect">
            <a:avLst/>
          </a:prstGeom>
        </p:spPr>
      </p:pic>
      <p:sp>
        <p:nvSpPr>
          <p:cNvPr id="3" name="Content Placeholder 2"/>
          <p:cNvSpPr>
            <a:spLocks noGrp="1"/>
          </p:cNvSpPr>
          <p:nvPr>
            <p:ph idx="1"/>
          </p:nvPr>
        </p:nvSpPr>
        <p:spPr>
          <a:xfrm>
            <a:off x="457200" y="3657600"/>
            <a:ext cx="8229600" cy="762000"/>
          </a:xfrm>
        </p:spPr>
        <p:txBody>
          <a:bodyPr/>
          <a:lstStyle/>
          <a:p>
            <a:pPr marL="292608" indent="-292608">
              <a:spcBef>
                <a:spcPts val="0"/>
              </a:spcBef>
              <a:spcAft>
                <a:spcPts val="0"/>
              </a:spcAft>
              <a:buFont typeface="Arial" panose="020B0604020202020204" pitchFamily="34" charset="0"/>
              <a:buChar char="•"/>
            </a:pPr>
            <a:r>
              <a:rPr lang="en-US" altLang="en-US" sz="2000" dirty="0"/>
              <a:t>Assuming that the velocity </a:t>
            </a:r>
            <a:r>
              <a:rPr lang="en-US" altLang="en-US" sz="2000" i="1" dirty="0"/>
              <a:t>v</a:t>
            </a:r>
            <a:r>
              <a:rPr lang="en-US" altLang="en-US" sz="2000" i="1" baseline="-25000" dirty="0"/>
              <a:t>A</a:t>
            </a:r>
            <a:r>
              <a:rPr lang="en-US" altLang="en-US" sz="2000" dirty="0"/>
              <a:t> of end </a:t>
            </a:r>
            <a:r>
              <a:rPr lang="en-US" altLang="en-US" sz="2000" i="1" dirty="0"/>
              <a:t>A</a:t>
            </a:r>
            <a:r>
              <a:rPr lang="en-US" altLang="en-US" sz="2000" dirty="0"/>
              <a:t> is known, wish to determine the velocity </a:t>
            </a:r>
            <a:r>
              <a:rPr lang="en-US" altLang="en-US" sz="2000" i="1" dirty="0"/>
              <a:t>v</a:t>
            </a:r>
            <a:r>
              <a:rPr lang="en-US" altLang="en-US" sz="2000" i="1" baseline="-25000" dirty="0"/>
              <a:t>B</a:t>
            </a:r>
            <a:r>
              <a:rPr lang="en-US" altLang="en-US" sz="2000" dirty="0"/>
              <a:t> of end </a:t>
            </a:r>
            <a:r>
              <a:rPr lang="en-US" altLang="en-US" sz="2000" i="1" dirty="0"/>
              <a:t>B</a:t>
            </a:r>
            <a:r>
              <a:rPr lang="en-US" altLang="en-US" sz="2000" dirty="0"/>
              <a:t> and the angular velocity </a:t>
            </a:r>
            <a:r>
              <a:rPr lang="en-US" altLang="en-US" sz="2000" dirty="0">
                <a:latin typeface="Symbol" pitchFamily="18" charset="2"/>
              </a:rPr>
              <a:t>w</a:t>
            </a:r>
            <a:r>
              <a:rPr lang="en-US" altLang="en-US" sz="2000" dirty="0"/>
              <a:t> in terms of </a:t>
            </a:r>
            <a:r>
              <a:rPr lang="en-US" altLang="en-US" sz="2000" i="1" dirty="0"/>
              <a:t>v</a:t>
            </a:r>
            <a:r>
              <a:rPr lang="en-US" altLang="en-US" sz="2000" i="1" baseline="-25000" dirty="0"/>
              <a:t>A</a:t>
            </a:r>
            <a:r>
              <a:rPr lang="en-US" altLang="en-US" sz="2000" dirty="0"/>
              <a:t>, </a:t>
            </a:r>
            <a:r>
              <a:rPr lang="en-US" altLang="en-US" sz="2000" i="1" dirty="0"/>
              <a:t>l</a:t>
            </a:r>
            <a:r>
              <a:rPr lang="en-US" altLang="en-US" sz="2000" dirty="0"/>
              <a:t>, and </a:t>
            </a:r>
            <a:r>
              <a:rPr lang="en-US" altLang="en-US" sz="2000" dirty="0">
                <a:latin typeface="Symbol" pitchFamily="18" charset="2"/>
              </a:rPr>
              <a:t>q</a:t>
            </a:r>
            <a:r>
              <a:rPr lang="en-US" altLang="en-US" sz="2000" dirty="0"/>
              <a: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4964" y="1524384"/>
            <a:ext cx="1572526" cy="1898307"/>
          </a:xfrm>
          <a:prstGeom prst="rect">
            <a:avLst/>
          </a:prstGeom>
        </p:spPr>
      </p:pic>
      <p:sp>
        <p:nvSpPr>
          <p:cNvPr id="6" name="Content Placeholder 5"/>
          <p:cNvSpPr>
            <a:spLocks noGrp="1"/>
          </p:cNvSpPr>
          <p:nvPr>
            <p:ph idx="13"/>
          </p:nvPr>
        </p:nvSpPr>
        <p:spPr>
          <a:xfrm>
            <a:off x="457200" y="4419600"/>
            <a:ext cx="8229600" cy="457200"/>
          </a:xfrm>
        </p:spPr>
        <p:txBody>
          <a:bodyPr/>
          <a:lstStyle/>
          <a:p>
            <a:pPr marL="292608" indent="-292608">
              <a:spcBef>
                <a:spcPts val="0"/>
              </a:spcBef>
              <a:spcAft>
                <a:spcPts val="0"/>
              </a:spcAft>
              <a:buFont typeface="Arial" panose="020B0604020202020204" pitchFamily="34" charset="0"/>
              <a:buChar char="•"/>
            </a:pPr>
            <a:r>
              <a:rPr lang="en-US" altLang="en-US" sz="2000" dirty="0"/>
              <a:t>The direction of </a:t>
            </a:r>
            <a:r>
              <a:rPr lang="en-US" altLang="en-US" sz="2000" i="1" dirty="0"/>
              <a:t>v</a:t>
            </a:r>
            <a:r>
              <a:rPr lang="en-US" altLang="en-US" sz="2000" i="1" baseline="-25000" dirty="0"/>
              <a:t>B</a:t>
            </a:r>
            <a:r>
              <a:rPr lang="en-US" altLang="en-US" sz="2000" dirty="0"/>
              <a:t> and </a:t>
            </a:r>
            <a:r>
              <a:rPr lang="en-US" altLang="en-US" sz="2000" i="1" dirty="0"/>
              <a:t>v</a:t>
            </a:r>
            <a:r>
              <a:rPr lang="en-US" altLang="en-US" sz="2000" i="1" baseline="-25000" dirty="0"/>
              <a:t>B/A</a:t>
            </a:r>
            <a:r>
              <a:rPr lang="en-US" altLang="en-US" sz="2000" dirty="0"/>
              <a:t> are known. Complete the velocity diagram.</a:t>
            </a:r>
          </a:p>
        </p:txBody>
      </p:sp>
      <p:graphicFrame>
        <p:nvGraphicFramePr>
          <p:cNvPr id="14" name="Object 13"/>
          <p:cNvGraphicFramePr>
            <a:graphicFrameLocks noChangeAspect="1"/>
          </p:cNvGraphicFramePr>
          <p:nvPr>
            <p:extLst>
              <p:ext uri="{D42A27DB-BD31-4B8C-83A1-F6EECF244321}">
                <p14:modId xmlns:p14="http://schemas.microsoft.com/office/powerpoint/2010/main" val="497243117"/>
              </p:ext>
            </p:extLst>
          </p:nvPr>
        </p:nvGraphicFramePr>
        <p:xfrm>
          <a:off x="2434537" y="4936570"/>
          <a:ext cx="1417426" cy="1169938"/>
        </p:xfrm>
        <a:graphic>
          <a:graphicData uri="http://schemas.openxmlformats.org/presentationml/2006/ole">
            <mc:AlternateContent xmlns:mc="http://schemas.openxmlformats.org/markup-compatibility/2006">
              <mc:Choice xmlns:v="urn:schemas-microsoft-com:vml" Requires="v">
                <p:oleObj spid="_x0000_s37148" name="Equation" r:id="rId5" imgW="799920" imgH="660240" progId="Equation.DSMT4">
                  <p:embed/>
                </p:oleObj>
              </mc:Choice>
              <mc:Fallback>
                <p:oleObj name="Equation" r:id="rId5" imgW="799920" imgH="660240" progId="Equation.DSMT4">
                  <p:embed/>
                  <p:pic>
                    <p:nvPicPr>
                      <p:cNvPr id="14" name="Object 13"/>
                      <p:cNvPicPr/>
                      <p:nvPr/>
                    </p:nvPicPr>
                    <p:blipFill>
                      <a:blip r:embed="rId6"/>
                      <a:stretch>
                        <a:fillRect/>
                      </a:stretch>
                    </p:blipFill>
                    <p:spPr>
                      <a:xfrm>
                        <a:off x="2434537" y="4936570"/>
                        <a:ext cx="1417426" cy="1169938"/>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60437497"/>
              </p:ext>
            </p:extLst>
          </p:nvPr>
        </p:nvGraphicFramePr>
        <p:xfrm>
          <a:off x="4542101" y="4947079"/>
          <a:ext cx="1934899" cy="1529921"/>
        </p:xfrm>
        <a:graphic>
          <a:graphicData uri="http://schemas.openxmlformats.org/presentationml/2006/ole">
            <mc:AlternateContent xmlns:mc="http://schemas.openxmlformats.org/markup-compatibility/2006">
              <mc:Choice xmlns:v="urn:schemas-microsoft-com:vml" Requires="v">
                <p:oleObj spid="_x0000_s37149" name="Equation" r:id="rId7" imgW="1091880" imgH="863280" progId="Equation.DSMT4">
                  <p:embed/>
                </p:oleObj>
              </mc:Choice>
              <mc:Fallback>
                <p:oleObj name="Equation" r:id="rId7" imgW="1091880" imgH="863280" progId="Equation.DSMT4">
                  <p:embed/>
                  <p:pic>
                    <p:nvPicPr>
                      <p:cNvPr id="15" name="Object 14"/>
                      <p:cNvPicPr/>
                      <p:nvPr/>
                    </p:nvPicPr>
                    <p:blipFill>
                      <a:blip r:embed="rId8"/>
                      <a:stretch>
                        <a:fillRect/>
                      </a:stretch>
                    </p:blipFill>
                    <p:spPr>
                      <a:xfrm>
                        <a:off x="4542101" y="4947079"/>
                        <a:ext cx="1934899" cy="1529921"/>
                      </a:xfrm>
                      <a:prstGeom prst="rect">
                        <a:avLst/>
                      </a:prstGeom>
                    </p:spPr>
                  </p:pic>
                </p:oleObj>
              </mc:Fallback>
            </mc:AlternateContent>
          </a:graphicData>
        </a:graphic>
      </p:graphicFrame>
    </p:spTree>
    <p:extLst>
      <p:ext uri="{BB962C8B-B14F-4D97-AF65-F5344CB8AC3E}">
        <p14:creationId xmlns:p14="http://schemas.microsoft.com/office/powerpoint/2010/main" val="384678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Absolute and Relative Velocity in Plane Motion </a:t>
            </a:r>
            <a:r>
              <a:rPr lang="en-US" altLang="en-US" sz="1000" b="1" dirty="0">
                <a:solidFill>
                  <a:srgbClr val="AD0B1E"/>
                </a:solidFill>
                <a:ea typeface="ＭＳ Ｐゴシック" pitchFamily="34" charset="-128"/>
              </a:rPr>
              <a:t>5</a:t>
            </a:r>
            <a:endParaRPr lang="en-US" sz="1000" b="1" dirty="0">
              <a:solidFill>
                <a:srgbClr val="AD0B1E"/>
              </a:solidFill>
            </a:endParaRPr>
          </a:p>
        </p:txBody>
      </p:sp>
      <p:pic>
        <p:nvPicPr>
          <p:cNvPr id="14" name="Picture 13" descr="Rod AB makes an angle of theta from the vertical. The top end B is attached to a slider that moves up and down. The bottom end A is attached to a slider that moves side to side. The general plane motion can be broken up into a vertical translation equal to the velocity of B, plus a rotation about point 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463" y="1560431"/>
            <a:ext cx="5302937" cy="2478169"/>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701368"/>
            <a:ext cx="1672912" cy="1803832"/>
          </a:xfrm>
          <a:prstGeom prst="rect">
            <a:avLst/>
          </a:prstGeom>
        </p:spPr>
      </p:pic>
      <p:sp>
        <p:nvSpPr>
          <p:cNvPr id="3" name="Content Placeholder 2"/>
          <p:cNvSpPr>
            <a:spLocks noGrp="1"/>
          </p:cNvSpPr>
          <p:nvPr>
            <p:ph idx="1"/>
          </p:nvPr>
        </p:nvSpPr>
        <p:spPr>
          <a:xfrm>
            <a:off x="457200" y="4114800"/>
            <a:ext cx="8229600" cy="685800"/>
          </a:xfrm>
        </p:spPr>
        <p:txBody>
          <a:bodyPr/>
          <a:lstStyle/>
          <a:p>
            <a:pPr marL="292608" indent="-292608">
              <a:spcBef>
                <a:spcPts val="0"/>
              </a:spcBef>
              <a:spcAft>
                <a:spcPts val="0"/>
              </a:spcAft>
              <a:buFont typeface="Arial" panose="020B0604020202020204" pitchFamily="34" charset="0"/>
              <a:buChar char="•"/>
            </a:pPr>
            <a:r>
              <a:rPr lang="en-US" altLang="en-US" sz="2000" dirty="0"/>
              <a:t>Selecting point </a:t>
            </a:r>
            <a:r>
              <a:rPr lang="en-US" altLang="en-US" sz="2000" i="1" dirty="0"/>
              <a:t>B</a:t>
            </a:r>
            <a:r>
              <a:rPr lang="en-US" altLang="en-US" sz="2000" dirty="0"/>
              <a:t> as the reference point and solving for the velocity </a:t>
            </a:r>
            <a:r>
              <a:rPr lang="en-US" altLang="en-US" sz="2000" i="1" dirty="0"/>
              <a:t>v</a:t>
            </a:r>
            <a:r>
              <a:rPr lang="en-US" altLang="en-US" sz="2000" i="1" baseline="-25000" dirty="0"/>
              <a:t>A</a:t>
            </a:r>
            <a:r>
              <a:rPr lang="en-US" altLang="en-US" sz="2000" dirty="0"/>
              <a:t> of end </a:t>
            </a:r>
            <a:r>
              <a:rPr lang="en-US" altLang="en-US" sz="2000" i="1" dirty="0"/>
              <a:t>A</a:t>
            </a:r>
            <a:r>
              <a:rPr lang="en-US" altLang="en-US" sz="2000" dirty="0"/>
              <a:t> and the angular velocity </a:t>
            </a:r>
            <a:r>
              <a:rPr lang="en-US" altLang="en-US" sz="2000" i="1" dirty="0">
                <a:latin typeface="Symbol" pitchFamily="18" charset="2"/>
              </a:rPr>
              <a:t>w</a:t>
            </a:r>
            <a:r>
              <a:rPr lang="en-US" altLang="en-US" sz="2000" dirty="0"/>
              <a:t> leads to an equivalent velocity triangle.</a:t>
            </a:r>
          </a:p>
        </p:txBody>
      </p:sp>
      <p:sp>
        <p:nvSpPr>
          <p:cNvPr id="7" name="Content Placeholder 6"/>
          <p:cNvSpPr>
            <a:spLocks noGrp="1"/>
          </p:cNvSpPr>
          <p:nvPr>
            <p:ph idx="14"/>
          </p:nvPr>
        </p:nvSpPr>
        <p:spPr>
          <a:xfrm>
            <a:off x="457200" y="4876800"/>
            <a:ext cx="8229600" cy="685800"/>
          </a:xfrm>
        </p:spPr>
        <p:txBody>
          <a:bodyPr/>
          <a:lstStyle/>
          <a:p>
            <a:pPr marL="292608" indent="-292608">
              <a:spcBef>
                <a:spcPts val="0"/>
              </a:spcBef>
              <a:spcAft>
                <a:spcPts val="0"/>
              </a:spcAft>
              <a:buFont typeface="Arial" panose="020B0604020202020204" pitchFamily="34" charset="0"/>
              <a:buChar char="•"/>
            </a:pPr>
            <a:r>
              <a:rPr lang="en-US" altLang="en-US" sz="2000" i="1" dirty="0"/>
              <a:t>v</a:t>
            </a:r>
            <a:r>
              <a:rPr lang="en-US" altLang="en-US" sz="2000" i="1" baseline="-25000" dirty="0"/>
              <a:t>A/B</a:t>
            </a:r>
            <a:r>
              <a:rPr lang="en-US" altLang="en-US" sz="2000" dirty="0"/>
              <a:t> has the same magnitude but opposite sense of </a:t>
            </a:r>
            <a:r>
              <a:rPr lang="en-US" altLang="en-US" sz="2000" i="1" dirty="0"/>
              <a:t>v</a:t>
            </a:r>
            <a:r>
              <a:rPr lang="en-US" altLang="en-US" sz="2000" i="1" baseline="-25000" dirty="0"/>
              <a:t>B/A</a:t>
            </a:r>
            <a:r>
              <a:rPr lang="en-US" altLang="en-US" sz="2000" dirty="0"/>
              <a:t>. The sense of the relative velocity is dependent on the choice of reference point.</a:t>
            </a:r>
          </a:p>
        </p:txBody>
      </p:sp>
      <p:sp>
        <p:nvSpPr>
          <p:cNvPr id="9" name="Content Placeholder 8"/>
          <p:cNvSpPr>
            <a:spLocks noGrp="1"/>
          </p:cNvSpPr>
          <p:nvPr>
            <p:ph idx="16"/>
          </p:nvPr>
        </p:nvSpPr>
        <p:spPr>
          <a:xfrm>
            <a:off x="457200" y="5584904"/>
            <a:ext cx="8229600" cy="1044496"/>
          </a:xfrm>
        </p:spPr>
        <p:txBody>
          <a:bodyPr/>
          <a:lstStyle/>
          <a:p>
            <a:pPr marL="292608" indent="-292608">
              <a:spcBef>
                <a:spcPts val="0"/>
              </a:spcBef>
              <a:spcAft>
                <a:spcPts val="0"/>
              </a:spcAft>
              <a:buFont typeface="Arial" panose="020B0604020202020204" pitchFamily="34" charset="0"/>
              <a:buChar char="•"/>
            </a:pPr>
            <a:r>
              <a:rPr lang="en-US" altLang="en-US" sz="2000" dirty="0"/>
              <a:t>Angular velocity </a:t>
            </a:r>
            <a:r>
              <a:rPr lang="en-US" altLang="en-US" sz="2000" i="1" dirty="0">
                <a:latin typeface="Symbol" pitchFamily="18" charset="2"/>
              </a:rPr>
              <a:t>w</a:t>
            </a:r>
            <a:r>
              <a:rPr lang="en-US" altLang="en-US" sz="2000" dirty="0"/>
              <a:t> of the rod in its rotation about </a:t>
            </a:r>
            <a:r>
              <a:rPr lang="en-US" altLang="en-US" sz="2000" i="1" dirty="0"/>
              <a:t>B</a:t>
            </a:r>
            <a:r>
              <a:rPr lang="en-US" altLang="en-US" sz="2000" dirty="0"/>
              <a:t> is the same as its rotation about </a:t>
            </a:r>
            <a:r>
              <a:rPr lang="en-US" altLang="en-US" sz="2000" i="1" dirty="0"/>
              <a:t>A. </a:t>
            </a:r>
            <a:r>
              <a:rPr lang="en-US" altLang="en-US" sz="2000" dirty="0"/>
              <a:t>Angular velocity is not dependent on the choice of reference point.</a:t>
            </a:r>
          </a:p>
        </p:txBody>
      </p:sp>
    </p:spTree>
    <p:extLst>
      <p:ext uri="{BB962C8B-B14F-4D97-AF65-F5344CB8AC3E}">
        <p14:creationId xmlns:p14="http://schemas.microsoft.com/office/powerpoint/2010/main" val="404373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15.6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5" name="Picture 14" descr="The center of the double gear is point A. The inner gear has radius r2 = 100 mm, while the outer gear has radius r1 = 150 mm. Point C is at the bottom of the outer gear and touches the lower rack. Point B is at the top of the inner gear and touches the upper rack R. Point D is at the left side of the outer gear. The center moves towards the righ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507274"/>
            <a:ext cx="4087681" cy="2073177"/>
          </a:xfrm>
          <a:prstGeom prst="rect">
            <a:avLst/>
          </a:prstGeom>
        </p:spPr>
      </p:pic>
      <p:sp>
        <p:nvSpPr>
          <p:cNvPr id="3" name="Content Placeholder 2"/>
          <p:cNvSpPr>
            <a:spLocks noGrp="1"/>
          </p:cNvSpPr>
          <p:nvPr>
            <p:ph idx="1"/>
          </p:nvPr>
        </p:nvSpPr>
        <p:spPr>
          <a:xfrm>
            <a:off x="457200" y="3962399"/>
            <a:ext cx="4343400" cy="2116875"/>
          </a:xfrm>
        </p:spPr>
        <p:txBody>
          <a:bodyPr/>
          <a:lstStyle/>
          <a:p>
            <a:pPr>
              <a:spcBef>
                <a:spcPct val="50000"/>
              </a:spcBef>
            </a:pPr>
            <a:r>
              <a:rPr lang="en-US" altLang="en-US" sz="2000" dirty="0"/>
              <a:t>The double gear rolls on the stationary lower rack:  the velocity of its center is 1.2 m/s.</a:t>
            </a:r>
          </a:p>
          <a:p>
            <a:pPr>
              <a:spcBef>
                <a:spcPct val="50000"/>
              </a:spcBef>
            </a:pPr>
            <a:r>
              <a:rPr lang="en-US" altLang="en-US" sz="2000" dirty="0"/>
              <a:t>Determine </a:t>
            </a:r>
            <a:r>
              <a:rPr lang="en-US" altLang="en-US" sz="2000" i="1" dirty="0"/>
              <a:t>(a)</a:t>
            </a:r>
            <a:r>
              <a:rPr lang="en-US" altLang="en-US" sz="2000" dirty="0"/>
              <a:t> the angular velocity of the gear, and </a:t>
            </a:r>
            <a:r>
              <a:rPr lang="en-US" altLang="en-US" sz="2000" i="1" dirty="0"/>
              <a:t>(b)</a:t>
            </a:r>
            <a:r>
              <a:rPr lang="en-US" altLang="en-US" sz="2000" dirty="0"/>
              <a:t> the velocities of the upper rack </a:t>
            </a:r>
            <a:r>
              <a:rPr lang="en-US" altLang="en-US" sz="2000" i="1" dirty="0"/>
              <a:t>R</a:t>
            </a:r>
            <a:r>
              <a:rPr lang="en-US" altLang="en-US" sz="2000" dirty="0"/>
              <a:t> and point </a:t>
            </a:r>
            <a:r>
              <a:rPr lang="en-US" altLang="en-US" sz="2000" i="1" dirty="0"/>
              <a:t>D </a:t>
            </a:r>
            <a:r>
              <a:rPr lang="en-US" altLang="en-US" sz="2000" dirty="0"/>
              <a:t>of the gear.</a:t>
            </a:r>
          </a:p>
        </p:txBody>
      </p:sp>
      <p:sp>
        <p:nvSpPr>
          <p:cNvPr id="8" name="Content Placeholder 7"/>
          <p:cNvSpPr>
            <a:spLocks noGrp="1"/>
          </p:cNvSpPr>
          <p:nvPr>
            <p:ph idx="15"/>
          </p:nvPr>
        </p:nvSpPr>
        <p:spPr>
          <a:xfrm>
            <a:off x="4800600" y="1143000"/>
            <a:ext cx="3886200" cy="2955074"/>
          </a:xfrm>
        </p:spPr>
        <p:txBody>
          <a:bodyPr/>
          <a:lstStyle/>
          <a:p>
            <a:pPr marL="292608" indent="-292608">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 typeface="Arial" panose="020B0604020202020204" pitchFamily="34" charset="0"/>
              <a:buChar char="•"/>
            </a:pPr>
            <a:r>
              <a:rPr lang="en-US" altLang="en-US" sz="2000" dirty="0"/>
              <a:t>The displacement of the gear center in one revolution is equal to the outer circumference.  Relate the translational and angular displacements.  Differentiate to relate the translational and angular velocities.</a:t>
            </a:r>
          </a:p>
        </p:txBody>
      </p:sp>
      <p:sp>
        <p:nvSpPr>
          <p:cNvPr id="11" name="Content Placeholder 10"/>
          <p:cNvSpPr>
            <a:spLocks noGrp="1"/>
          </p:cNvSpPr>
          <p:nvPr>
            <p:ph idx="18"/>
          </p:nvPr>
        </p:nvSpPr>
        <p:spPr>
          <a:xfrm>
            <a:off x="4800600" y="4127811"/>
            <a:ext cx="3886200" cy="457200"/>
          </a:xfrm>
        </p:spPr>
        <p:txBody>
          <a:bodyPr/>
          <a:lstStyle/>
          <a:p>
            <a:pPr marL="292608" indent="-292608">
              <a:spcAft>
                <a:spcPts val="0"/>
              </a:spcAft>
              <a:buFont typeface="Arial" panose="020B0604020202020204" pitchFamily="34" charset="0"/>
              <a:buChar char="•"/>
            </a:pPr>
            <a:r>
              <a:rPr lang="en-US" altLang="en-US" sz="2000" dirty="0"/>
              <a:t>The velocity for any point </a:t>
            </a:r>
            <a:r>
              <a:rPr lang="en-US" altLang="en-US" sz="2000" i="1" dirty="0"/>
              <a:t>P</a:t>
            </a:r>
            <a:r>
              <a:rPr lang="en-US" altLang="en-US" sz="2000" dirty="0"/>
              <a:t> on the gear may be written as</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3349267018"/>
              </p:ext>
            </p:extLst>
          </p:nvPr>
        </p:nvGraphicFramePr>
        <p:xfrm>
          <a:off x="5366113" y="4887750"/>
          <a:ext cx="2863487" cy="429524"/>
        </p:xfrm>
        <a:graphic>
          <a:graphicData uri="http://schemas.openxmlformats.org/presentationml/2006/ole">
            <mc:AlternateContent xmlns:mc="http://schemas.openxmlformats.org/markup-compatibility/2006">
              <mc:Choice xmlns:v="urn:schemas-microsoft-com:vml" Requires="v">
                <p:oleObj spid="_x0000_s38030" name="Equation" r:id="rId4" imgW="1777680" imgH="266400" progId="Equation.DSMT4">
                  <p:embed/>
                </p:oleObj>
              </mc:Choice>
              <mc:Fallback>
                <p:oleObj name="Equation" r:id="rId4" imgW="1777680" imgH="266400" progId="Equation.DSMT4">
                  <p:embed/>
                  <p:pic>
                    <p:nvPicPr>
                      <p:cNvPr id="0" name=""/>
                      <p:cNvPicPr/>
                      <p:nvPr/>
                    </p:nvPicPr>
                    <p:blipFill>
                      <a:blip r:embed="rId5"/>
                      <a:stretch>
                        <a:fillRect/>
                      </a:stretch>
                    </p:blipFill>
                    <p:spPr>
                      <a:xfrm>
                        <a:off x="5366113" y="4887750"/>
                        <a:ext cx="2863487" cy="429524"/>
                      </a:xfrm>
                      <a:prstGeom prst="rect">
                        <a:avLst/>
                      </a:prstGeom>
                    </p:spPr>
                  </p:pic>
                </p:oleObj>
              </mc:Fallback>
            </mc:AlternateContent>
          </a:graphicData>
        </a:graphic>
      </p:graphicFrame>
      <p:sp>
        <p:nvSpPr>
          <p:cNvPr id="12" name="Content Placeholder 11"/>
          <p:cNvSpPr>
            <a:spLocks noGrp="1"/>
          </p:cNvSpPr>
          <p:nvPr>
            <p:ph idx="19"/>
          </p:nvPr>
        </p:nvSpPr>
        <p:spPr>
          <a:xfrm>
            <a:off x="5229100" y="5409888"/>
            <a:ext cx="3457699" cy="669386"/>
          </a:xfrm>
        </p:spPr>
        <p:txBody>
          <a:bodyPr/>
          <a:lstStyle/>
          <a:p>
            <a:r>
              <a:rPr lang="en-US" altLang="en-US" sz="2000" dirty="0"/>
              <a:t>Evaluate the velocities of points </a:t>
            </a:r>
            <a:r>
              <a:rPr lang="en-US" altLang="en-US" sz="2000" i="1" dirty="0"/>
              <a:t>B </a:t>
            </a:r>
            <a:r>
              <a:rPr lang="en-US" altLang="en-US" sz="2000" dirty="0"/>
              <a:t>and </a:t>
            </a:r>
            <a:r>
              <a:rPr lang="en-US" altLang="en-US" sz="2000" i="1" dirty="0"/>
              <a:t>D.</a:t>
            </a:r>
            <a:endParaRPr lang="en-US" altLang="en-US" sz="2000" dirty="0"/>
          </a:p>
        </p:txBody>
      </p:sp>
    </p:spTree>
    <p:extLst>
      <p:ext uri="{BB962C8B-B14F-4D97-AF65-F5344CB8AC3E}">
        <p14:creationId xmlns:p14="http://schemas.microsoft.com/office/powerpoint/2010/main" val="2103286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1" grpId="0" build="p"/>
      <p:bldP spid="1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15.6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37" y="1295400"/>
            <a:ext cx="3046056" cy="2712242"/>
          </a:xfrm>
          <a:prstGeom prst="rect">
            <a:avLst/>
          </a:prstGeom>
        </p:spPr>
      </p:pic>
      <p:sp>
        <p:nvSpPr>
          <p:cNvPr id="3" name="Content Placeholder 2"/>
          <p:cNvSpPr>
            <a:spLocks noGrp="1"/>
          </p:cNvSpPr>
          <p:nvPr>
            <p:ph idx="1"/>
          </p:nvPr>
        </p:nvSpPr>
        <p:spPr>
          <a:xfrm>
            <a:off x="3810000" y="990600"/>
            <a:ext cx="4876800" cy="457200"/>
          </a:xfrm>
        </p:spPr>
        <p:txBody>
          <a:bodyPr/>
          <a:lstStyle/>
          <a:p>
            <a:pPr marL="292608" indent="-29260800">
              <a:spcBef>
                <a:spcPts val="0"/>
              </a:spcBef>
              <a:spcAft>
                <a:spcPts val="0"/>
              </a:spcAft>
            </a:pPr>
            <a:r>
              <a:rPr lang="en-US" altLang="en-US" sz="1800" b="1" dirty="0">
                <a:solidFill>
                  <a:srgbClr val="AD0B1E"/>
                </a:solidFill>
              </a:rPr>
              <a:t>Modeling and Analysis</a:t>
            </a:r>
          </a:p>
          <a:p>
            <a:pPr marL="285750" indent="-285750">
              <a:spcBef>
                <a:spcPct val="50000"/>
              </a:spcBef>
              <a:buFont typeface="Arial" panose="020B0604020202020204" pitchFamily="34" charset="0"/>
              <a:buChar char="•"/>
            </a:pPr>
            <a:r>
              <a:rPr lang="en-US" altLang="en-US" sz="1800" dirty="0"/>
              <a:t>The displacement of the gear center in one revolution is equal to the outer circumference.  </a:t>
            </a:r>
          </a:p>
          <a:p>
            <a:pPr marL="285750">
              <a:spcBef>
                <a:spcPts val="0"/>
              </a:spcBef>
              <a:spcAft>
                <a:spcPts val="0"/>
              </a:spcAft>
            </a:pPr>
            <a:r>
              <a:rPr lang="en-US" altLang="en-US" sz="1800" dirty="0"/>
              <a:t>For </a:t>
            </a:r>
            <a:r>
              <a:rPr lang="en-US" altLang="en-US" sz="1800" i="1" dirty="0" err="1"/>
              <a:t>x</a:t>
            </a:r>
            <a:r>
              <a:rPr lang="en-US" altLang="en-US" sz="1800" i="1" baseline="-25000" dirty="0" err="1"/>
              <a:t>A</a:t>
            </a:r>
            <a:r>
              <a:rPr lang="en-US" altLang="en-US" sz="1800" dirty="0"/>
              <a:t> &gt; 0 (moves to right), </a:t>
            </a:r>
            <a:r>
              <a:rPr lang="en-US" altLang="en-US" sz="1800" i="1" dirty="0">
                <a:latin typeface="Symbol" pitchFamily="18" charset="2"/>
              </a:rPr>
              <a:t>w</a:t>
            </a:r>
            <a:r>
              <a:rPr lang="en-US" altLang="en-US" sz="1800" dirty="0"/>
              <a:t> &lt; 0 (rotates clockwise).</a:t>
            </a:r>
          </a:p>
        </p:txBody>
      </p:sp>
      <p:graphicFrame>
        <p:nvGraphicFramePr>
          <p:cNvPr id="17" name="Object 16"/>
          <p:cNvGraphicFramePr>
            <a:graphicFrameLocks noChangeAspect="1"/>
          </p:cNvGraphicFramePr>
          <p:nvPr>
            <p:extLst>
              <p:ext uri="{D42A27DB-BD31-4B8C-83A1-F6EECF244321}">
                <p14:modId xmlns:p14="http://schemas.microsoft.com/office/powerpoint/2010/main" val="4241243002"/>
              </p:ext>
            </p:extLst>
          </p:nvPr>
        </p:nvGraphicFramePr>
        <p:xfrm>
          <a:off x="4511357" y="2743200"/>
          <a:ext cx="2618045" cy="695419"/>
        </p:xfrm>
        <a:graphic>
          <a:graphicData uri="http://schemas.openxmlformats.org/presentationml/2006/ole">
            <mc:AlternateContent xmlns:mc="http://schemas.openxmlformats.org/markup-compatibility/2006">
              <mc:Choice xmlns:v="urn:schemas-microsoft-com:vml" Requires="v">
                <p:oleObj spid="_x0000_s39328" name="Equation" r:id="rId4" imgW="1625400" imgH="431640" progId="Equation.DSMT4">
                  <p:embed/>
                </p:oleObj>
              </mc:Choice>
              <mc:Fallback>
                <p:oleObj name="Equation" r:id="rId4" imgW="1625400" imgH="431640" progId="Equation.DSMT4">
                  <p:embed/>
                  <p:pic>
                    <p:nvPicPr>
                      <p:cNvPr id="0" name=""/>
                      <p:cNvPicPr/>
                      <p:nvPr/>
                    </p:nvPicPr>
                    <p:blipFill>
                      <a:blip r:embed="rId5"/>
                      <a:stretch>
                        <a:fillRect/>
                      </a:stretch>
                    </p:blipFill>
                    <p:spPr>
                      <a:xfrm>
                        <a:off x="4511357" y="2743200"/>
                        <a:ext cx="2618045" cy="695419"/>
                      </a:xfrm>
                      <a:prstGeom prst="rect">
                        <a:avLst/>
                      </a:prstGeom>
                    </p:spPr>
                  </p:pic>
                </p:oleObj>
              </mc:Fallback>
            </mc:AlternateContent>
          </a:graphicData>
        </a:graphic>
      </p:graphicFrame>
      <p:sp>
        <p:nvSpPr>
          <p:cNvPr id="8" name="Content Placeholder 7"/>
          <p:cNvSpPr>
            <a:spLocks noGrp="1"/>
          </p:cNvSpPr>
          <p:nvPr>
            <p:ph idx="15"/>
          </p:nvPr>
        </p:nvSpPr>
        <p:spPr>
          <a:xfrm>
            <a:off x="4114800" y="3505200"/>
            <a:ext cx="4572000" cy="616608"/>
          </a:xfrm>
        </p:spPr>
        <p:txBody>
          <a:bodyPr/>
          <a:lstStyle/>
          <a:p>
            <a:r>
              <a:rPr lang="en-US" altLang="en-US" sz="1800" dirty="0"/>
              <a:t>Differentiate to relate the translational and angular velocities.</a:t>
            </a:r>
            <a:endParaRPr lang="en-US" sz="1800" dirty="0"/>
          </a:p>
        </p:txBody>
      </p:sp>
      <p:graphicFrame>
        <p:nvGraphicFramePr>
          <p:cNvPr id="15" name="Object 14"/>
          <p:cNvGraphicFramePr>
            <a:graphicFrameLocks noChangeAspect="1"/>
          </p:cNvGraphicFramePr>
          <p:nvPr>
            <p:extLst>
              <p:ext uri="{D42A27DB-BD31-4B8C-83A1-F6EECF244321}">
                <p14:modId xmlns:p14="http://schemas.microsoft.com/office/powerpoint/2010/main" val="2245501051"/>
              </p:ext>
            </p:extLst>
          </p:nvPr>
        </p:nvGraphicFramePr>
        <p:xfrm>
          <a:off x="4191000" y="4267200"/>
          <a:ext cx="1952378" cy="966891"/>
        </p:xfrm>
        <a:graphic>
          <a:graphicData uri="http://schemas.openxmlformats.org/presentationml/2006/ole">
            <mc:AlternateContent xmlns:mc="http://schemas.openxmlformats.org/markup-compatibility/2006">
              <mc:Choice xmlns:v="urn:schemas-microsoft-com:vml" Requires="v">
                <p:oleObj spid="_x0000_s39329" name="Equation" r:id="rId6" imgW="1333440" imgH="660240" progId="Equation.DSMT4">
                  <p:embed/>
                </p:oleObj>
              </mc:Choice>
              <mc:Fallback>
                <p:oleObj name="Equation" r:id="rId6" imgW="1333440" imgH="660240" progId="Equation.DSMT4">
                  <p:embed/>
                  <p:pic>
                    <p:nvPicPr>
                      <p:cNvPr id="0" name=""/>
                      <p:cNvPicPr/>
                      <p:nvPr/>
                    </p:nvPicPr>
                    <p:blipFill>
                      <a:blip r:embed="rId7"/>
                      <a:stretch>
                        <a:fillRect/>
                      </a:stretch>
                    </p:blipFill>
                    <p:spPr>
                      <a:xfrm>
                        <a:off x="4191000" y="4267200"/>
                        <a:ext cx="1952378" cy="966891"/>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91745568"/>
              </p:ext>
            </p:extLst>
          </p:nvPr>
        </p:nvGraphicFramePr>
        <p:xfrm>
          <a:off x="6599772" y="4750422"/>
          <a:ext cx="1842503" cy="354978"/>
        </p:xfrm>
        <a:graphic>
          <a:graphicData uri="http://schemas.openxmlformats.org/presentationml/2006/ole">
            <mc:AlternateContent xmlns:mc="http://schemas.openxmlformats.org/markup-compatibility/2006">
              <mc:Choice xmlns:v="urn:schemas-microsoft-com:vml" Requires="v">
                <p:oleObj spid="_x0000_s39330" name="Equation" r:id="rId8" imgW="1384200" imgH="266400" progId="Equation.DSMT4">
                  <p:embed/>
                </p:oleObj>
              </mc:Choice>
              <mc:Fallback>
                <p:oleObj name="Equation" r:id="rId8" imgW="1384200" imgH="266400" progId="Equation.DSMT4">
                  <p:embed/>
                  <p:pic>
                    <p:nvPicPr>
                      <p:cNvPr id="0" name=""/>
                      <p:cNvPicPr/>
                      <p:nvPr/>
                    </p:nvPicPr>
                    <p:blipFill>
                      <a:blip r:embed="rId9"/>
                      <a:stretch>
                        <a:fillRect/>
                      </a:stretch>
                    </p:blipFill>
                    <p:spPr>
                      <a:xfrm>
                        <a:off x="6599772" y="4750422"/>
                        <a:ext cx="1842503" cy="354978"/>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2506165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latin typeface="Times New Roman" panose="02020603050405020304" pitchFamily="18" charset="0"/>
                <a:cs typeface="Times New Roman" panose="02020603050405020304" pitchFamily="18" charset="0"/>
              </a:rPr>
              <a:t>Contents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2"/>
          </p:nvPr>
        </p:nvSpPr>
        <p:spPr/>
        <p:txBody>
          <a:bodyPr/>
          <a:lstStyle/>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2" action="ppaction://hlinksldjump"/>
              </a:rPr>
              <a:t>Absolute and Relative Acceleration in Plane Motion</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3" action="ppaction://hlinksldjump"/>
              </a:rPr>
              <a:t>Analysis of Plane Motion in Terms of a Parameter</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4" action="ppaction://hlinksldjump"/>
              </a:rPr>
              <a:t>Sample Problem 15.13</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5" action="ppaction://hlinksldjump"/>
              </a:rPr>
              <a:t>Sample Problem 15.15</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6" action="ppaction://hlinksldjump"/>
              </a:rPr>
              <a:t>Sample Problem 15.16</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7" action="ppaction://hlinksldjump"/>
              </a:rPr>
              <a:t>Rate of Change With Respect to a Rotating Frame</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8" action="ppaction://hlinksldjump"/>
              </a:rPr>
              <a:t>Plane Motion Relative to a Rotating Frame</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9" action="ppaction://hlinksldjump"/>
              </a:rPr>
              <a:t>Sample Problem 15.19</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10" action="ppaction://hlinksldjump"/>
              </a:rPr>
              <a:t>Sample Problem 15.20</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11" action="ppaction://hlinksldjump"/>
              </a:rPr>
              <a:t>Motion About a Fixed Point</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12" action="ppaction://hlinksldjump"/>
              </a:rPr>
              <a:t>General Motion</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13" action="ppaction://hlinksldjump"/>
              </a:rPr>
              <a:t>Sample Problem 15.21</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14" action="ppaction://hlinksldjump"/>
              </a:rPr>
              <a:t>Three Dimensional Motion Relative to a Rotating Frame</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15" action="ppaction://hlinksldjump"/>
              </a:rPr>
              <a:t>Frame of Reference in General Motion</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16" action="ppaction://hlinksldjump"/>
              </a:rPr>
              <a:t>Sample Problem 15.25</a:t>
            </a:r>
            <a:endParaRPr lang="en-US" sz="1700"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1"/>
          </p:nvPr>
        </p:nvSpPr>
        <p:spPr/>
        <p:txBody>
          <a:bodyPr/>
          <a:lstStyle/>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17" action="ppaction://hlinksldjump"/>
              </a:rPr>
              <a:t>Introduction</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18" action="ppaction://hlinksldjump"/>
              </a:rPr>
              <a:t>Translation</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19" action="ppaction://hlinksldjump"/>
              </a:rPr>
              <a:t>Rotation About</a:t>
            </a:r>
            <a:r>
              <a:rPr lang="en-US" altLang="en-US" sz="1700" dirty="0">
                <a:latin typeface="Times New Roman" panose="02020603050405020304" pitchFamily="18" charset="0"/>
                <a:cs typeface="Times New Roman" panose="02020603050405020304" pitchFamily="18" charset="0"/>
                <a:hlinkClick r:id="rId20" action="ppaction://hlinksldjump"/>
              </a:rPr>
              <a:t> a Fixed Axis: Velocity</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21" action="ppaction://hlinksldjump"/>
              </a:rPr>
              <a:t>Rotation About a Fixed Axis: Acceleration</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22" action="ppaction://hlinksldjump"/>
              </a:rPr>
              <a:t>Rotation About a Fixed Axis: Representative Slab</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23" action="ppaction://hlinksldjump"/>
              </a:rPr>
              <a:t>Equations Defining the Rotation of a Rigid Body About a Fixed Axis</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24" action="ppaction://hlinksldjump"/>
              </a:rPr>
              <a:t>Sample Problem 15.3</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 action="ppaction://noaction"/>
              </a:rPr>
              <a:t>Analyzing General Plane Motion</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 action="ppaction://noaction"/>
              </a:rPr>
              <a:t>Absolute and Relative Velocity in Plane Motion</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25" action="ppaction://hlinksldjump"/>
              </a:rPr>
              <a:t>Sample Problem 15.6</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26" action="ppaction://hlinksldjump"/>
              </a:rPr>
              <a:t>Sample Problem 15.7</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27" action="ppaction://hlinksldjump"/>
              </a:rPr>
              <a:t>Instantaneous Center of Rotation</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28" action="ppaction://hlinksldjump"/>
              </a:rPr>
              <a:t>Sample Problem 15.9</a:t>
            </a:r>
            <a:endParaRPr lang="en-US" altLang="en-US" sz="1700" dirty="0">
              <a:latin typeface="Times New Roman" panose="02020603050405020304" pitchFamily="18" charset="0"/>
              <a:cs typeface="Times New Roman" panose="02020603050405020304" pitchFamily="18" charset="0"/>
            </a:endParaRPr>
          </a:p>
          <a:p>
            <a:pPr>
              <a:spcBef>
                <a:spcPts val="0"/>
              </a:spcBef>
              <a:spcAft>
                <a:spcPts val="0"/>
              </a:spcAft>
            </a:pPr>
            <a:r>
              <a:rPr lang="en-US" altLang="en-US" sz="1700" dirty="0">
                <a:latin typeface="Times New Roman" panose="02020603050405020304" pitchFamily="18" charset="0"/>
                <a:cs typeface="Times New Roman" panose="02020603050405020304" pitchFamily="18" charset="0"/>
                <a:hlinkClick r:id="rId29" action="ppaction://hlinksldjump"/>
              </a:rPr>
              <a:t>Sample Problem 15.10</a:t>
            </a: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86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15.6 </a:t>
            </a:r>
            <a:r>
              <a:rPr lang="en-US" altLang="en-US" sz="1000" b="1" dirty="0">
                <a:solidFill>
                  <a:srgbClr val="AD0B1E"/>
                </a:solidFill>
                <a:ea typeface="ＭＳ Ｐゴシック" pitchFamily="34" charset="-128"/>
              </a:rPr>
              <a:t>3</a:t>
            </a:r>
            <a:endParaRPr lang="en-US" sz="1000" b="1" dirty="0">
              <a:solidFill>
                <a:srgbClr val="AD0B1E"/>
              </a:solidFill>
            </a:endParaRPr>
          </a:p>
        </p:txBody>
      </p:sp>
      <p:sp>
        <p:nvSpPr>
          <p:cNvPr id="3" name="Content Placeholder 2"/>
          <p:cNvSpPr>
            <a:spLocks noGrp="1"/>
          </p:cNvSpPr>
          <p:nvPr>
            <p:ph idx="1"/>
          </p:nvPr>
        </p:nvSpPr>
        <p:spPr>
          <a:xfrm>
            <a:off x="457200" y="990600"/>
            <a:ext cx="3124200" cy="381000"/>
          </a:xfrm>
        </p:spPr>
        <p:txBody>
          <a:bodyPr/>
          <a:lstStyle/>
          <a:p>
            <a:pPr marL="292608" indent="-292608">
              <a:spcBef>
                <a:spcPts val="0"/>
              </a:spcBef>
              <a:spcAft>
                <a:spcPts val="0"/>
              </a:spcAft>
              <a:buFont typeface="Arial" panose="020B0604020202020204" pitchFamily="34" charset="0"/>
              <a:buChar char="•"/>
            </a:pPr>
            <a:r>
              <a:rPr lang="en-US" altLang="en-US" sz="1800" dirty="0"/>
              <a:t>For any point </a:t>
            </a:r>
            <a:r>
              <a:rPr lang="en-US" altLang="en-US" sz="1800" i="1" dirty="0"/>
              <a:t>P</a:t>
            </a:r>
            <a:r>
              <a:rPr lang="en-US" altLang="en-US" sz="1800" dirty="0"/>
              <a:t> on the gear, </a:t>
            </a:r>
          </a:p>
        </p:txBody>
      </p:sp>
      <p:graphicFrame>
        <p:nvGraphicFramePr>
          <p:cNvPr id="14" name="Object 13"/>
          <p:cNvGraphicFramePr>
            <a:graphicFrameLocks noChangeAspect="1"/>
          </p:cNvGraphicFramePr>
          <p:nvPr>
            <p:extLst>
              <p:ext uri="{D42A27DB-BD31-4B8C-83A1-F6EECF244321}">
                <p14:modId xmlns:p14="http://schemas.microsoft.com/office/powerpoint/2010/main" val="969269996"/>
              </p:ext>
            </p:extLst>
          </p:nvPr>
        </p:nvGraphicFramePr>
        <p:xfrm>
          <a:off x="3537313" y="990600"/>
          <a:ext cx="2863487" cy="429524"/>
        </p:xfrm>
        <a:graphic>
          <a:graphicData uri="http://schemas.openxmlformats.org/presentationml/2006/ole">
            <mc:AlternateContent xmlns:mc="http://schemas.openxmlformats.org/markup-compatibility/2006">
              <mc:Choice xmlns:v="urn:schemas-microsoft-com:vml" Requires="v">
                <p:oleObj spid="_x0000_s40623" name="Equation" r:id="rId3" imgW="1777680" imgH="266400" progId="Equation.DSMT4">
                  <p:embed/>
                </p:oleObj>
              </mc:Choice>
              <mc:Fallback>
                <p:oleObj name="Equation" r:id="rId3" imgW="1777680" imgH="266400" progId="Equation.DSMT4">
                  <p:embed/>
                  <p:pic>
                    <p:nvPicPr>
                      <p:cNvPr id="0" name=""/>
                      <p:cNvPicPr/>
                      <p:nvPr/>
                    </p:nvPicPr>
                    <p:blipFill>
                      <a:blip r:embed="rId4"/>
                      <a:stretch>
                        <a:fillRect/>
                      </a:stretch>
                    </p:blipFill>
                    <p:spPr>
                      <a:xfrm>
                        <a:off x="3537313" y="990600"/>
                        <a:ext cx="2863487" cy="429524"/>
                      </a:xfrm>
                      <a:prstGeom prst="rect">
                        <a:avLst/>
                      </a:prstGeom>
                    </p:spPr>
                  </p:pic>
                </p:oleObj>
              </mc:Fallback>
            </mc:AlternateContent>
          </a:graphicData>
        </a:graphic>
      </p:graphicFrame>
      <p:pic>
        <p:nvPicPr>
          <p:cNvPr id="4" name="Picture 3" descr="The velocity of any point is the sum of the translation of point A plus a rotation about point A. Since the velocity of A is to the right, the rotation about A is clockwise. For point B, the rotation about A adds a horizontal velocity to the right. For point C, the rotation about A adds a horizontal velocity to the left, which must cancel the velocity of A to the right, since C is in contact with the stationary lower rack. For point D, the rotation about A adds a vertical velocity upward.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1711566"/>
            <a:ext cx="7557025" cy="1641234"/>
          </a:xfrm>
          <a:prstGeom prst="rect">
            <a:avLst/>
          </a:prstGeom>
        </p:spPr>
      </p:pic>
      <p:sp>
        <p:nvSpPr>
          <p:cNvPr id="6" name="Content Placeholder 5"/>
          <p:cNvSpPr>
            <a:spLocks noGrp="1"/>
          </p:cNvSpPr>
          <p:nvPr>
            <p:ph idx="13"/>
          </p:nvPr>
        </p:nvSpPr>
        <p:spPr>
          <a:xfrm>
            <a:off x="457200" y="3657600"/>
            <a:ext cx="3581400" cy="615176"/>
          </a:xfrm>
        </p:spPr>
        <p:txBody>
          <a:bodyPr/>
          <a:lstStyle/>
          <a:p>
            <a:r>
              <a:rPr lang="en-US" altLang="en-US" sz="1800" dirty="0"/>
              <a:t>Velocity of the upper rack is equal to velocity of point </a:t>
            </a:r>
            <a:r>
              <a:rPr lang="en-US" altLang="en-US" sz="1800" i="1" dirty="0"/>
              <a:t>B</a:t>
            </a:r>
            <a:r>
              <a:rPr lang="en-US" altLang="en-US" sz="1800" dirty="0"/>
              <a:t>:</a:t>
            </a:r>
          </a:p>
        </p:txBody>
      </p:sp>
      <p:graphicFrame>
        <p:nvGraphicFramePr>
          <p:cNvPr id="17" name="Object 16"/>
          <p:cNvGraphicFramePr>
            <a:graphicFrameLocks noChangeAspect="1"/>
          </p:cNvGraphicFramePr>
          <p:nvPr>
            <p:extLst>
              <p:ext uri="{D42A27DB-BD31-4B8C-83A1-F6EECF244321}">
                <p14:modId xmlns:p14="http://schemas.microsoft.com/office/powerpoint/2010/main" val="3094536499"/>
              </p:ext>
            </p:extLst>
          </p:nvPr>
        </p:nvGraphicFramePr>
        <p:xfrm>
          <a:off x="585574" y="4576837"/>
          <a:ext cx="3681626" cy="1171426"/>
        </p:xfrm>
        <a:graphic>
          <a:graphicData uri="http://schemas.openxmlformats.org/presentationml/2006/ole">
            <mc:AlternateContent xmlns:mc="http://schemas.openxmlformats.org/markup-compatibility/2006">
              <mc:Choice xmlns:v="urn:schemas-microsoft-com:vml" Requires="v">
                <p:oleObj spid="_x0000_s40624" name="Equation" r:id="rId6" imgW="2514600" imgH="799920" progId="Equation.DSMT4">
                  <p:embed/>
                </p:oleObj>
              </mc:Choice>
              <mc:Fallback>
                <p:oleObj name="Equation" r:id="rId6" imgW="2514600" imgH="799920" progId="Equation.DSMT4">
                  <p:embed/>
                  <p:pic>
                    <p:nvPicPr>
                      <p:cNvPr id="0" name=""/>
                      <p:cNvPicPr/>
                      <p:nvPr/>
                    </p:nvPicPr>
                    <p:blipFill>
                      <a:blip r:embed="rId7"/>
                      <a:stretch>
                        <a:fillRect/>
                      </a:stretch>
                    </p:blipFill>
                    <p:spPr>
                      <a:xfrm>
                        <a:off x="585574" y="4576837"/>
                        <a:ext cx="3681626" cy="1171426"/>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662691174"/>
              </p:ext>
            </p:extLst>
          </p:nvPr>
        </p:nvGraphicFramePr>
        <p:xfrm>
          <a:off x="685800" y="5952719"/>
          <a:ext cx="1282991" cy="371881"/>
        </p:xfrm>
        <a:graphic>
          <a:graphicData uri="http://schemas.openxmlformats.org/presentationml/2006/ole">
            <mc:AlternateContent xmlns:mc="http://schemas.openxmlformats.org/markup-compatibility/2006">
              <mc:Choice xmlns:v="urn:schemas-microsoft-com:vml" Requires="v">
                <p:oleObj spid="_x0000_s40625" name="Equation" r:id="rId8" imgW="876240" imgH="253800" progId="Equation.DSMT4">
                  <p:embed/>
                </p:oleObj>
              </mc:Choice>
              <mc:Fallback>
                <p:oleObj name="Equation" r:id="rId8" imgW="876240" imgH="253800" progId="Equation.DSMT4">
                  <p:embed/>
                  <p:pic>
                    <p:nvPicPr>
                      <p:cNvPr id="0" name=""/>
                      <p:cNvPicPr/>
                      <p:nvPr/>
                    </p:nvPicPr>
                    <p:blipFill>
                      <a:blip r:embed="rId9"/>
                      <a:stretch>
                        <a:fillRect/>
                      </a:stretch>
                    </p:blipFill>
                    <p:spPr>
                      <a:xfrm>
                        <a:off x="685800" y="5952719"/>
                        <a:ext cx="1282991" cy="371881"/>
                      </a:xfrm>
                      <a:prstGeom prst="rect">
                        <a:avLst/>
                      </a:prstGeom>
                      <a:ln>
                        <a:solidFill>
                          <a:srgbClr val="AD0B1E"/>
                        </a:solidFill>
                      </a:ln>
                    </p:spPr>
                  </p:pic>
                </p:oleObj>
              </mc:Fallback>
            </mc:AlternateContent>
          </a:graphicData>
        </a:graphic>
      </p:graphicFrame>
      <p:sp>
        <p:nvSpPr>
          <p:cNvPr id="7" name="Content Placeholder 6"/>
          <p:cNvSpPr>
            <a:spLocks noGrp="1"/>
          </p:cNvSpPr>
          <p:nvPr>
            <p:ph idx="14"/>
          </p:nvPr>
        </p:nvSpPr>
        <p:spPr>
          <a:xfrm>
            <a:off x="4572000" y="3657600"/>
            <a:ext cx="2362200" cy="375424"/>
          </a:xfrm>
        </p:spPr>
        <p:txBody>
          <a:bodyPr/>
          <a:lstStyle/>
          <a:p>
            <a:r>
              <a:rPr lang="en-US" altLang="en-US" sz="1800" dirty="0"/>
              <a:t>Velocity of the point </a:t>
            </a:r>
            <a:r>
              <a:rPr lang="en-US" altLang="en-US" sz="1800" i="1" dirty="0"/>
              <a:t>D</a:t>
            </a:r>
            <a:r>
              <a:rPr lang="en-US" altLang="en-US" sz="1800" dirty="0"/>
              <a:t>:</a:t>
            </a:r>
          </a:p>
        </p:txBody>
      </p:sp>
      <p:graphicFrame>
        <p:nvGraphicFramePr>
          <p:cNvPr id="19" name="Object 18"/>
          <p:cNvGraphicFramePr>
            <a:graphicFrameLocks noChangeAspect="1"/>
          </p:cNvGraphicFramePr>
          <p:nvPr>
            <p:extLst>
              <p:ext uri="{D42A27DB-BD31-4B8C-83A1-F6EECF244321}">
                <p14:modId xmlns:p14="http://schemas.microsoft.com/office/powerpoint/2010/main" val="3033494698"/>
              </p:ext>
            </p:extLst>
          </p:nvPr>
        </p:nvGraphicFramePr>
        <p:xfrm>
          <a:off x="4705845" y="4114800"/>
          <a:ext cx="3904755" cy="780951"/>
        </p:xfrm>
        <a:graphic>
          <a:graphicData uri="http://schemas.openxmlformats.org/presentationml/2006/ole">
            <mc:AlternateContent xmlns:mc="http://schemas.openxmlformats.org/markup-compatibility/2006">
              <mc:Choice xmlns:v="urn:schemas-microsoft-com:vml" Requires="v">
                <p:oleObj spid="_x0000_s40626" name="Equation" r:id="rId10" imgW="2666880" imgH="533160" progId="Equation.DSMT4">
                  <p:embed/>
                </p:oleObj>
              </mc:Choice>
              <mc:Fallback>
                <p:oleObj name="Equation" r:id="rId10" imgW="2666880" imgH="533160" progId="Equation.DSMT4">
                  <p:embed/>
                  <p:pic>
                    <p:nvPicPr>
                      <p:cNvPr id="0" name=""/>
                      <p:cNvPicPr/>
                      <p:nvPr/>
                    </p:nvPicPr>
                    <p:blipFill>
                      <a:blip r:embed="rId11"/>
                      <a:stretch>
                        <a:fillRect/>
                      </a:stretch>
                    </p:blipFill>
                    <p:spPr>
                      <a:xfrm>
                        <a:off x="4705845" y="4114800"/>
                        <a:ext cx="3904755" cy="780951"/>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453971340"/>
              </p:ext>
            </p:extLst>
          </p:nvPr>
        </p:nvGraphicFramePr>
        <p:xfrm>
          <a:off x="4800600" y="5181600"/>
          <a:ext cx="2603170" cy="706575"/>
        </p:xfrm>
        <a:graphic>
          <a:graphicData uri="http://schemas.openxmlformats.org/presentationml/2006/ole">
            <mc:AlternateContent xmlns:mc="http://schemas.openxmlformats.org/markup-compatibility/2006">
              <mc:Choice xmlns:v="urn:schemas-microsoft-com:vml" Requires="v">
                <p:oleObj spid="_x0000_s40627" name="Equation" r:id="rId12" imgW="1777680" imgH="482400" progId="Equation.DSMT4">
                  <p:embed/>
                </p:oleObj>
              </mc:Choice>
              <mc:Fallback>
                <p:oleObj name="Equation" r:id="rId12" imgW="1777680" imgH="482400" progId="Equation.DSMT4">
                  <p:embed/>
                  <p:pic>
                    <p:nvPicPr>
                      <p:cNvPr id="0" name=""/>
                      <p:cNvPicPr/>
                      <p:nvPr/>
                    </p:nvPicPr>
                    <p:blipFill>
                      <a:blip r:embed="rId13"/>
                      <a:stretch>
                        <a:fillRect/>
                      </a:stretch>
                    </p:blipFill>
                    <p:spPr>
                      <a:xfrm>
                        <a:off x="4800600" y="5181600"/>
                        <a:ext cx="2603170" cy="706575"/>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1171580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15.6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59" y="1591447"/>
            <a:ext cx="3685041" cy="1868967"/>
          </a:xfrm>
          <a:prstGeom prst="rect">
            <a:avLst/>
          </a:prstGeom>
        </p:spPr>
      </p:pic>
      <p:sp>
        <p:nvSpPr>
          <p:cNvPr id="3" name="Content Placeholder 2"/>
          <p:cNvSpPr>
            <a:spLocks noGrp="1"/>
          </p:cNvSpPr>
          <p:nvPr>
            <p:ph idx="1"/>
          </p:nvPr>
        </p:nvSpPr>
        <p:spPr>
          <a:xfrm>
            <a:off x="4343400" y="990600"/>
            <a:ext cx="4343400" cy="3276600"/>
          </a:xfrm>
        </p:spPr>
        <p:txBody>
          <a:bodyPr/>
          <a:lstStyle/>
          <a:p>
            <a:pPr marL="292608" indent="-292608">
              <a:spcBef>
                <a:spcPts val="0"/>
              </a:spcBef>
              <a:spcAft>
                <a:spcPts val="0"/>
              </a:spcAft>
            </a:pPr>
            <a:r>
              <a:rPr lang="en-US" altLang="en-US" sz="2000" b="1" dirty="0">
                <a:solidFill>
                  <a:srgbClr val="AD0B1E"/>
                </a:solidFill>
              </a:rPr>
              <a:t>Reflect and Think:</a:t>
            </a:r>
          </a:p>
          <a:p>
            <a:pPr marL="342900" indent="-342900">
              <a:spcBef>
                <a:spcPct val="50000"/>
              </a:spcBef>
              <a:buFont typeface="Arial" panose="020B0604020202020204" pitchFamily="34" charset="0"/>
              <a:buChar char="•"/>
            </a:pPr>
            <a:r>
              <a:rPr lang="en-US" altLang="en-US" sz="2000" dirty="0"/>
              <a:t>Note that point A was free to translate, and Point C, since it is in contact with the fixed lower rack, has a velocity of zero. Every point along diameter CAB has a velocity vector directed to the right and the magnitude of the velocity increases linearly as the distance from point C increases.</a:t>
            </a:r>
          </a:p>
        </p:txBody>
      </p:sp>
    </p:spTree>
    <p:extLst>
      <p:ext uri="{BB962C8B-B14F-4D97-AF65-F5344CB8AC3E}">
        <p14:creationId xmlns:p14="http://schemas.microsoft.com/office/powerpoint/2010/main" val="1591197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15.7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23" name="Picture 3" descr="msotw9_temp0"/>
          <p:cNvPicPr>
            <a:picLocks noChangeAspect="1" noChangeArrowheads="1"/>
          </p:cNvPicPr>
          <p:nvPr/>
        </p:nvPicPr>
        <p:blipFill>
          <a:blip r:embed="rId3"/>
          <a:stretch>
            <a:fillRect/>
          </a:stretch>
        </p:blipFill>
        <p:spPr bwMode="auto">
          <a:xfrm>
            <a:off x="368300" y="1367258"/>
            <a:ext cx="3836988" cy="180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8"/>
          <p:cNvSpPr txBox="1">
            <a:spLocks noChangeArrowheads="1"/>
          </p:cNvSpPr>
          <p:nvPr/>
        </p:nvSpPr>
        <p:spPr bwMode="auto">
          <a:xfrm>
            <a:off x="331788" y="3395663"/>
            <a:ext cx="4144962"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crank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has a constant clockwise angular velocity of 2000 rpm.</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For the crank position indicated, determine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angular velocity of the connecting rod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velocity of the piston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P</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grpSp>
        <p:nvGrpSpPr>
          <p:cNvPr id="25" name="Group 21"/>
          <p:cNvGrpSpPr>
            <a:grpSpLocks/>
          </p:cNvGrpSpPr>
          <p:nvPr/>
        </p:nvGrpSpPr>
        <p:grpSpPr bwMode="auto">
          <a:xfrm>
            <a:off x="4511675" y="939800"/>
            <a:ext cx="4572000" cy="1508125"/>
            <a:chOff x="2880" y="681"/>
            <a:chExt cx="2880" cy="950"/>
          </a:xfrm>
        </p:grpSpPr>
        <p:sp>
          <p:nvSpPr>
            <p:cNvPr id="26" name="Text Box 9"/>
            <p:cNvSpPr txBox="1">
              <a:spLocks noChangeArrowheads="1"/>
            </p:cNvSpPr>
            <p:nvPr/>
          </p:nvSpPr>
          <p:spPr bwMode="auto">
            <a:xfrm>
              <a:off x="2880" y="681"/>
              <a:ext cx="2880"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Will determine the absolute velocity of point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with</a:t>
              </a:r>
            </a:p>
          </p:txBody>
        </p:sp>
        <p:graphicFrame>
          <p:nvGraphicFramePr>
            <p:cNvPr id="27" name="Object 7"/>
            <p:cNvGraphicFramePr>
              <a:graphicFrameLocks noChangeAspect="1"/>
            </p:cNvGraphicFramePr>
            <p:nvPr/>
          </p:nvGraphicFramePr>
          <p:xfrm>
            <a:off x="3632" y="1399"/>
            <a:ext cx="1008" cy="232"/>
          </p:xfrm>
          <a:graphic>
            <a:graphicData uri="http://schemas.openxmlformats.org/presentationml/2006/ole">
              <mc:AlternateContent xmlns:mc="http://schemas.openxmlformats.org/markup-compatibility/2006">
                <mc:Choice xmlns:v="urn:schemas-microsoft-com:vml" Requires="v">
                  <p:oleObj spid="_x0000_s41653" name="Equation" r:id="rId4" imgW="1600200" imgH="368300" progId="Equation.3">
                    <p:embed/>
                  </p:oleObj>
                </mc:Choice>
                <mc:Fallback>
                  <p:oleObj name="Equation" r:id="rId4" imgW="1600200" imgH="368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 y="1399"/>
                          <a:ext cx="1008"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8" name="Group 17"/>
          <p:cNvGrpSpPr>
            <a:grpSpLocks/>
          </p:cNvGrpSpPr>
          <p:nvPr/>
        </p:nvGrpSpPr>
        <p:grpSpPr bwMode="auto">
          <a:xfrm>
            <a:off x="4511675" y="2535238"/>
            <a:ext cx="4583113" cy="701675"/>
            <a:chOff x="2873" y="1759"/>
            <a:chExt cx="2887" cy="442"/>
          </a:xfrm>
        </p:grpSpPr>
        <p:sp>
          <p:nvSpPr>
            <p:cNvPr id="29" name="Text Box 11"/>
            <p:cNvSpPr txBox="1">
              <a:spLocks noChangeArrowheads="1"/>
            </p:cNvSpPr>
            <p:nvPr/>
          </p:nvSpPr>
          <p:spPr bwMode="auto">
            <a:xfrm>
              <a:off x="2873" y="1759"/>
              <a:ext cx="288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velocity       is obtained from the given crank rotation data. </a:t>
              </a:r>
            </a:p>
          </p:txBody>
        </p:sp>
        <p:graphicFrame>
          <p:nvGraphicFramePr>
            <p:cNvPr id="30" name="Object 6"/>
            <p:cNvGraphicFramePr>
              <a:graphicFrameLocks noChangeAspect="1"/>
            </p:cNvGraphicFramePr>
            <p:nvPr/>
          </p:nvGraphicFramePr>
          <p:xfrm>
            <a:off x="3922" y="1804"/>
            <a:ext cx="184" cy="200"/>
          </p:xfrm>
          <a:graphic>
            <a:graphicData uri="http://schemas.openxmlformats.org/presentationml/2006/ole">
              <mc:AlternateContent xmlns:mc="http://schemas.openxmlformats.org/markup-compatibility/2006">
                <mc:Choice xmlns:v="urn:schemas-microsoft-com:vml" Requires="v">
                  <p:oleObj spid="_x0000_s41654" name="Equation" r:id="rId6" imgW="291847" imgH="317225" progId="Equation.3">
                    <p:embed/>
                  </p:oleObj>
                </mc:Choice>
                <mc:Fallback>
                  <p:oleObj name="Equation" r:id="rId6" imgW="291847" imgH="31722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2" y="1804"/>
                          <a:ext cx="184"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1" name="Group 16"/>
          <p:cNvGrpSpPr>
            <a:grpSpLocks/>
          </p:cNvGrpSpPr>
          <p:nvPr/>
        </p:nvGrpSpPr>
        <p:grpSpPr bwMode="auto">
          <a:xfrm>
            <a:off x="4511675" y="3324225"/>
            <a:ext cx="4632325" cy="1006475"/>
            <a:chOff x="2842" y="2253"/>
            <a:chExt cx="2918" cy="634"/>
          </a:xfrm>
        </p:grpSpPr>
        <p:sp>
          <p:nvSpPr>
            <p:cNvPr id="32" name="Text Box 12"/>
            <p:cNvSpPr txBox="1">
              <a:spLocks noChangeArrowheads="1"/>
            </p:cNvSpPr>
            <p:nvPr/>
          </p:nvSpPr>
          <p:spPr bwMode="auto">
            <a:xfrm>
              <a:off x="2842" y="2253"/>
              <a:ext cx="2918"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directions of the absolute velocity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and the relative velocity            are determined from the problem geometry.</a:t>
              </a:r>
            </a:p>
          </p:txBody>
        </p:sp>
        <p:graphicFrame>
          <p:nvGraphicFramePr>
            <p:cNvPr id="33" name="Object 4"/>
            <p:cNvGraphicFramePr>
              <a:graphicFrameLocks noChangeAspect="1"/>
            </p:cNvGraphicFramePr>
            <p:nvPr/>
          </p:nvGraphicFramePr>
          <p:xfrm>
            <a:off x="5539" y="2305"/>
            <a:ext cx="200" cy="200"/>
          </p:xfrm>
          <a:graphic>
            <a:graphicData uri="http://schemas.openxmlformats.org/presentationml/2006/ole">
              <mc:AlternateContent xmlns:mc="http://schemas.openxmlformats.org/markup-compatibility/2006">
                <mc:Choice xmlns:v="urn:schemas-microsoft-com:vml" Requires="v">
                  <p:oleObj spid="_x0000_s41655" name="Equation" r:id="rId8" imgW="317225" imgH="317225" progId="Equation.3">
                    <p:embed/>
                  </p:oleObj>
                </mc:Choice>
                <mc:Fallback>
                  <p:oleObj name="Equation" r:id="rId8" imgW="317225" imgH="31722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9" y="2305"/>
                          <a:ext cx="200"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5"/>
            <p:cNvGraphicFramePr>
              <a:graphicFrameLocks noChangeAspect="1"/>
            </p:cNvGraphicFramePr>
            <p:nvPr/>
          </p:nvGraphicFramePr>
          <p:xfrm>
            <a:off x="4645" y="2485"/>
            <a:ext cx="328" cy="232"/>
          </p:xfrm>
          <a:graphic>
            <a:graphicData uri="http://schemas.openxmlformats.org/presentationml/2006/ole">
              <mc:AlternateContent xmlns:mc="http://schemas.openxmlformats.org/markup-compatibility/2006">
                <mc:Choice xmlns:v="urn:schemas-microsoft-com:vml" Requires="v">
                  <p:oleObj spid="_x0000_s41656" name="Equation" r:id="rId10" imgW="520700" imgH="368300" progId="Equation.3">
                    <p:embed/>
                  </p:oleObj>
                </mc:Choice>
                <mc:Fallback>
                  <p:oleObj name="Equation" r:id="rId10" imgW="520700" imgH="368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5" y="2485"/>
                          <a:ext cx="328"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 name="Group 20"/>
          <p:cNvGrpSpPr>
            <a:grpSpLocks/>
          </p:cNvGrpSpPr>
          <p:nvPr/>
        </p:nvGrpSpPr>
        <p:grpSpPr bwMode="auto">
          <a:xfrm>
            <a:off x="4511675" y="4418013"/>
            <a:ext cx="4572000" cy="1311275"/>
            <a:chOff x="2880" y="3000"/>
            <a:chExt cx="2880" cy="826"/>
          </a:xfrm>
        </p:grpSpPr>
        <p:sp>
          <p:nvSpPr>
            <p:cNvPr id="36" name="Text Box 18"/>
            <p:cNvSpPr txBox="1">
              <a:spLocks noChangeArrowheads="1"/>
            </p:cNvSpPr>
            <p:nvPr/>
          </p:nvSpPr>
          <p:spPr bwMode="auto">
            <a:xfrm>
              <a:off x="2880" y="3000"/>
              <a:ext cx="2880"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unknowns in the vector expression are the velocity magnitudes</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which may be determined from the corresponding vector triangle.</a:t>
              </a:r>
            </a:p>
          </p:txBody>
        </p:sp>
        <p:graphicFrame>
          <p:nvGraphicFramePr>
            <p:cNvPr id="37" name="Object 3"/>
            <p:cNvGraphicFramePr>
              <a:graphicFrameLocks noChangeAspect="1"/>
            </p:cNvGraphicFramePr>
            <p:nvPr/>
          </p:nvGraphicFramePr>
          <p:xfrm>
            <a:off x="4864" y="3225"/>
            <a:ext cx="816" cy="232"/>
          </p:xfrm>
          <a:graphic>
            <a:graphicData uri="http://schemas.openxmlformats.org/presentationml/2006/ole">
              <mc:AlternateContent xmlns:mc="http://schemas.openxmlformats.org/markup-compatibility/2006">
                <mc:Choice xmlns:v="urn:schemas-microsoft-com:vml" Requires="v">
                  <p:oleObj spid="_x0000_s41657" name="Equation" r:id="rId12" imgW="1295400" imgH="368300" progId="Equation.3">
                    <p:embed/>
                  </p:oleObj>
                </mc:Choice>
                <mc:Fallback>
                  <p:oleObj name="Equation" r:id="rId12" imgW="1295400" imgH="3683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64" y="3225"/>
                          <a:ext cx="816"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8" name="Group 24"/>
          <p:cNvGrpSpPr>
            <a:grpSpLocks/>
          </p:cNvGrpSpPr>
          <p:nvPr/>
        </p:nvGrpSpPr>
        <p:grpSpPr bwMode="auto">
          <a:xfrm>
            <a:off x="4511675" y="5818188"/>
            <a:ext cx="4513263" cy="725487"/>
            <a:chOff x="2917" y="3665"/>
            <a:chExt cx="2843" cy="457"/>
          </a:xfrm>
        </p:grpSpPr>
        <p:sp>
          <p:nvSpPr>
            <p:cNvPr id="39" name="Text Box 22"/>
            <p:cNvSpPr txBox="1">
              <a:spLocks noChangeArrowheads="1"/>
            </p:cNvSpPr>
            <p:nvPr/>
          </p:nvSpPr>
          <p:spPr bwMode="auto">
            <a:xfrm>
              <a:off x="2917" y="3665"/>
              <a:ext cx="284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angular velocity of the connecting rod is calculated from</a:t>
              </a:r>
            </a:p>
          </p:txBody>
        </p:sp>
        <p:graphicFrame>
          <p:nvGraphicFramePr>
            <p:cNvPr id="40" name="Object 2"/>
            <p:cNvGraphicFramePr>
              <a:graphicFrameLocks noChangeAspect="1"/>
            </p:cNvGraphicFramePr>
            <p:nvPr/>
          </p:nvGraphicFramePr>
          <p:xfrm>
            <a:off x="4561" y="3890"/>
            <a:ext cx="376" cy="232"/>
          </p:xfrm>
          <a:graphic>
            <a:graphicData uri="http://schemas.openxmlformats.org/presentationml/2006/ole">
              <mc:AlternateContent xmlns:mc="http://schemas.openxmlformats.org/markup-compatibility/2006">
                <mc:Choice xmlns:v="urn:schemas-microsoft-com:vml" Requires="v">
                  <p:oleObj spid="_x0000_s41658" name="Equation" r:id="rId14" imgW="596900" imgH="368300" progId="Equation.3">
                    <p:embed/>
                  </p:oleObj>
                </mc:Choice>
                <mc:Fallback>
                  <p:oleObj name="Equation" r:id="rId14" imgW="596900" imgH="3683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61" y="3890"/>
                          <a:ext cx="376"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22663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15.7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495" y="1219200"/>
            <a:ext cx="2345312" cy="1811365"/>
          </a:xfrm>
          <a:prstGeom prst="rect">
            <a:avLst/>
          </a:prstGeom>
        </p:spPr>
      </p:pic>
      <p:sp>
        <p:nvSpPr>
          <p:cNvPr id="3" name="Content Placeholder 2"/>
          <p:cNvSpPr>
            <a:spLocks noGrp="1"/>
          </p:cNvSpPr>
          <p:nvPr>
            <p:ph idx="1"/>
          </p:nvPr>
        </p:nvSpPr>
        <p:spPr>
          <a:xfrm>
            <a:off x="3203713" y="1041932"/>
            <a:ext cx="5486400" cy="808464"/>
          </a:xfrm>
        </p:spPr>
        <p:txBody>
          <a:bodyPr/>
          <a:lstStyle/>
          <a:p>
            <a:pPr marL="292608" indent="-292608">
              <a:spcBef>
                <a:spcPct val="50000"/>
              </a:spcBef>
              <a:spcAft>
                <a:spcPts val="0"/>
              </a:spcAft>
            </a:pPr>
            <a:r>
              <a:rPr lang="en-US" altLang="en-US" sz="1800" b="1" dirty="0">
                <a:solidFill>
                  <a:srgbClr val="AD0B1E"/>
                </a:solidFill>
              </a:rPr>
              <a:t>Modeling and Analysis:</a:t>
            </a:r>
          </a:p>
          <a:p>
            <a:pPr marL="292608" indent="-292608">
              <a:spcAft>
                <a:spcPts val="0"/>
              </a:spcAft>
              <a:buFont typeface="Arial" panose="020B0604020202020204" pitchFamily="34" charset="0"/>
              <a:buChar char="•"/>
            </a:pPr>
            <a:r>
              <a:rPr lang="en-US" altLang="en-US" sz="1800" dirty="0"/>
              <a:t>Will determine the absolute velocity of point </a:t>
            </a:r>
            <a:r>
              <a:rPr lang="en-US" altLang="en-US" sz="1800" i="1" dirty="0"/>
              <a:t>D</a:t>
            </a:r>
            <a:r>
              <a:rPr lang="en-US" altLang="en-US" sz="1800" dirty="0"/>
              <a:t> with,</a:t>
            </a:r>
          </a:p>
        </p:txBody>
      </p:sp>
      <p:graphicFrame>
        <p:nvGraphicFramePr>
          <p:cNvPr id="14" name="Object 13"/>
          <p:cNvGraphicFramePr>
            <a:graphicFrameLocks noChangeAspect="1"/>
          </p:cNvGraphicFramePr>
          <p:nvPr>
            <p:extLst>
              <p:ext uri="{D42A27DB-BD31-4B8C-83A1-F6EECF244321}">
                <p14:modId xmlns:p14="http://schemas.microsoft.com/office/powerpoint/2010/main" val="3450826855"/>
              </p:ext>
            </p:extLst>
          </p:nvPr>
        </p:nvGraphicFramePr>
        <p:xfrm>
          <a:off x="4961898" y="1821184"/>
          <a:ext cx="1370383" cy="388616"/>
        </p:xfrm>
        <a:graphic>
          <a:graphicData uri="http://schemas.openxmlformats.org/presentationml/2006/ole">
            <mc:AlternateContent xmlns:mc="http://schemas.openxmlformats.org/markup-compatibility/2006">
              <mc:Choice xmlns:v="urn:schemas-microsoft-com:vml" Requires="v">
                <p:oleObj spid="_x0000_s42795" name="Equation" r:id="rId4" imgW="850680" imgH="241200" progId="Equation.DSMT4">
                  <p:embed/>
                </p:oleObj>
              </mc:Choice>
              <mc:Fallback>
                <p:oleObj name="Equation" r:id="rId4" imgW="850680" imgH="241200" progId="Equation.DSMT4">
                  <p:embed/>
                  <p:pic>
                    <p:nvPicPr>
                      <p:cNvPr id="15" name="Object 14"/>
                      <p:cNvPicPr/>
                      <p:nvPr/>
                    </p:nvPicPr>
                    <p:blipFill>
                      <a:blip r:embed="rId5"/>
                      <a:stretch>
                        <a:fillRect/>
                      </a:stretch>
                    </p:blipFill>
                    <p:spPr>
                      <a:xfrm>
                        <a:off x="4961898" y="1821184"/>
                        <a:ext cx="1370383" cy="388616"/>
                      </a:xfrm>
                      <a:prstGeom prst="rect">
                        <a:avLst/>
                      </a:prstGeom>
                    </p:spPr>
                  </p:pic>
                </p:oleObj>
              </mc:Fallback>
            </mc:AlternateContent>
          </a:graphicData>
        </a:graphic>
      </p:graphicFrame>
      <p:sp>
        <p:nvSpPr>
          <p:cNvPr id="6" name="Content Placeholder 5"/>
          <p:cNvSpPr>
            <a:spLocks noGrp="1"/>
          </p:cNvSpPr>
          <p:nvPr>
            <p:ph idx="13"/>
          </p:nvPr>
        </p:nvSpPr>
        <p:spPr>
          <a:xfrm>
            <a:off x="3203712" y="2212588"/>
            <a:ext cx="1901687" cy="334535"/>
          </a:xfrm>
        </p:spPr>
        <p:txBody>
          <a:bodyPr/>
          <a:lstStyle/>
          <a:p>
            <a:pPr marL="292608" indent="-292608">
              <a:spcAft>
                <a:spcPts val="0"/>
              </a:spcAft>
              <a:buFont typeface="Arial" panose="020B0604020202020204" pitchFamily="34" charset="0"/>
              <a:buChar char="•"/>
            </a:pPr>
            <a:r>
              <a:rPr lang="en-US" altLang="en-US" sz="1800" dirty="0"/>
              <a:t>The velocity</a:t>
            </a:r>
            <a:endParaRPr lang="en-US" sz="1800" dirty="0"/>
          </a:p>
        </p:txBody>
      </p:sp>
      <p:graphicFrame>
        <p:nvGraphicFramePr>
          <p:cNvPr id="15" name="Object 14"/>
          <p:cNvGraphicFramePr>
            <a:graphicFrameLocks noChangeAspect="1"/>
          </p:cNvGraphicFramePr>
          <p:nvPr>
            <p:extLst>
              <p:ext uri="{D42A27DB-BD31-4B8C-83A1-F6EECF244321}">
                <p14:modId xmlns:p14="http://schemas.microsoft.com/office/powerpoint/2010/main" val="771226549"/>
              </p:ext>
            </p:extLst>
          </p:nvPr>
        </p:nvGraphicFramePr>
        <p:xfrm>
          <a:off x="4832067" y="2272061"/>
          <a:ext cx="260317" cy="334694"/>
        </p:xfrm>
        <a:graphic>
          <a:graphicData uri="http://schemas.openxmlformats.org/presentationml/2006/ole">
            <mc:AlternateContent xmlns:mc="http://schemas.openxmlformats.org/markup-compatibility/2006">
              <mc:Choice xmlns:v="urn:schemas-microsoft-com:vml" Requires="v">
                <p:oleObj spid="_x0000_s42796" name="Equation" r:id="rId6" imgW="177480" imgH="228600" progId="Equation.DSMT4">
                  <p:embed/>
                </p:oleObj>
              </mc:Choice>
              <mc:Fallback>
                <p:oleObj name="Equation" r:id="rId6" imgW="177480" imgH="228600" progId="Equation.DSMT4">
                  <p:embed/>
                  <p:pic>
                    <p:nvPicPr>
                      <p:cNvPr id="16" name="Object 15"/>
                      <p:cNvPicPr/>
                      <p:nvPr/>
                    </p:nvPicPr>
                    <p:blipFill>
                      <a:blip r:embed="rId7"/>
                      <a:stretch>
                        <a:fillRect/>
                      </a:stretch>
                    </p:blipFill>
                    <p:spPr>
                      <a:xfrm>
                        <a:off x="4832067" y="2272061"/>
                        <a:ext cx="260317" cy="334694"/>
                      </a:xfrm>
                      <a:prstGeom prst="rect">
                        <a:avLst/>
                      </a:prstGeom>
                    </p:spPr>
                  </p:pic>
                </p:oleObj>
              </mc:Fallback>
            </mc:AlternateContent>
          </a:graphicData>
        </a:graphic>
      </p:graphicFrame>
      <p:sp>
        <p:nvSpPr>
          <p:cNvPr id="7" name="Content Placeholder 6"/>
          <p:cNvSpPr>
            <a:spLocks noGrp="1"/>
          </p:cNvSpPr>
          <p:nvPr>
            <p:ph idx="14"/>
          </p:nvPr>
        </p:nvSpPr>
        <p:spPr>
          <a:xfrm>
            <a:off x="3581400" y="2209800"/>
            <a:ext cx="5105400" cy="586409"/>
          </a:xfrm>
        </p:spPr>
        <p:txBody>
          <a:bodyPr/>
          <a:lstStyle/>
          <a:p>
            <a:pPr indent="1431925"/>
            <a:r>
              <a:rPr lang="en-US" altLang="en-US" sz="1800" dirty="0"/>
              <a:t>is obtained from the crank rotation data. </a:t>
            </a:r>
          </a:p>
        </p:txBody>
      </p:sp>
      <p:graphicFrame>
        <p:nvGraphicFramePr>
          <p:cNvPr id="16" name="Object 15"/>
          <p:cNvGraphicFramePr>
            <a:graphicFrameLocks noChangeAspect="1"/>
          </p:cNvGraphicFramePr>
          <p:nvPr>
            <p:extLst>
              <p:ext uri="{D42A27DB-BD31-4B8C-83A1-F6EECF244321}">
                <p14:modId xmlns:p14="http://schemas.microsoft.com/office/powerpoint/2010/main" val="3881865801"/>
              </p:ext>
            </p:extLst>
          </p:nvPr>
        </p:nvGraphicFramePr>
        <p:xfrm>
          <a:off x="3540125" y="2852738"/>
          <a:ext cx="4879975" cy="1023937"/>
        </p:xfrm>
        <a:graphic>
          <a:graphicData uri="http://schemas.openxmlformats.org/presentationml/2006/ole">
            <mc:AlternateContent xmlns:mc="http://schemas.openxmlformats.org/markup-compatibility/2006">
              <mc:Choice xmlns:v="urn:schemas-microsoft-com:vml" Requires="v">
                <p:oleObj spid="_x0000_s42797" name="Equation" r:id="rId8" imgW="3454200" imgH="723600" progId="Equation.DSMT4">
                  <p:embed/>
                </p:oleObj>
              </mc:Choice>
              <mc:Fallback>
                <p:oleObj name="Equation" r:id="rId8" imgW="3454200" imgH="723600" progId="Equation.DSMT4">
                  <p:embed/>
                  <p:pic>
                    <p:nvPicPr>
                      <p:cNvPr id="0" name=""/>
                      <p:cNvPicPr/>
                      <p:nvPr/>
                    </p:nvPicPr>
                    <p:blipFill>
                      <a:blip r:embed="rId9"/>
                      <a:stretch>
                        <a:fillRect/>
                      </a:stretch>
                    </p:blipFill>
                    <p:spPr>
                      <a:xfrm>
                        <a:off x="3540125" y="2852738"/>
                        <a:ext cx="4879975" cy="1023937"/>
                      </a:xfrm>
                      <a:prstGeom prst="rect">
                        <a:avLst/>
                      </a:prstGeom>
                    </p:spPr>
                  </p:pic>
                </p:oleObj>
              </mc:Fallback>
            </mc:AlternateContent>
          </a:graphicData>
        </a:graphic>
      </p:graphicFrame>
      <p:sp>
        <p:nvSpPr>
          <p:cNvPr id="8" name="Content Placeholder 7"/>
          <p:cNvSpPr>
            <a:spLocks noGrp="1"/>
          </p:cNvSpPr>
          <p:nvPr>
            <p:ph idx="15"/>
          </p:nvPr>
        </p:nvSpPr>
        <p:spPr>
          <a:xfrm>
            <a:off x="4267200" y="3886200"/>
            <a:ext cx="3429000" cy="369849"/>
          </a:xfrm>
        </p:spPr>
        <p:txBody>
          <a:bodyPr/>
          <a:lstStyle/>
          <a:p>
            <a:r>
              <a:rPr lang="en-US" altLang="en-US" sz="1800" dirty="0"/>
              <a:t>The velocity direction is as shown.</a:t>
            </a: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065" y="4572000"/>
            <a:ext cx="3121535" cy="1426397"/>
          </a:xfrm>
          <a:prstGeom prst="rect">
            <a:avLst/>
          </a:prstGeom>
        </p:spPr>
      </p:pic>
      <p:sp>
        <p:nvSpPr>
          <p:cNvPr id="9" name="Content Placeholder 8"/>
          <p:cNvSpPr>
            <a:spLocks noGrp="1"/>
          </p:cNvSpPr>
          <p:nvPr>
            <p:ph idx="16"/>
          </p:nvPr>
        </p:nvSpPr>
        <p:spPr>
          <a:xfrm>
            <a:off x="3203712" y="4267200"/>
            <a:ext cx="3901938" cy="381000"/>
          </a:xfrm>
        </p:spPr>
        <p:txBody>
          <a:bodyPr/>
          <a:lstStyle/>
          <a:p>
            <a:pPr marL="292608" indent="-292608">
              <a:spcAft>
                <a:spcPts val="0"/>
              </a:spcAft>
              <a:buFont typeface="Arial" panose="020B0604020202020204" pitchFamily="34" charset="0"/>
              <a:buChar char="•"/>
            </a:pPr>
            <a:r>
              <a:rPr lang="en-US" altLang="en-US" sz="1800" dirty="0"/>
              <a:t>The direction of the absolute velocity</a:t>
            </a:r>
            <a:endParaRPr lang="en-US" sz="1800" dirty="0"/>
          </a:p>
        </p:txBody>
      </p:sp>
      <p:graphicFrame>
        <p:nvGraphicFramePr>
          <p:cNvPr id="17" name="Object 16"/>
          <p:cNvGraphicFramePr>
            <a:graphicFrameLocks noChangeAspect="1"/>
          </p:cNvGraphicFramePr>
          <p:nvPr>
            <p:extLst>
              <p:ext uri="{D42A27DB-BD31-4B8C-83A1-F6EECF244321}">
                <p14:modId xmlns:p14="http://schemas.microsoft.com/office/powerpoint/2010/main" val="2408011099"/>
              </p:ext>
            </p:extLst>
          </p:nvPr>
        </p:nvGraphicFramePr>
        <p:xfrm>
          <a:off x="7105650" y="4280189"/>
          <a:ext cx="285750" cy="368011"/>
        </p:xfrm>
        <a:graphic>
          <a:graphicData uri="http://schemas.openxmlformats.org/presentationml/2006/ole">
            <mc:AlternateContent xmlns:mc="http://schemas.openxmlformats.org/markup-compatibility/2006">
              <mc:Choice xmlns:v="urn:schemas-microsoft-com:vml" Requires="v">
                <p:oleObj spid="_x0000_s42798" name="Equation" r:id="rId11" imgW="177480" imgH="228600" progId="Equation.DSMT4">
                  <p:embed/>
                </p:oleObj>
              </mc:Choice>
              <mc:Fallback>
                <p:oleObj name="Equation" r:id="rId11" imgW="177480" imgH="228600" progId="Equation.DSMT4">
                  <p:embed/>
                  <p:pic>
                    <p:nvPicPr>
                      <p:cNvPr id="14" name="Object 13"/>
                      <p:cNvPicPr/>
                      <p:nvPr/>
                    </p:nvPicPr>
                    <p:blipFill>
                      <a:blip r:embed="rId12"/>
                      <a:stretch>
                        <a:fillRect/>
                      </a:stretch>
                    </p:blipFill>
                    <p:spPr>
                      <a:xfrm>
                        <a:off x="7105650" y="4280189"/>
                        <a:ext cx="285750" cy="368011"/>
                      </a:xfrm>
                      <a:prstGeom prst="rect">
                        <a:avLst/>
                      </a:prstGeom>
                    </p:spPr>
                  </p:pic>
                </p:oleObj>
              </mc:Fallback>
            </mc:AlternateContent>
          </a:graphicData>
        </a:graphic>
      </p:graphicFrame>
      <p:sp>
        <p:nvSpPr>
          <p:cNvPr id="10" name="Content Placeholder 9"/>
          <p:cNvSpPr>
            <a:spLocks noGrp="1"/>
          </p:cNvSpPr>
          <p:nvPr>
            <p:ph idx="17"/>
          </p:nvPr>
        </p:nvSpPr>
        <p:spPr>
          <a:xfrm>
            <a:off x="3563590" y="4283018"/>
            <a:ext cx="5123210" cy="657282"/>
          </a:xfrm>
        </p:spPr>
        <p:txBody>
          <a:bodyPr/>
          <a:lstStyle/>
          <a:p>
            <a:pPr indent="3776663"/>
            <a:r>
              <a:rPr lang="en-US" altLang="en-US" sz="1800" dirty="0"/>
              <a:t>is horizontal. The direction of the relative velocity</a:t>
            </a:r>
            <a:endParaRPr lang="en-US" sz="1800" dirty="0"/>
          </a:p>
        </p:txBody>
      </p:sp>
      <p:graphicFrame>
        <p:nvGraphicFramePr>
          <p:cNvPr id="18" name="Object 17"/>
          <p:cNvGraphicFramePr>
            <a:graphicFrameLocks noChangeAspect="1"/>
          </p:cNvGraphicFramePr>
          <p:nvPr>
            <p:extLst>
              <p:ext uri="{D42A27DB-BD31-4B8C-83A1-F6EECF244321}">
                <p14:modId xmlns:p14="http://schemas.microsoft.com/office/powerpoint/2010/main" val="250551624"/>
              </p:ext>
            </p:extLst>
          </p:nvPr>
        </p:nvGraphicFramePr>
        <p:xfrm>
          <a:off x="8086725" y="4572000"/>
          <a:ext cx="447675" cy="368300"/>
        </p:xfrm>
        <a:graphic>
          <a:graphicData uri="http://schemas.openxmlformats.org/presentationml/2006/ole">
            <mc:AlternateContent xmlns:mc="http://schemas.openxmlformats.org/markup-compatibility/2006">
              <mc:Choice xmlns:v="urn:schemas-microsoft-com:vml" Requires="v">
                <p:oleObj spid="_x0000_s42799" name="Equation" r:id="rId13" imgW="279360" imgH="228600" progId="Equation.DSMT4">
                  <p:embed/>
                </p:oleObj>
              </mc:Choice>
              <mc:Fallback>
                <p:oleObj name="Equation" r:id="rId13" imgW="279360" imgH="228600" progId="Equation.DSMT4">
                  <p:embed/>
                  <p:pic>
                    <p:nvPicPr>
                      <p:cNvPr id="17" name="Object 16"/>
                      <p:cNvPicPr/>
                      <p:nvPr/>
                    </p:nvPicPr>
                    <p:blipFill>
                      <a:blip r:embed="rId14"/>
                      <a:stretch>
                        <a:fillRect/>
                      </a:stretch>
                    </p:blipFill>
                    <p:spPr>
                      <a:xfrm>
                        <a:off x="8086725" y="4572000"/>
                        <a:ext cx="447675" cy="368300"/>
                      </a:xfrm>
                      <a:prstGeom prst="rect">
                        <a:avLst/>
                      </a:prstGeom>
                    </p:spPr>
                  </p:pic>
                </p:oleObj>
              </mc:Fallback>
            </mc:AlternateContent>
          </a:graphicData>
        </a:graphic>
      </p:graphicFrame>
      <p:sp>
        <p:nvSpPr>
          <p:cNvPr id="11" name="Content Placeholder 10"/>
          <p:cNvSpPr>
            <a:spLocks noGrp="1"/>
          </p:cNvSpPr>
          <p:nvPr>
            <p:ph idx="18"/>
          </p:nvPr>
        </p:nvSpPr>
        <p:spPr>
          <a:xfrm>
            <a:off x="3581400" y="4800600"/>
            <a:ext cx="5105400" cy="838201"/>
          </a:xfrm>
        </p:spPr>
        <p:txBody>
          <a:bodyPr/>
          <a:lstStyle/>
          <a:p>
            <a:r>
              <a:rPr lang="en-US" altLang="en-US" sz="1800" dirty="0"/>
              <a:t>is perpendicular to </a:t>
            </a:r>
            <a:r>
              <a:rPr lang="en-US" altLang="en-US" sz="1800" i="1" dirty="0"/>
              <a:t>BD</a:t>
            </a:r>
            <a:r>
              <a:rPr lang="en-US" altLang="en-US" sz="1800" dirty="0"/>
              <a:t>.   Compute the angle between the horizontal and the connecting rod from the law of sines,</a:t>
            </a:r>
            <a:endParaRPr lang="en-US" sz="1800" dirty="0"/>
          </a:p>
        </p:txBody>
      </p:sp>
      <p:graphicFrame>
        <p:nvGraphicFramePr>
          <p:cNvPr id="19" name="Object 18"/>
          <p:cNvGraphicFramePr>
            <a:graphicFrameLocks noChangeAspect="1"/>
          </p:cNvGraphicFramePr>
          <p:nvPr>
            <p:extLst>
              <p:ext uri="{D42A27DB-BD31-4B8C-83A1-F6EECF244321}">
                <p14:modId xmlns:p14="http://schemas.microsoft.com/office/powerpoint/2010/main" val="3626776992"/>
              </p:ext>
            </p:extLst>
          </p:nvPr>
        </p:nvGraphicFramePr>
        <p:xfrm>
          <a:off x="4175125" y="5722938"/>
          <a:ext cx="3667125" cy="742950"/>
        </p:xfrm>
        <a:graphic>
          <a:graphicData uri="http://schemas.openxmlformats.org/presentationml/2006/ole">
            <mc:AlternateContent xmlns:mc="http://schemas.openxmlformats.org/markup-compatibility/2006">
              <mc:Choice xmlns:v="urn:schemas-microsoft-com:vml" Requires="v">
                <p:oleObj spid="_x0000_s42800" name="Equation" r:id="rId15" imgW="2070000" imgH="419040" progId="Equation.DSMT4">
                  <p:embed/>
                </p:oleObj>
              </mc:Choice>
              <mc:Fallback>
                <p:oleObj name="Equation" r:id="rId15" imgW="2070000" imgH="419040" progId="Equation.DSMT4">
                  <p:embed/>
                  <p:pic>
                    <p:nvPicPr>
                      <p:cNvPr id="0" name=""/>
                      <p:cNvPicPr/>
                      <p:nvPr/>
                    </p:nvPicPr>
                    <p:blipFill>
                      <a:blip r:embed="rId16"/>
                      <a:stretch>
                        <a:fillRect/>
                      </a:stretch>
                    </p:blipFill>
                    <p:spPr>
                      <a:xfrm>
                        <a:off x="4175125" y="5722938"/>
                        <a:ext cx="3667125" cy="742950"/>
                      </a:xfrm>
                      <a:prstGeom prst="rect">
                        <a:avLst/>
                      </a:prstGeom>
                    </p:spPr>
                  </p:pic>
                </p:oleObj>
              </mc:Fallback>
            </mc:AlternateContent>
          </a:graphicData>
        </a:graphic>
      </p:graphicFrame>
    </p:spTree>
    <p:extLst>
      <p:ext uri="{BB962C8B-B14F-4D97-AF65-F5344CB8AC3E}">
        <p14:creationId xmlns:p14="http://schemas.microsoft.com/office/powerpoint/2010/main" val="1682759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15.7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3"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979488"/>
            <a:ext cx="7891463" cy="174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C:\DOCUME~1\WALTOL~1\LOCALS~1\Temp\\msotw9_temp0.jpg"/>
          <p:cNvPicPr>
            <a:picLocks noChangeAspect="1" noChangeArrowheads="1"/>
          </p:cNvPicPr>
          <p:nvPr/>
        </p:nvPicPr>
        <p:blipFill>
          <a:blip r:embed="rId4"/>
          <a:stretch>
            <a:fillRect/>
          </a:stretch>
        </p:blipFill>
        <p:spPr bwMode="auto">
          <a:xfrm>
            <a:off x="409575" y="3220005"/>
            <a:ext cx="2984500" cy="174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11"/>
          <p:cNvGrpSpPr>
            <a:grpSpLocks/>
          </p:cNvGrpSpPr>
          <p:nvPr/>
        </p:nvGrpSpPr>
        <p:grpSpPr bwMode="auto">
          <a:xfrm>
            <a:off x="3502025" y="2720975"/>
            <a:ext cx="5641975" cy="701675"/>
            <a:chOff x="2259" y="1825"/>
            <a:chExt cx="3501" cy="442"/>
          </a:xfrm>
        </p:grpSpPr>
        <p:sp>
          <p:nvSpPr>
            <p:cNvPr id="24" name="Text Box 8"/>
            <p:cNvSpPr txBox="1">
              <a:spLocks noChangeArrowheads="1"/>
            </p:cNvSpPr>
            <p:nvPr/>
          </p:nvSpPr>
          <p:spPr bwMode="auto">
            <a:xfrm>
              <a:off x="2259" y="1825"/>
              <a:ext cx="350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velocity magnitudes </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from the vector triangle.</a:t>
              </a:r>
            </a:p>
          </p:txBody>
        </p:sp>
        <p:graphicFrame>
          <p:nvGraphicFramePr>
            <p:cNvPr id="25" name="Object 8"/>
            <p:cNvGraphicFramePr>
              <a:graphicFrameLocks noChangeAspect="1"/>
            </p:cNvGraphicFramePr>
            <p:nvPr/>
          </p:nvGraphicFramePr>
          <p:xfrm>
            <a:off x="4741" y="1875"/>
            <a:ext cx="720" cy="208"/>
          </p:xfrm>
          <a:graphic>
            <a:graphicData uri="http://schemas.openxmlformats.org/presentationml/2006/ole">
              <mc:AlternateContent xmlns:mc="http://schemas.openxmlformats.org/markup-compatibility/2006">
                <mc:Choice xmlns:v="urn:schemas-microsoft-com:vml" Requires="v">
                  <p:oleObj spid="_x0000_s43808" name="Equation" r:id="rId5" imgW="1143000" imgH="330200" progId="Equation.3">
                    <p:embed/>
                  </p:oleObj>
                </mc:Choice>
                <mc:Fallback>
                  <p:oleObj name="Equation" r:id="rId5" imgW="11430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1" y="1875"/>
                          <a:ext cx="720"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6" name="Object 2"/>
          <p:cNvGraphicFramePr>
            <a:graphicFrameLocks noChangeAspect="1"/>
          </p:cNvGraphicFramePr>
          <p:nvPr/>
        </p:nvGraphicFramePr>
        <p:xfrm>
          <a:off x="955675" y="5338763"/>
          <a:ext cx="1409700" cy="330200"/>
        </p:xfrm>
        <a:graphic>
          <a:graphicData uri="http://schemas.openxmlformats.org/presentationml/2006/ole">
            <mc:AlternateContent xmlns:mc="http://schemas.openxmlformats.org/markup-compatibility/2006">
              <mc:Choice xmlns:v="urn:schemas-microsoft-com:vml" Requires="v">
                <p:oleObj spid="_x0000_s43809" name="Equation" r:id="rId7" imgW="1409088" imgH="330057" progId="Equation.3">
                  <p:embed/>
                </p:oleObj>
              </mc:Choice>
              <mc:Fallback>
                <p:oleObj name="Equation" r:id="rId7" imgW="1409088" imgH="33005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5675" y="5338763"/>
                        <a:ext cx="14097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3"/>
          <p:cNvGraphicFramePr>
            <a:graphicFrameLocks noChangeAspect="1"/>
          </p:cNvGraphicFramePr>
          <p:nvPr/>
        </p:nvGraphicFramePr>
        <p:xfrm>
          <a:off x="3986530" y="3435350"/>
          <a:ext cx="3619500" cy="660400"/>
        </p:xfrm>
        <a:graphic>
          <a:graphicData uri="http://schemas.openxmlformats.org/presentationml/2006/ole">
            <mc:AlternateContent xmlns:mc="http://schemas.openxmlformats.org/markup-compatibility/2006">
              <mc:Choice xmlns:v="urn:schemas-microsoft-com:vml" Requires="v">
                <p:oleObj spid="_x0000_s43810" name="Equation" r:id="rId9" imgW="3619440" imgH="660240" progId="Equation.DSMT4">
                  <p:embed/>
                </p:oleObj>
              </mc:Choice>
              <mc:Fallback>
                <p:oleObj name="Equation" r:id="rId9" imgW="3619440" imgH="6602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6530" y="3435350"/>
                        <a:ext cx="361950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4"/>
          <p:cNvGraphicFramePr>
            <a:graphicFrameLocks noChangeAspect="1"/>
          </p:cNvGraphicFramePr>
          <p:nvPr/>
        </p:nvGraphicFramePr>
        <p:xfrm>
          <a:off x="3846830" y="4279900"/>
          <a:ext cx="3175000" cy="749300"/>
        </p:xfrm>
        <a:graphic>
          <a:graphicData uri="http://schemas.openxmlformats.org/presentationml/2006/ole">
            <mc:AlternateContent xmlns:mc="http://schemas.openxmlformats.org/markup-compatibility/2006">
              <mc:Choice xmlns:v="urn:schemas-microsoft-com:vml" Requires="v">
                <p:oleObj spid="_x0000_s43811" name="Equation" r:id="rId11" imgW="3174840" imgH="749160" progId="Equation.DSMT4">
                  <p:embed/>
                </p:oleObj>
              </mc:Choice>
              <mc:Fallback>
                <p:oleObj name="Equation" r:id="rId11" imgW="3174840" imgH="7491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6830" y="4279900"/>
                        <a:ext cx="31750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6"/>
          <p:cNvGraphicFramePr>
            <a:graphicFrameLocks noChangeAspect="1"/>
          </p:cNvGraphicFramePr>
          <p:nvPr/>
        </p:nvGraphicFramePr>
        <p:xfrm>
          <a:off x="7048500" y="4298950"/>
          <a:ext cx="2044700" cy="330200"/>
        </p:xfrm>
        <a:graphic>
          <a:graphicData uri="http://schemas.openxmlformats.org/presentationml/2006/ole">
            <mc:AlternateContent xmlns:mc="http://schemas.openxmlformats.org/markup-compatibility/2006">
              <mc:Choice xmlns:v="urn:schemas-microsoft-com:vml" Requires="v">
                <p:oleObj spid="_x0000_s43812" name="Equation" r:id="rId13" imgW="2044440" imgH="330120" progId="Equation.DSMT4">
                  <p:embed/>
                </p:oleObj>
              </mc:Choice>
              <mc:Fallback>
                <p:oleObj name="Equation" r:id="rId13" imgW="2044440" imgH="330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8500" y="4298950"/>
                        <a:ext cx="2044700" cy="330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7"/>
          <p:cNvGraphicFramePr>
            <a:graphicFrameLocks noChangeAspect="1"/>
          </p:cNvGraphicFramePr>
          <p:nvPr/>
        </p:nvGraphicFramePr>
        <p:xfrm>
          <a:off x="7197725" y="6092825"/>
          <a:ext cx="1879600" cy="330200"/>
        </p:xfrm>
        <a:graphic>
          <a:graphicData uri="http://schemas.openxmlformats.org/presentationml/2006/ole">
            <mc:AlternateContent xmlns:mc="http://schemas.openxmlformats.org/markup-compatibility/2006">
              <mc:Choice xmlns:v="urn:schemas-microsoft-com:vml" Requires="v">
                <p:oleObj spid="_x0000_s43813" name="Equation" r:id="rId15" imgW="1879600" imgH="330200" progId="Equation.3">
                  <p:embed/>
                </p:oleObj>
              </mc:Choice>
              <mc:Fallback>
                <p:oleObj name="Equation" r:id="rId15" imgW="1879600" imgH="330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97725" y="6092825"/>
                        <a:ext cx="1879600" cy="330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 name="Picture 30" descr="Picture6.png"/>
          <p:cNvPicPr>
            <a:picLocks noChangeAspect="1"/>
          </p:cNvPicPr>
          <p:nvPr/>
        </p:nvPicPr>
        <p:blipFill>
          <a:blip r:embed="rId17"/>
          <a:stretch>
            <a:fillRect/>
          </a:stretch>
        </p:blipFill>
        <p:spPr>
          <a:xfrm>
            <a:off x="3853933" y="5066599"/>
            <a:ext cx="2864883" cy="1487301"/>
          </a:xfrm>
          <a:prstGeom prst="rect">
            <a:avLst/>
          </a:prstGeom>
        </p:spPr>
      </p:pic>
    </p:spTree>
    <p:extLst>
      <p:ext uri="{BB962C8B-B14F-4D97-AF65-F5344CB8AC3E}">
        <p14:creationId xmlns:p14="http://schemas.microsoft.com/office/powerpoint/2010/main" val="3924730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15.7 </a:t>
            </a:r>
            <a:r>
              <a:rPr lang="en-US" altLang="en-US" sz="1000" b="1" dirty="0">
                <a:solidFill>
                  <a:srgbClr val="AD0B1E"/>
                </a:solidFill>
                <a:ea typeface="ＭＳ Ｐゴシック" pitchFamily="34" charset="-128"/>
              </a:rPr>
              <a:t>4</a:t>
            </a:r>
            <a:endParaRPr lang="en-US" sz="1000" b="1" dirty="0">
              <a:solidFill>
                <a:srgbClr val="AD0B1E"/>
              </a:solidFill>
            </a:endParaRPr>
          </a:p>
        </p:txBody>
      </p:sp>
      <p:sp>
        <p:nvSpPr>
          <p:cNvPr id="8" name="Text Box 9"/>
          <p:cNvSpPr txBox="1">
            <a:spLocks noChangeArrowheads="1"/>
          </p:cNvSpPr>
          <p:nvPr/>
        </p:nvSpPr>
        <p:spPr bwMode="auto">
          <a:xfrm>
            <a:off x="4511675" y="978437"/>
            <a:ext cx="4572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AD0B1E"/>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Note that as the crank continues to move</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clockwise below the center line, the piston changes direction and starts to move to the left. </a:t>
            </a:r>
          </a:p>
          <a:p>
            <a:pPr marL="0" marR="0" lvl="0" indent="0" defTabSz="914400" eaLnBrk="0"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Can you see what happens to the motion of the connecting rod at that point? </a:t>
            </a:r>
            <a:endPar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pic>
        <p:nvPicPr>
          <p:cNvPr id="9" name="Picture 1040" descr="msotw9_temp0"/>
          <p:cNvPicPr>
            <a:picLocks noChangeAspect="1" noChangeArrowheads="1"/>
          </p:cNvPicPr>
          <p:nvPr/>
        </p:nvPicPr>
        <p:blipFill>
          <a:blip r:embed="rId2"/>
          <a:stretch>
            <a:fillRect/>
          </a:stretch>
        </p:blipFill>
        <p:spPr bwMode="auto">
          <a:xfrm>
            <a:off x="404811" y="1254002"/>
            <a:ext cx="3681984" cy="173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2422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5</a:t>
            </a:r>
            <a:endParaRPr lang="en-US" sz="1000" b="1" dirty="0">
              <a:solidFill>
                <a:srgbClr val="AD0B1E"/>
              </a:solidFill>
            </a:endParaRPr>
          </a:p>
        </p:txBody>
      </p:sp>
      <p:pic>
        <p:nvPicPr>
          <p:cNvPr id="22" name="Picture 21" descr="Three-bar linkage ABDE is attached to vertical wall surfaces at A and E. A is pinned to the wall. B is located 175 mm horizontally to the left of A. D is located 200 mm vertically below B. E is located 75 mm below D and 275 mm to the right of D. E is thus 100 mm to the right of, and 275 mm below A. E is pinned to a wall.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19200"/>
            <a:ext cx="3362051" cy="3026544"/>
          </a:xfrm>
          <a:prstGeom prst="rect">
            <a:avLst/>
          </a:prstGeom>
        </p:spPr>
      </p:pic>
      <p:sp>
        <p:nvSpPr>
          <p:cNvPr id="3" name="Content Placeholder 2"/>
          <p:cNvSpPr>
            <a:spLocks noGrp="1"/>
          </p:cNvSpPr>
          <p:nvPr>
            <p:ph idx="1"/>
          </p:nvPr>
        </p:nvSpPr>
        <p:spPr>
          <a:xfrm>
            <a:off x="3854114" y="1083528"/>
            <a:ext cx="4832686" cy="1126272"/>
          </a:xfrm>
        </p:spPr>
        <p:txBody>
          <a:bodyPr/>
          <a:lstStyle/>
          <a:p>
            <a:r>
              <a:rPr lang="en-US" altLang="en-US" b="1" dirty="0"/>
              <a:t>In the position shown, bar </a:t>
            </a:r>
            <a:r>
              <a:rPr lang="en-US" altLang="en-US" b="1" i="1" dirty="0"/>
              <a:t>AB</a:t>
            </a:r>
            <a:r>
              <a:rPr lang="en-US" altLang="en-US" b="1" dirty="0"/>
              <a:t> has an angular velocity of 10 rad/s clockwise. </a:t>
            </a:r>
          </a:p>
        </p:txBody>
      </p:sp>
      <p:sp>
        <p:nvSpPr>
          <p:cNvPr id="6" name="Content Placeholder 5"/>
          <p:cNvSpPr>
            <a:spLocks noGrp="1"/>
          </p:cNvSpPr>
          <p:nvPr>
            <p:ph idx="13"/>
          </p:nvPr>
        </p:nvSpPr>
        <p:spPr>
          <a:xfrm>
            <a:off x="3854114" y="2274848"/>
            <a:ext cx="4223086" cy="457200"/>
          </a:xfrm>
        </p:spPr>
        <p:txBody>
          <a:bodyPr/>
          <a:lstStyle/>
          <a:p>
            <a:r>
              <a:rPr lang="en-US" altLang="en-US" b="1" dirty="0">
                <a:solidFill>
                  <a:srgbClr val="AD0B1E"/>
                </a:solidFill>
              </a:rPr>
              <a:t>Which of the following is true?</a:t>
            </a:r>
          </a:p>
        </p:txBody>
      </p:sp>
      <p:sp>
        <p:nvSpPr>
          <p:cNvPr id="7" name="Content Placeholder 6"/>
          <p:cNvSpPr>
            <a:spLocks noGrp="1"/>
          </p:cNvSpPr>
          <p:nvPr>
            <p:ph idx="14"/>
          </p:nvPr>
        </p:nvSpPr>
        <p:spPr>
          <a:xfrm>
            <a:off x="3854114" y="2890024"/>
            <a:ext cx="4223086" cy="457200"/>
          </a:xfrm>
        </p:spPr>
        <p:txBody>
          <a:bodyPr/>
          <a:lstStyle/>
          <a:p>
            <a:pPr>
              <a:spcBef>
                <a:spcPts val="500"/>
              </a:spcBef>
              <a:spcAft>
                <a:spcPts val="0"/>
              </a:spcAft>
            </a:pPr>
            <a:r>
              <a:rPr lang="en-US" altLang="en-US" b="1" dirty="0"/>
              <a:t>a) The direction of v</a:t>
            </a:r>
            <a:r>
              <a:rPr lang="en-US" altLang="en-US" b="1" baseline="-25000" dirty="0"/>
              <a:t>B</a:t>
            </a:r>
            <a:r>
              <a:rPr lang="en-US" altLang="en-US" b="1" dirty="0"/>
              <a:t> is ↓</a:t>
            </a:r>
          </a:p>
        </p:txBody>
      </p:sp>
      <p:sp>
        <p:nvSpPr>
          <p:cNvPr id="16" name="Content Placeholder 15"/>
          <p:cNvSpPr>
            <a:spLocks noGrp="1"/>
          </p:cNvSpPr>
          <p:nvPr>
            <p:ph idx="15"/>
          </p:nvPr>
        </p:nvSpPr>
        <p:spPr>
          <a:xfrm>
            <a:off x="3854114" y="3505200"/>
            <a:ext cx="4223086" cy="457200"/>
          </a:xfrm>
        </p:spPr>
        <p:txBody>
          <a:bodyPr/>
          <a:lstStyle/>
          <a:p>
            <a:pPr>
              <a:spcBef>
                <a:spcPts val="500"/>
              </a:spcBef>
              <a:spcAft>
                <a:spcPts val="0"/>
              </a:spcAft>
            </a:pPr>
            <a:r>
              <a:rPr lang="en-US" altLang="en-US" b="1" dirty="0"/>
              <a:t>b) The direction of v</a:t>
            </a:r>
            <a:r>
              <a:rPr lang="en-US" altLang="en-US" b="1" baseline="-25000" dirty="0"/>
              <a:t>D</a:t>
            </a:r>
            <a:r>
              <a:rPr lang="en-US" altLang="en-US" b="1" dirty="0"/>
              <a:t> is →</a:t>
            </a:r>
          </a:p>
          <a:p>
            <a:pPr>
              <a:spcBef>
                <a:spcPts val="500"/>
              </a:spcBef>
              <a:spcAft>
                <a:spcPts val="0"/>
              </a:spcAft>
            </a:pPr>
            <a:r>
              <a:rPr lang="en-US" altLang="en-US" b="1" dirty="0"/>
              <a:t>c) Both a) and b) are correct </a:t>
            </a:r>
          </a:p>
        </p:txBody>
      </p:sp>
    </p:spTree>
    <p:extLst>
      <p:ext uri="{BB962C8B-B14F-4D97-AF65-F5344CB8AC3E}">
        <p14:creationId xmlns:p14="http://schemas.microsoft.com/office/powerpoint/2010/main" val="2717358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6</a:t>
            </a:r>
            <a:endParaRPr lang="en-US" sz="1000" b="1" dirty="0">
              <a:solidFill>
                <a:srgbClr val="AD0B1E"/>
              </a:solidFill>
            </a:endParaRPr>
          </a:p>
        </p:txBody>
      </p:sp>
      <p:pic>
        <p:nvPicPr>
          <p:cNvPr id="22" name="Picture 21" descr="Three-bar linkage ABDE is attached to vertical wall surfaces at A and E. A is pinned to the wall. B is located 175 mm horizontally to the left of A. D is located 200 mm vertically below B. E is located 75 mm below D and 275 mm to the right of D. E is thus 100 mm to the right of, and 275 mm below A. E is pinned to a wall.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19200"/>
            <a:ext cx="3362051" cy="3026544"/>
          </a:xfrm>
          <a:prstGeom prst="rect">
            <a:avLst/>
          </a:prstGeom>
        </p:spPr>
      </p:pic>
      <p:sp>
        <p:nvSpPr>
          <p:cNvPr id="3" name="Content Placeholder 2"/>
          <p:cNvSpPr>
            <a:spLocks noGrp="1"/>
          </p:cNvSpPr>
          <p:nvPr>
            <p:ph idx="1"/>
          </p:nvPr>
        </p:nvSpPr>
        <p:spPr>
          <a:xfrm>
            <a:off x="3854114" y="1083528"/>
            <a:ext cx="4832686" cy="1126272"/>
          </a:xfrm>
        </p:spPr>
        <p:txBody>
          <a:bodyPr/>
          <a:lstStyle/>
          <a:p>
            <a:r>
              <a:rPr lang="en-US" altLang="en-US" b="1" dirty="0"/>
              <a:t>In the position shown, bar </a:t>
            </a:r>
            <a:r>
              <a:rPr lang="en-US" altLang="en-US" b="1" i="1" dirty="0"/>
              <a:t>AB</a:t>
            </a:r>
            <a:r>
              <a:rPr lang="en-US" altLang="en-US" b="1" dirty="0"/>
              <a:t> has an angular velocity of 10 rad/s clockwise. </a:t>
            </a:r>
          </a:p>
        </p:txBody>
      </p:sp>
      <p:sp>
        <p:nvSpPr>
          <p:cNvPr id="6" name="Content Placeholder 5"/>
          <p:cNvSpPr>
            <a:spLocks noGrp="1"/>
          </p:cNvSpPr>
          <p:nvPr>
            <p:ph idx="13"/>
          </p:nvPr>
        </p:nvSpPr>
        <p:spPr>
          <a:xfrm>
            <a:off x="3854114" y="2405792"/>
            <a:ext cx="4223086" cy="457200"/>
          </a:xfrm>
        </p:spPr>
        <p:txBody>
          <a:bodyPr/>
          <a:lstStyle/>
          <a:p>
            <a:r>
              <a:rPr lang="en-US" altLang="en-US" b="1" dirty="0">
                <a:solidFill>
                  <a:srgbClr val="AD0B1E"/>
                </a:solidFill>
              </a:rPr>
              <a:t>Which of the following is true?</a:t>
            </a:r>
          </a:p>
        </p:txBody>
      </p:sp>
      <p:sp>
        <p:nvSpPr>
          <p:cNvPr id="7" name="Content Placeholder 6"/>
          <p:cNvSpPr>
            <a:spLocks noGrp="1"/>
          </p:cNvSpPr>
          <p:nvPr>
            <p:ph idx="14"/>
          </p:nvPr>
        </p:nvSpPr>
        <p:spPr>
          <a:xfrm>
            <a:off x="3854114" y="3097168"/>
            <a:ext cx="4832686" cy="457200"/>
          </a:xfrm>
          <a:ln>
            <a:solidFill>
              <a:srgbClr val="AD0B1E"/>
            </a:solidFill>
          </a:ln>
        </p:spPr>
        <p:txBody>
          <a:bodyPr/>
          <a:lstStyle/>
          <a:p>
            <a:pPr>
              <a:spcBef>
                <a:spcPts val="500"/>
              </a:spcBef>
              <a:spcAft>
                <a:spcPts val="0"/>
              </a:spcAft>
            </a:pPr>
            <a:r>
              <a:rPr lang="en-US" altLang="en-US" b="1" dirty="0"/>
              <a:t>a) Answer: The direction of v</a:t>
            </a:r>
            <a:r>
              <a:rPr lang="en-US" altLang="en-US" b="1" baseline="-25000" dirty="0"/>
              <a:t>B</a:t>
            </a:r>
            <a:r>
              <a:rPr lang="en-US" altLang="en-US" b="1" dirty="0"/>
              <a:t> is ↓</a:t>
            </a:r>
          </a:p>
        </p:txBody>
      </p:sp>
      <p:sp>
        <p:nvSpPr>
          <p:cNvPr id="16" name="Content Placeholder 15"/>
          <p:cNvSpPr>
            <a:spLocks noGrp="1"/>
          </p:cNvSpPr>
          <p:nvPr>
            <p:ph idx="15"/>
          </p:nvPr>
        </p:nvSpPr>
        <p:spPr>
          <a:xfrm>
            <a:off x="3854114" y="3636144"/>
            <a:ext cx="4223086" cy="1012056"/>
          </a:xfrm>
        </p:spPr>
        <p:txBody>
          <a:bodyPr/>
          <a:lstStyle/>
          <a:p>
            <a:pPr>
              <a:spcBef>
                <a:spcPts val="500"/>
              </a:spcBef>
              <a:spcAft>
                <a:spcPts val="0"/>
              </a:spcAft>
            </a:pPr>
            <a:r>
              <a:rPr lang="en-US" altLang="en-US" b="1" dirty="0"/>
              <a:t>b) The direction of v</a:t>
            </a:r>
            <a:r>
              <a:rPr lang="en-US" altLang="en-US" b="1" baseline="-25000" dirty="0"/>
              <a:t>D</a:t>
            </a:r>
            <a:r>
              <a:rPr lang="en-US" altLang="en-US" b="1" dirty="0"/>
              <a:t> is →</a:t>
            </a:r>
          </a:p>
          <a:p>
            <a:pPr>
              <a:spcBef>
                <a:spcPts val="500"/>
              </a:spcBef>
              <a:spcAft>
                <a:spcPts val="0"/>
              </a:spcAft>
            </a:pPr>
            <a:r>
              <a:rPr lang="en-US" altLang="en-US" b="1" dirty="0"/>
              <a:t>c) Both a) and b) are correct </a:t>
            </a:r>
          </a:p>
        </p:txBody>
      </p:sp>
    </p:spTree>
    <p:extLst>
      <p:ext uri="{BB962C8B-B14F-4D97-AF65-F5344CB8AC3E}">
        <p14:creationId xmlns:p14="http://schemas.microsoft.com/office/powerpoint/2010/main" val="2117705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5" name="Picture 14" descr="Three-bar linkage ABDE is attached to vertical wall surfaces at A and E. A is pinned to the wall. B is located 175 mm horizontally to the left of A. D is located 200 mm vertically below B. E is located 75 mm below D and 275 mm to the right of D. E is thus 100 mm to the right of, and 275 mm below A. E is pinned to a wal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305013"/>
            <a:ext cx="3713797" cy="3343187"/>
          </a:xfrm>
          <a:prstGeom prst="rect">
            <a:avLst/>
          </a:prstGeom>
        </p:spPr>
      </p:pic>
      <p:sp>
        <p:nvSpPr>
          <p:cNvPr id="3" name="Content Placeholder 2"/>
          <p:cNvSpPr>
            <a:spLocks noGrp="1"/>
          </p:cNvSpPr>
          <p:nvPr>
            <p:ph idx="1"/>
          </p:nvPr>
        </p:nvSpPr>
        <p:spPr>
          <a:xfrm>
            <a:off x="457200" y="4876800"/>
            <a:ext cx="4038600" cy="1371600"/>
          </a:xfrm>
        </p:spPr>
        <p:txBody>
          <a:bodyPr/>
          <a:lstStyle/>
          <a:p>
            <a:r>
              <a:rPr lang="en-US" altLang="en-US" sz="2000" dirty="0"/>
              <a:t>In the position shown, bar </a:t>
            </a:r>
            <a:r>
              <a:rPr lang="en-US" altLang="en-US" sz="2000" i="1" dirty="0"/>
              <a:t>AB</a:t>
            </a:r>
            <a:r>
              <a:rPr lang="en-US" altLang="en-US" sz="2000" dirty="0"/>
              <a:t> has an angular velocity of 10 rad/s counterclockwise. Determine the angular velocity of bars </a:t>
            </a:r>
            <a:r>
              <a:rPr lang="en-US" altLang="en-US" sz="2000" i="1" dirty="0"/>
              <a:t>BD</a:t>
            </a:r>
            <a:r>
              <a:rPr lang="en-US" altLang="en-US" sz="2000" dirty="0"/>
              <a:t> and </a:t>
            </a:r>
            <a:r>
              <a:rPr lang="en-US" altLang="en-US" sz="2000" i="1" dirty="0"/>
              <a:t>DE</a:t>
            </a:r>
            <a:r>
              <a:rPr lang="en-US" altLang="en-US" sz="2000" dirty="0"/>
              <a:t>.</a:t>
            </a:r>
          </a:p>
        </p:txBody>
      </p:sp>
      <p:sp>
        <p:nvSpPr>
          <p:cNvPr id="7" name="Content Placeholder 6"/>
          <p:cNvSpPr>
            <a:spLocks noGrp="1"/>
          </p:cNvSpPr>
          <p:nvPr>
            <p:ph idx="14"/>
          </p:nvPr>
        </p:nvSpPr>
        <p:spPr>
          <a:xfrm>
            <a:off x="4495800" y="1143000"/>
            <a:ext cx="4191000" cy="2696737"/>
          </a:xfrm>
        </p:spPr>
        <p:txBody>
          <a:bodyPr/>
          <a:lstStyle/>
          <a:p>
            <a:pPr marL="292608" indent="-292608">
              <a:spcBef>
                <a:spcPts val="0"/>
              </a:spcBef>
              <a:spcAft>
                <a:spcPts val="0"/>
              </a:spcAft>
            </a:pPr>
            <a:r>
              <a:rPr lang="en-US" altLang="en-US" sz="2000" b="1" dirty="0">
                <a:solidFill>
                  <a:srgbClr val="AD0B1E"/>
                </a:solidFill>
              </a:rPr>
              <a:t>Strategy:</a:t>
            </a:r>
          </a:p>
          <a:p>
            <a:pPr marL="342900" indent="-342900">
              <a:spcBef>
                <a:spcPct val="50000"/>
              </a:spcBef>
              <a:buFont typeface="Arial" panose="020B0604020202020204" pitchFamily="34" charset="0"/>
              <a:buChar char="•"/>
            </a:pPr>
            <a:r>
              <a:rPr lang="en-US" altLang="en-US" sz="2000" dirty="0"/>
              <a:t>The displacement of the gear center in one revolution is equal to the outer circumference. Relate the translational and angular displacements. Differentiate to relate the translational and angular velocities.</a:t>
            </a:r>
          </a:p>
        </p:txBody>
      </p:sp>
      <p:sp>
        <p:nvSpPr>
          <p:cNvPr id="11" name="Content Placeholder 10"/>
          <p:cNvSpPr>
            <a:spLocks noGrp="1"/>
          </p:cNvSpPr>
          <p:nvPr>
            <p:ph idx="18"/>
          </p:nvPr>
        </p:nvSpPr>
        <p:spPr>
          <a:xfrm>
            <a:off x="4495800" y="3810000"/>
            <a:ext cx="4191000" cy="762000"/>
          </a:xfrm>
        </p:spPr>
        <p:txBody>
          <a:bodyPr/>
          <a:lstStyle/>
          <a:p>
            <a:pPr marL="292608" indent="-292608">
              <a:spcBef>
                <a:spcPts val="0"/>
              </a:spcBef>
              <a:spcAft>
                <a:spcPts val="0"/>
              </a:spcAft>
              <a:buFont typeface="Arial" panose="020B0604020202020204" pitchFamily="34" charset="0"/>
              <a:buChar char="•"/>
            </a:pPr>
            <a:r>
              <a:rPr lang="en-US" altLang="en-US" sz="2000" dirty="0"/>
              <a:t>The velocity for any point </a:t>
            </a:r>
            <a:r>
              <a:rPr lang="en-US" altLang="en-US" sz="2000" i="1" dirty="0"/>
              <a:t>P</a:t>
            </a:r>
            <a:r>
              <a:rPr lang="en-US" altLang="en-US" sz="2000" dirty="0"/>
              <a:t> on the gear may be written as</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668171386"/>
              </p:ext>
            </p:extLst>
          </p:nvPr>
        </p:nvGraphicFramePr>
        <p:xfrm>
          <a:off x="4917180" y="4572000"/>
          <a:ext cx="3464820" cy="519724"/>
        </p:xfrm>
        <a:graphic>
          <a:graphicData uri="http://schemas.openxmlformats.org/presentationml/2006/ole">
            <mc:AlternateContent xmlns:mc="http://schemas.openxmlformats.org/markup-compatibility/2006">
              <mc:Choice xmlns:v="urn:schemas-microsoft-com:vml" Requires="v">
                <p:oleObj spid="_x0000_s44167" name="Equation" r:id="rId4" imgW="1777680" imgH="266400" progId="Equation.DSMT4">
                  <p:embed/>
                </p:oleObj>
              </mc:Choice>
              <mc:Fallback>
                <p:oleObj name="Equation" r:id="rId4" imgW="1777680" imgH="266400" progId="Equation.DSMT4">
                  <p:embed/>
                  <p:pic>
                    <p:nvPicPr>
                      <p:cNvPr id="0" name=""/>
                      <p:cNvPicPr/>
                      <p:nvPr/>
                    </p:nvPicPr>
                    <p:blipFill>
                      <a:blip r:embed="rId5"/>
                      <a:stretch>
                        <a:fillRect/>
                      </a:stretch>
                    </p:blipFill>
                    <p:spPr>
                      <a:xfrm>
                        <a:off x="4917180" y="4572000"/>
                        <a:ext cx="3464820" cy="519724"/>
                      </a:xfrm>
                      <a:prstGeom prst="rect">
                        <a:avLst/>
                      </a:prstGeom>
                    </p:spPr>
                  </p:pic>
                </p:oleObj>
              </mc:Fallback>
            </mc:AlternateContent>
          </a:graphicData>
        </a:graphic>
      </p:graphicFrame>
      <p:sp>
        <p:nvSpPr>
          <p:cNvPr id="12" name="Content Placeholder 11"/>
          <p:cNvSpPr>
            <a:spLocks noGrp="1"/>
          </p:cNvSpPr>
          <p:nvPr>
            <p:ph idx="19"/>
          </p:nvPr>
        </p:nvSpPr>
        <p:spPr>
          <a:xfrm>
            <a:off x="4876800" y="5105400"/>
            <a:ext cx="3581400" cy="669071"/>
          </a:xfrm>
        </p:spPr>
        <p:txBody>
          <a:bodyPr/>
          <a:lstStyle/>
          <a:p>
            <a:r>
              <a:rPr lang="en-US" altLang="en-US" sz="2000" dirty="0"/>
              <a:t>Evaluate the velocities of points </a:t>
            </a:r>
            <a:r>
              <a:rPr lang="en-US" altLang="en-US" sz="2000" i="1" dirty="0"/>
              <a:t>B </a:t>
            </a:r>
            <a:r>
              <a:rPr lang="en-US" altLang="en-US" sz="2000" dirty="0"/>
              <a:t>and </a:t>
            </a:r>
            <a:r>
              <a:rPr lang="en-US" altLang="en-US" sz="2000" i="1" dirty="0"/>
              <a:t>D.</a:t>
            </a:r>
            <a:endParaRPr lang="en-US" altLang="en-US" sz="2000" dirty="0"/>
          </a:p>
        </p:txBody>
      </p:sp>
    </p:spTree>
    <p:extLst>
      <p:ext uri="{BB962C8B-B14F-4D97-AF65-F5344CB8AC3E}">
        <p14:creationId xmlns:p14="http://schemas.microsoft.com/office/powerpoint/2010/main" val="2589630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1" grpId="0" build="p"/>
      <p:bldP spid="1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1" name="Picture 20" descr="Three-bar linkage ABDE is attached to vertical wall surfaces at A and E. A is pinned to the wall. B is located 175 mm horizontally to the left of A. D is located 200 mm vertically below B. E is located 75 mm below D and 275 mm to the right of D. E is thus 100 mm to the right of, and 275 mm below A. E is pinned to a wal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95400"/>
            <a:ext cx="3198875" cy="2879653"/>
          </a:xfrm>
          <a:prstGeom prst="rect">
            <a:avLst/>
          </a:prstGeom>
        </p:spPr>
      </p:pic>
      <p:sp>
        <p:nvSpPr>
          <p:cNvPr id="3" name="Content Placeholder 2"/>
          <p:cNvSpPr>
            <a:spLocks noGrp="1"/>
          </p:cNvSpPr>
          <p:nvPr>
            <p:ph idx="1"/>
          </p:nvPr>
        </p:nvSpPr>
        <p:spPr>
          <a:xfrm>
            <a:off x="3962400" y="990599"/>
            <a:ext cx="4724400" cy="1089991"/>
          </a:xfrm>
        </p:spPr>
        <p:txBody>
          <a:bodyPr/>
          <a:lstStyle/>
          <a:p>
            <a:r>
              <a:rPr lang="en-US" altLang="en-US" sz="2000" b="1" dirty="0">
                <a:solidFill>
                  <a:srgbClr val="AD0B1E"/>
                </a:solidFill>
              </a:rPr>
              <a:t>Modeling and Analysis:</a:t>
            </a:r>
          </a:p>
          <a:p>
            <a:r>
              <a:rPr lang="en-US" altLang="en-US" sz="2000" b="1" dirty="0">
                <a:solidFill>
                  <a:srgbClr val="AD0B1E"/>
                </a:solidFill>
              </a:rPr>
              <a:t>Determine the angular velocity of bars </a:t>
            </a:r>
            <a:r>
              <a:rPr lang="en-US" altLang="en-US" sz="2000" b="1" i="1" dirty="0">
                <a:solidFill>
                  <a:srgbClr val="AD0B1E"/>
                </a:solidFill>
              </a:rPr>
              <a:t>BD</a:t>
            </a:r>
            <a:r>
              <a:rPr lang="en-US" altLang="en-US" sz="2000" b="1" dirty="0">
                <a:solidFill>
                  <a:srgbClr val="AD0B1E"/>
                </a:solidFill>
              </a:rPr>
              <a:t> and </a:t>
            </a:r>
            <a:r>
              <a:rPr lang="en-US" altLang="en-US" sz="2000" b="1" i="1" dirty="0">
                <a:solidFill>
                  <a:srgbClr val="AD0B1E"/>
                </a:solidFill>
              </a:rPr>
              <a:t>DE</a:t>
            </a:r>
            <a:r>
              <a:rPr lang="en-US" altLang="en-US" sz="2000" b="1" dirty="0">
                <a:solidFill>
                  <a:srgbClr val="AD0B1E"/>
                </a:solidFill>
              </a:rPr>
              <a:t>.</a:t>
            </a:r>
          </a:p>
        </p:txBody>
      </p:sp>
      <p:sp>
        <p:nvSpPr>
          <p:cNvPr id="6" name="Content Placeholder 5"/>
          <p:cNvSpPr>
            <a:spLocks noGrp="1"/>
          </p:cNvSpPr>
          <p:nvPr>
            <p:ph idx="13"/>
          </p:nvPr>
        </p:nvSpPr>
        <p:spPr>
          <a:xfrm>
            <a:off x="3962400" y="2209800"/>
            <a:ext cx="3010312" cy="457200"/>
          </a:xfrm>
        </p:spPr>
        <p:txBody>
          <a:bodyPr/>
          <a:lstStyle/>
          <a:p>
            <a:r>
              <a:rPr lang="en-US" altLang="en-US" sz="2000" b="1" dirty="0">
                <a:solidFill>
                  <a:srgbClr val="AD0B1E"/>
                </a:solidFill>
              </a:rPr>
              <a:t>How should you proceed?</a:t>
            </a:r>
          </a:p>
        </p:txBody>
      </p:sp>
      <p:sp>
        <p:nvSpPr>
          <p:cNvPr id="7" name="Content Placeholder 6"/>
          <p:cNvSpPr>
            <a:spLocks noGrp="1"/>
          </p:cNvSpPr>
          <p:nvPr>
            <p:ph idx="14"/>
          </p:nvPr>
        </p:nvSpPr>
        <p:spPr>
          <a:xfrm>
            <a:off x="3962399" y="2632658"/>
            <a:ext cx="4878325" cy="742512"/>
          </a:xfrm>
        </p:spPr>
        <p:txBody>
          <a:bodyPr/>
          <a:lstStyle/>
          <a:p>
            <a:r>
              <a:rPr lang="en-US" sz="2000" b="1" dirty="0">
                <a:solidFill>
                  <a:srgbClr val="2D2DB9"/>
                </a:solidFill>
              </a:rPr>
              <a:t>Determine v</a:t>
            </a:r>
            <a:r>
              <a:rPr lang="en-US" sz="2000" b="1" baseline="-25000" dirty="0">
                <a:solidFill>
                  <a:srgbClr val="2D2DB9"/>
                </a:solidFill>
              </a:rPr>
              <a:t>B</a:t>
            </a:r>
            <a:r>
              <a:rPr lang="en-US" sz="2000" b="1" dirty="0">
                <a:solidFill>
                  <a:srgbClr val="2D2DB9"/>
                </a:solidFill>
              </a:rPr>
              <a:t> with respect to A, then work your way along the linkage to point E.</a:t>
            </a:r>
          </a:p>
        </p:txBody>
      </p:sp>
      <p:sp>
        <p:nvSpPr>
          <p:cNvPr id="8" name="Content Placeholder 7"/>
          <p:cNvSpPr>
            <a:spLocks noGrp="1"/>
          </p:cNvSpPr>
          <p:nvPr>
            <p:ph idx="15"/>
          </p:nvPr>
        </p:nvSpPr>
        <p:spPr>
          <a:xfrm>
            <a:off x="3962400" y="3429000"/>
            <a:ext cx="4724400" cy="457200"/>
          </a:xfrm>
        </p:spPr>
        <p:txBody>
          <a:bodyPr/>
          <a:lstStyle/>
          <a:p>
            <a:r>
              <a:rPr lang="en-US" altLang="en-US" sz="2000" b="1" dirty="0">
                <a:solidFill>
                  <a:srgbClr val="AD0B1E"/>
                </a:solidFill>
              </a:rPr>
              <a:t>Write v</a:t>
            </a:r>
            <a:r>
              <a:rPr lang="en-US" altLang="en-US" sz="2000" b="1" baseline="-25000" dirty="0">
                <a:solidFill>
                  <a:srgbClr val="AD0B1E"/>
                </a:solidFill>
              </a:rPr>
              <a:t>B</a:t>
            </a:r>
            <a:r>
              <a:rPr lang="en-US" altLang="en-US" sz="2000" b="1" dirty="0">
                <a:solidFill>
                  <a:srgbClr val="AD0B1E"/>
                </a:solidFill>
              </a:rPr>
              <a:t> in terms of point A, calculate v</a:t>
            </a:r>
            <a:r>
              <a:rPr lang="en-US" altLang="en-US" sz="2000" b="1" baseline="-25000" dirty="0">
                <a:solidFill>
                  <a:srgbClr val="AD0B1E"/>
                </a:solidFill>
              </a:rPr>
              <a:t>B</a:t>
            </a:r>
            <a:r>
              <a:rPr lang="en-US" altLang="en-US" sz="2000" b="1" dirty="0">
                <a:solidFill>
                  <a:srgbClr val="AD0B1E"/>
                </a:solidFill>
              </a:rPr>
              <a:t>.</a:t>
            </a:r>
          </a:p>
        </p:txBody>
      </p:sp>
      <p:graphicFrame>
        <p:nvGraphicFramePr>
          <p:cNvPr id="14" name="Object 23"/>
          <p:cNvGraphicFramePr>
            <a:graphicFrameLocks noChangeAspect="1"/>
          </p:cNvGraphicFramePr>
          <p:nvPr>
            <p:extLst>
              <p:ext uri="{D42A27DB-BD31-4B8C-83A1-F6EECF244321}">
                <p14:modId xmlns:p14="http://schemas.microsoft.com/office/powerpoint/2010/main" val="3928838081"/>
              </p:ext>
            </p:extLst>
          </p:nvPr>
        </p:nvGraphicFramePr>
        <p:xfrm>
          <a:off x="5046108" y="4098052"/>
          <a:ext cx="2037873" cy="368458"/>
        </p:xfrm>
        <a:graphic>
          <a:graphicData uri="http://schemas.openxmlformats.org/presentationml/2006/ole">
            <mc:AlternateContent xmlns:mc="http://schemas.openxmlformats.org/markup-compatibility/2006">
              <mc:Choice xmlns:v="urn:schemas-microsoft-com:vml" Requires="v">
                <p:oleObj spid="_x0000_s45582" name="Equation" r:id="rId4" imgW="1117115" imgH="203112" progId="Equation.DSMT4">
                  <p:embed/>
                </p:oleObj>
              </mc:Choice>
              <mc:Fallback>
                <p:oleObj name="Equation" r:id="rId4" imgW="1117115" imgH="203112" progId="Equation.DSMT4">
                  <p:embed/>
                  <p:pic>
                    <p:nvPicPr>
                      <p:cNvPr id="3791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6108" y="4098052"/>
                        <a:ext cx="2037873" cy="36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617306715"/>
              </p:ext>
            </p:extLst>
          </p:nvPr>
        </p:nvGraphicFramePr>
        <p:xfrm>
          <a:off x="4877633" y="4595153"/>
          <a:ext cx="2398635" cy="334694"/>
        </p:xfrm>
        <a:graphic>
          <a:graphicData uri="http://schemas.openxmlformats.org/presentationml/2006/ole">
            <mc:AlternateContent xmlns:mc="http://schemas.openxmlformats.org/markup-compatibility/2006">
              <mc:Choice xmlns:v="urn:schemas-microsoft-com:vml" Requires="v">
                <p:oleObj spid="_x0000_s45583" name="Equation" r:id="rId6" imgW="1638000" imgH="228600" progId="Equation.DSMT4">
                  <p:embed/>
                </p:oleObj>
              </mc:Choice>
              <mc:Fallback>
                <p:oleObj name="Equation" r:id="rId6" imgW="1638000" imgH="228600" progId="Equation.DSMT4">
                  <p:embed/>
                  <p:pic>
                    <p:nvPicPr>
                      <p:cNvPr id="0" name=""/>
                      <p:cNvPicPr/>
                      <p:nvPr/>
                    </p:nvPicPr>
                    <p:blipFill>
                      <a:blip r:embed="rId7"/>
                      <a:stretch>
                        <a:fillRect/>
                      </a:stretch>
                    </p:blipFill>
                    <p:spPr>
                      <a:xfrm>
                        <a:off x="4877633" y="4595153"/>
                        <a:ext cx="2398635" cy="334694"/>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751193508"/>
              </p:ext>
            </p:extLst>
          </p:nvPr>
        </p:nvGraphicFramePr>
        <p:xfrm>
          <a:off x="2971800" y="5046460"/>
          <a:ext cx="5745567" cy="371881"/>
        </p:xfrm>
        <a:graphic>
          <a:graphicData uri="http://schemas.openxmlformats.org/presentationml/2006/ole">
            <mc:AlternateContent xmlns:mc="http://schemas.openxmlformats.org/markup-compatibility/2006">
              <mc:Choice xmlns:v="urn:schemas-microsoft-com:vml" Requires="v">
                <p:oleObj spid="_x0000_s45584" name="Equation" r:id="rId8" imgW="3924000" imgH="253800" progId="Equation.DSMT4">
                  <p:embed/>
                </p:oleObj>
              </mc:Choice>
              <mc:Fallback>
                <p:oleObj name="Equation" r:id="rId8" imgW="3924000" imgH="253800" progId="Equation.DSMT4">
                  <p:embed/>
                  <p:pic>
                    <p:nvPicPr>
                      <p:cNvPr id="0" name=""/>
                      <p:cNvPicPr/>
                      <p:nvPr/>
                    </p:nvPicPr>
                    <p:blipFill>
                      <a:blip r:embed="rId9"/>
                      <a:stretch>
                        <a:fillRect/>
                      </a:stretch>
                    </p:blipFill>
                    <p:spPr>
                      <a:xfrm>
                        <a:off x="2971800" y="5046460"/>
                        <a:ext cx="5745567" cy="371881"/>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725290205"/>
              </p:ext>
            </p:extLst>
          </p:nvPr>
        </p:nvGraphicFramePr>
        <p:xfrm>
          <a:off x="4908894" y="5442421"/>
          <a:ext cx="1840813" cy="634059"/>
        </p:xfrm>
        <a:graphic>
          <a:graphicData uri="http://schemas.openxmlformats.org/presentationml/2006/ole">
            <mc:AlternateContent xmlns:mc="http://schemas.openxmlformats.org/markup-compatibility/2006">
              <mc:Choice xmlns:v="urn:schemas-microsoft-com:vml" Requires="v">
                <p:oleObj spid="_x0000_s45585" name="Equation" r:id="rId10" imgW="1143000" imgH="393480" progId="Equation.DSMT4">
                  <p:embed/>
                </p:oleObj>
              </mc:Choice>
              <mc:Fallback>
                <p:oleObj name="Equation" r:id="rId10" imgW="1143000" imgH="393480" progId="Equation.DSMT4">
                  <p:embed/>
                  <p:pic>
                    <p:nvPicPr>
                      <p:cNvPr id="0" name=""/>
                      <p:cNvPicPr/>
                      <p:nvPr/>
                    </p:nvPicPr>
                    <p:blipFill>
                      <a:blip r:embed="rId11"/>
                      <a:stretch>
                        <a:fillRect/>
                      </a:stretch>
                    </p:blipFill>
                    <p:spPr>
                      <a:xfrm>
                        <a:off x="4908894" y="5442421"/>
                        <a:ext cx="1840813" cy="634059"/>
                      </a:xfrm>
                      <a:prstGeom prst="rect">
                        <a:avLst/>
                      </a:prstGeom>
                    </p:spPr>
                  </p:pic>
                </p:oleObj>
              </mc:Fallback>
            </mc:AlternateContent>
          </a:graphicData>
        </a:graphic>
      </p:graphicFrame>
      <p:sp>
        <p:nvSpPr>
          <p:cNvPr id="9" name="Content Placeholder 8"/>
          <p:cNvSpPr>
            <a:spLocks noGrp="1"/>
          </p:cNvSpPr>
          <p:nvPr>
            <p:ph idx="16"/>
          </p:nvPr>
        </p:nvSpPr>
        <p:spPr>
          <a:xfrm>
            <a:off x="2514600" y="6141223"/>
            <a:ext cx="6172200" cy="411977"/>
          </a:xfrm>
        </p:spPr>
        <p:txBody>
          <a:bodyPr/>
          <a:lstStyle/>
          <a:p>
            <a:r>
              <a:rPr lang="en-US" altLang="en-US" sz="2000" b="1" dirty="0">
                <a:solidFill>
                  <a:srgbClr val="AD0B1E"/>
                </a:solidFill>
              </a:rPr>
              <a:t>Does it make sense that v</a:t>
            </a:r>
            <a:r>
              <a:rPr lang="en-US" altLang="en-US" sz="2000" b="1" baseline="-25000" dirty="0">
                <a:solidFill>
                  <a:srgbClr val="AD0B1E"/>
                </a:solidFill>
              </a:rPr>
              <a:t>B</a:t>
            </a:r>
            <a:r>
              <a:rPr lang="en-US" altLang="en-US" sz="2000" b="1" dirty="0">
                <a:solidFill>
                  <a:srgbClr val="AD0B1E"/>
                </a:solidFill>
              </a:rPr>
              <a:t> is in the +j direction?</a:t>
            </a:r>
          </a:p>
        </p:txBody>
      </p:sp>
    </p:spTree>
    <p:extLst>
      <p:ext uri="{BB962C8B-B14F-4D97-AF65-F5344CB8AC3E}">
        <p14:creationId xmlns:p14="http://schemas.microsoft.com/office/powerpoint/2010/main" val="200644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Applications </a:t>
            </a:r>
            <a:r>
              <a:rPr lang="en-US" altLang="en-US" sz="1000" b="1" dirty="0">
                <a:solidFill>
                  <a:srgbClr val="AD0B1E"/>
                </a:solidFill>
                <a:ea typeface="ＭＳ Ｐゴシック" pitchFamily="34" charset="-128"/>
              </a:rPr>
              <a:t>1</a:t>
            </a:r>
            <a:endParaRPr lang="en-US" b="1" dirty="0">
              <a:solidFill>
                <a:srgbClr val="AD0B1E"/>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120" y="2388858"/>
            <a:ext cx="5583760" cy="3707142"/>
          </a:xfrm>
          <a:prstGeom prst="rect">
            <a:avLst/>
          </a:prstGeom>
        </p:spPr>
      </p:pic>
      <p:sp>
        <p:nvSpPr>
          <p:cNvPr id="3" name="Content Placeholder 2"/>
          <p:cNvSpPr>
            <a:spLocks noGrp="1"/>
          </p:cNvSpPr>
          <p:nvPr>
            <p:ph idx="1"/>
          </p:nvPr>
        </p:nvSpPr>
        <p:spPr>
          <a:xfrm>
            <a:off x="457200" y="990600"/>
            <a:ext cx="8229600" cy="1219200"/>
          </a:xfrm>
        </p:spPr>
        <p:txBody>
          <a:bodyPr/>
          <a:lstStyle/>
          <a:p>
            <a:r>
              <a:rPr lang="en-US" altLang="en-US" b="1" dirty="0"/>
              <a:t>The linkage between train wheels is an example of curvilinear translation – the link stays horizontal as it swings through its motion.  </a:t>
            </a:r>
          </a:p>
        </p:txBody>
      </p:sp>
      <p:sp>
        <p:nvSpPr>
          <p:cNvPr id="5" name="Text Placeholder 4"/>
          <p:cNvSpPr>
            <a:spLocks noGrp="1"/>
          </p:cNvSpPr>
          <p:nvPr>
            <p:ph type="body" sz="quarter" idx="11"/>
          </p:nvPr>
        </p:nvSpPr>
        <p:spPr>
          <a:xfrm>
            <a:off x="6477000" y="6712528"/>
            <a:ext cx="2667000" cy="138545"/>
          </a:xfrm>
        </p:spPr>
        <p:txBody>
          <a:bodyPr/>
          <a:lstStyle/>
          <a:p>
            <a:pPr lvl="0"/>
            <a:r>
              <a:rPr lang="en-US" dirty="0"/>
              <a:t>©</a:t>
            </a:r>
            <a:r>
              <a:rPr lang="en-US" dirty="0" err="1"/>
              <a:t>Alen</a:t>
            </a:r>
            <a:r>
              <a:rPr lang="en-US" dirty="0"/>
              <a:t> penton / </a:t>
            </a:r>
            <a:r>
              <a:rPr lang="en-US" dirty="0" err="1"/>
              <a:t>Alamy</a:t>
            </a:r>
            <a:r>
              <a:rPr lang="en-US" dirty="0"/>
              <a:t> RF</a:t>
            </a:r>
          </a:p>
        </p:txBody>
      </p:sp>
    </p:spTree>
    <p:extLst>
      <p:ext uri="{BB962C8B-B14F-4D97-AF65-F5344CB8AC3E}">
        <p14:creationId xmlns:p14="http://schemas.microsoft.com/office/powerpoint/2010/main" val="3053627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1000" b="1" dirty="0">
                <a:ea typeface="ＭＳ Ｐゴシック" pitchFamily="34" charset="-128"/>
              </a:rPr>
              <a:t>3</a:t>
            </a:r>
            <a:endParaRPr lang="en-US" sz="1000" b="1" dirty="0"/>
          </a:p>
        </p:txBody>
      </p:sp>
      <p:pic>
        <p:nvPicPr>
          <p:cNvPr id="18" name="Picture 17" descr="Three-bar linkage ABDE is attached to vertical wall surfaces at A and E. A is pinned to the wall. B is located 175 mm horizontally to the left of A. D is located 200 mm vertically below B. E is located 75 mm below D and 275 mm to the right of D. E is thus 100 mm to the right of, and 275 mm below A. E is pinned to a wal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84" y="1599083"/>
            <a:ext cx="2794596" cy="2515717"/>
          </a:xfrm>
          <a:prstGeom prst="rect">
            <a:avLst/>
          </a:prstGeom>
        </p:spPr>
      </p:pic>
      <p:sp>
        <p:nvSpPr>
          <p:cNvPr id="3" name="Content Placeholder 2"/>
          <p:cNvSpPr>
            <a:spLocks noGrp="1"/>
          </p:cNvSpPr>
          <p:nvPr>
            <p:ph idx="1"/>
          </p:nvPr>
        </p:nvSpPr>
        <p:spPr>
          <a:xfrm>
            <a:off x="3429000" y="990600"/>
            <a:ext cx="5257800" cy="457200"/>
          </a:xfrm>
        </p:spPr>
        <p:txBody>
          <a:bodyPr/>
          <a:lstStyle/>
          <a:p>
            <a:r>
              <a:rPr lang="en-US" altLang="en-US" sz="2000" b="1" dirty="0">
                <a:solidFill>
                  <a:srgbClr val="AD0B1E"/>
                </a:solidFill>
              </a:rPr>
              <a:t>Determine v</a:t>
            </a:r>
            <a:r>
              <a:rPr lang="en-US" altLang="en-US" sz="2000" b="1" baseline="-25000" dirty="0">
                <a:solidFill>
                  <a:srgbClr val="AD0B1E"/>
                </a:solidFill>
              </a:rPr>
              <a:t>D</a:t>
            </a:r>
            <a:r>
              <a:rPr lang="en-US" altLang="en-US" sz="2000" b="1" dirty="0">
                <a:solidFill>
                  <a:srgbClr val="AD0B1E"/>
                </a:solidFill>
              </a:rPr>
              <a:t> with respect to B.</a:t>
            </a:r>
          </a:p>
        </p:txBody>
      </p:sp>
      <p:graphicFrame>
        <p:nvGraphicFramePr>
          <p:cNvPr id="14" name="Object 13"/>
          <p:cNvGraphicFramePr>
            <a:graphicFrameLocks noChangeAspect="1"/>
          </p:cNvGraphicFramePr>
          <p:nvPr>
            <p:extLst>
              <p:ext uri="{D42A27DB-BD31-4B8C-83A1-F6EECF244321}">
                <p14:modId xmlns:p14="http://schemas.microsoft.com/office/powerpoint/2010/main" val="3213367377"/>
              </p:ext>
            </p:extLst>
          </p:nvPr>
        </p:nvGraphicFramePr>
        <p:xfrm>
          <a:off x="3264583" y="1438267"/>
          <a:ext cx="5422217" cy="1304933"/>
        </p:xfrm>
        <a:graphic>
          <a:graphicData uri="http://schemas.openxmlformats.org/presentationml/2006/ole">
            <mc:AlternateContent xmlns:mc="http://schemas.openxmlformats.org/markup-compatibility/2006">
              <mc:Choice xmlns:v="urn:schemas-microsoft-com:vml" Requires="v">
                <p:oleObj spid="_x0000_s46600" name="Equation" r:id="rId4" imgW="3060360" imgH="736560" progId="Equation.DSMT4">
                  <p:embed/>
                </p:oleObj>
              </mc:Choice>
              <mc:Fallback>
                <p:oleObj name="Equation" r:id="rId4" imgW="3060360" imgH="736560" progId="Equation.DSMT4">
                  <p:embed/>
                  <p:pic>
                    <p:nvPicPr>
                      <p:cNvPr id="0" name=""/>
                      <p:cNvPicPr/>
                      <p:nvPr/>
                    </p:nvPicPr>
                    <p:blipFill>
                      <a:blip r:embed="rId5"/>
                      <a:stretch>
                        <a:fillRect/>
                      </a:stretch>
                    </p:blipFill>
                    <p:spPr>
                      <a:xfrm>
                        <a:off x="3264583" y="1438267"/>
                        <a:ext cx="5422217" cy="1304933"/>
                      </a:xfrm>
                      <a:prstGeom prst="rect">
                        <a:avLst/>
                      </a:prstGeom>
                    </p:spPr>
                  </p:pic>
                </p:oleObj>
              </mc:Fallback>
            </mc:AlternateContent>
          </a:graphicData>
        </a:graphic>
      </p:graphicFrame>
      <p:sp>
        <p:nvSpPr>
          <p:cNvPr id="6" name="Content Placeholder 5"/>
          <p:cNvSpPr>
            <a:spLocks noGrp="1"/>
          </p:cNvSpPr>
          <p:nvPr>
            <p:ph idx="13"/>
          </p:nvPr>
        </p:nvSpPr>
        <p:spPr>
          <a:xfrm>
            <a:off x="3429000" y="2819400"/>
            <a:ext cx="5257800" cy="695333"/>
          </a:xfrm>
        </p:spPr>
        <p:txBody>
          <a:bodyPr/>
          <a:lstStyle/>
          <a:p>
            <a:r>
              <a:rPr lang="en-US" altLang="en-US" sz="2000" b="1" dirty="0">
                <a:solidFill>
                  <a:srgbClr val="AD0B1E"/>
                </a:solidFill>
              </a:rPr>
              <a:t>Determine v</a:t>
            </a:r>
            <a:r>
              <a:rPr lang="en-US" altLang="en-US" sz="2000" b="1" baseline="-25000" dirty="0">
                <a:solidFill>
                  <a:srgbClr val="AD0B1E"/>
                </a:solidFill>
              </a:rPr>
              <a:t>D</a:t>
            </a:r>
            <a:r>
              <a:rPr lang="en-US" altLang="en-US" sz="2000" b="1" dirty="0">
                <a:solidFill>
                  <a:srgbClr val="AD0B1E"/>
                </a:solidFill>
              </a:rPr>
              <a:t> with respect to E, then equate it to equation above.</a:t>
            </a:r>
          </a:p>
        </p:txBody>
      </p:sp>
      <p:graphicFrame>
        <p:nvGraphicFramePr>
          <p:cNvPr id="15" name="Object 14"/>
          <p:cNvGraphicFramePr>
            <a:graphicFrameLocks noChangeAspect="1"/>
          </p:cNvGraphicFramePr>
          <p:nvPr>
            <p:extLst>
              <p:ext uri="{D42A27DB-BD31-4B8C-83A1-F6EECF244321}">
                <p14:modId xmlns:p14="http://schemas.microsoft.com/office/powerpoint/2010/main" val="3396616293"/>
              </p:ext>
            </p:extLst>
          </p:nvPr>
        </p:nvGraphicFramePr>
        <p:xfrm>
          <a:off x="3478736" y="3581400"/>
          <a:ext cx="4522264" cy="1304933"/>
        </p:xfrm>
        <a:graphic>
          <a:graphicData uri="http://schemas.openxmlformats.org/presentationml/2006/ole">
            <mc:AlternateContent xmlns:mc="http://schemas.openxmlformats.org/markup-compatibility/2006">
              <mc:Choice xmlns:v="urn:schemas-microsoft-com:vml" Requires="v">
                <p:oleObj spid="_x0000_s46601" name="Equation" r:id="rId6" imgW="2552400" imgH="736560" progId="Equation.DSMT4">
                  <p:embed/>
                </p:oleObj>
              </mc:Choice>
              <mc:Fallback>
                <p:oleObj name="Equation" r:id="rId6" imgW="2552400" imgH="736560" progId="Equation.DSMT4">
                  <p:embed/>
                  <p:pic>
                    <p:nvPicPr>
                      <p:cNvPr id="14" name="Object 13"/>
                      <p:cNvPicPr/>
                      <p:nvPr/>
                    </p:nvPicPr>
                    <p:blipFill>
                      <a:blip r:embed="rId7"/>
                      <a:stretch>
                        <a:fillRect/>
                      </a:stretch>
                    </p:blipFill>
                    <p:spPr>
                      <a:xfrm>
                        <a:off x="3478736" y="3581400"/>
                        <a:ext cx="4522264" cy="1304933"/>
                      </a:xfrm>
                      <a:prstGeom prst="rect">
                        <a:avLst/>
                      </a:prstGeom>
                    </p:spPr>
                  </p:pic>
                </p:oleObj>
              </mc:Fallback>
            </mc:AlternateContent>
          </a:graphicData>
        </a:graphic>
      </p:graphicFrame>
      <p:sp>
        <p:nvSpPr>
          <p:cNvPr id="7" name="Content Placeholder 6"/>
          <p:cNvSpPr>
            <a:spLocks noGrp="1"/>
          </p:cNvSpPr>
          <p:nvPr>
            <p:ph idx="14"/>
          </p:nvPr>
        </p:nvSpPr>
        <p:spPr>
          <a:xfrm>
            <a:off x="990600" y="4953000"/>
            <a:ext cx="5715000" cy="457200"/>
          </a:xfrm>
        </p:spPr>
        <p:txBody>
          <a:bodyPr/>
          <a:lstStyle/>
          <a:p>
            <a:r>
              <a:rPr lang="en-US" altLang="en-US" sz="2000" b="1" dirty="0">
                <a:solidFill>
                  <a:srgbClr val="AD0B1E"/>
                </a:solidFill>
              </a:rPr>
              <a:t>Equating components of the two expressions for v</a:t>
            </a:r>
            <a:r>
              <a:rPr lang="en-US" altLang="en-US" sz="2000" b="1" baseline="-25000" dirty="0">
                <a:solidFill>
                  <a:srgbClr val="AD0B1E"/>
                </a:solidFill>
              </a:rPr>
              <a:t>D</a:t>
            </a:r>
            <a:r>
              <a:rPr lang="en-US" altLang="en-US" sz="2000" b="1" dirty="0">
                <a:solidFill>
                  <a:srgbClr val="AD0B1E"/>
                </a:solidFill>
              </a:rPr>
              <a:t> </a:t>
            </a:r>
          </a:p>
        </p:txBody>
      </p:sp>
      <p:graphicFrame>
        <p:nvGraphicFramePr>
          <p:cNvPr id="16" name="Object 15"/>
          <p:cNvGraphicFramePr>
            <a:graphicFrameLocks noChangeAspect="1"/>
          </p:cNvGraphicFramePr>
          <p:nvPr>
            <p:extLst>
              <p:ext uri="{D42A27DB-BD31-4B8C-83A1-F6EECF244321}">
                <p14:modId xmlns:p14="http://schemas.microsoft.com/office/powerpoint/2010/main" val="339772665"/>
              </p:ext>
            </p:extLst>
          </p:nvPr>
        </p:nvGraphicFramePr>
        <p:xfrm>
          <a:off x="1143000" y="5512075"/>
          <a:ext cx="2352151" cy="736325"/>
        </p:xfrm>
        <a:graphic>
          <a:graphicData uri="http://schemas.openxmlformats.org/presentationml/2006/ole">
            <mc:AlternateContent xmlns:mc="http://schemas.openxmlformats.org/markup-compatibility/2006">
              <mc:Choice xmlns:v="urn:schemas-microsoft-com:vml" Requires="v">
                <p:oleObj spid="_x0000_s46602" name="Equation" r:id="rId8" imgW="1460160" imgH="457200" progId="Equation.DSMT4">
                  <p:embed/>
                </p:oleObj>
              </mc:Choice>
              <mc:Fallback>
                <p:oleObj name="Equation" r:id="rId8" imgW="1460160" imgH="457200" progId="Equation.DSMT4">
                  <p:embed/>
                  <p:pic>
                    <p:nvPicPr>
                      <p:cNvPr id="0" name=""/>
                      <p:cNvPicPr/>
                      <p:nvPr/>
                    </p:nvPicPr>
                    <p:blipFill>
                      <a:blip r:embed="rId9"/>
                      <a:stretch>
                        <a:fillRect/>
                      </a:stretch>
                    </p:blipFill>
                    <p:spPr>
                      <a:xfrm>
                        <a:off x="1143000" y="5512075"/>
                        <a:ext cx="2352151" cy="73632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659026314"/>
              </p:ext>
            </p:extLst>
          </p:nvPr>
        </p:nvGraphicFramePr>
        <p:xfrm>
          <a:off x="4620346" y="5475258"/>
          <a:ext cx="2024894" cy="809958"/>
        </p:xfrm>
        <a:graphic>
          <a:graphicData uri="http://schemas.openxmlformats.org/presentationml/2006/ole">
            <mc:AlternateContent xmlns:mc="http://schemas.openxmlformats.org/markup-compatibility/2006">
              <mc:Choice xmlns:v="urn:schemas-microsoft-com:vml" Requires="v">
                <p:oleObj spid="_x0000_s46603" name="Equation" r:id="rId10" imgW="1143000" imgH="457200" progId="Equation.DSMT4">
                  <p:embed/>
                </p:oleObj>
              </mc:Choice>
              <mc:Fallback>
                <p:oleObj name="Equation" r:id="rId10" imgW="1143000" imgH="457200" progId="Equation.DSMT4">
                  <p:embed/>
                  <p:pic>
                    <p:nvPicPr>
                      <p:cNvPr id="0" name=""/>
                      <p:cNvPicPr/>
                      <p:nvPr/>
                    </p:nvPicPr>
                    <p:blipFill>
                      <a:blip r:embed="rId11"/>
                      <a:stretch>
                        <a:fillRect/>
                      </a:stretch>
                    </p:blipFill>
                    <p:spPr>
                      <a:xfrm>
                        <a:off x="4620346" y="5475258"/>
                        <a:ext cx="2024894" cy="809958"/>
                      </a:xfrm>
                      <a:prstGeom prst="rect">
                        <a:avLst/>
                      </a:prstGeom>
                    </p:spPr>
                  </p:pic>
                </p:oleObj>
              </mc:Fallback>
            </mc:AlternateContent>
          </a:graphicData>
        </a:graphic>
      </p:graphicFrame>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92348" y="5432194"/>
            <a:ext cx="196741" cy="434186"/>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8249" y="5888374"/>
            <a:ext cx="187955" cy="400964"/>
          </a:xfrm>
          <a:prstGeom prst="rect">
            <a:avLst/>
          </a:prstGeom>
        </p:spPr>
      </p:pic>
    </p:spTree>
    <p:extLst>
      <p:ext uri="{BB962C8B-B14F-4D97-AF65-F5344CB8AC3E}">
        <p14:creationId xmlns:p14="http://schemas.microsoft.com/office/powerpoint/2010/main" val="3722093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Instantaneous Center of Rotation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43000"/>
            <a:ext cx="2653130" cy="2532534"/>
          </a:xfrm>
          <a:prstGeom prst="rect">
            <a:avLst/>
          </a:prstGeom>
        </p:spPr>
      </p:pic>
      <p:sp>
        <p:nvSpPr>
          <p:cNvPr id="3" name="Content Placeholder 2"/>
          <p:cNvSpPr>
            <a:spLocks noGrp="1"/>
          </p:cNvSpPr>
          <p:nvPr>
            <p:ph idx="1"/>
          </p:nvPr>
        </p:nvSpPr>
        <p:spPr>
          <a:xfrm>
            <a:off x="3467512" y="990600"/>
            <a:ext cx="5219288" cy="1600200"/>
          </a:xfrm>
        </p:spPr>
        <p:txBody>
          <a:bodyPr/>
          <a:lstStyle/>
          <a:p>
            <a:pPr marL="292608" indent="-292608">
              <a:spcBef>
                <a:spcPts val="0"/>
              </a:spcBef>
              <a:spcAft>
                <a:spcPts val="0"/>
              </a:spcAft>
              <a:buFont typeface="Arial" panose="020B0604020202020204" pitchFamily="34" charset="0"/>
              <a:buChar char="•"/>
            </a:pPr>
            <a:r>
              <a:rPr lang="en-US" altLang="en-US" sz="2000" dirty="0"/>
              <a:t>Plane motion of all particles in a slab can always be replaced by the translation of an arbitrary point </a:t>
            </a:r>
            <a:r>
              <a:rPr lang="en-US" altLang="en-US" sz="2000" i="1" dirty="0"/>
              <a:t>A </a:t>
            </a:r>
            <a:r>
              <a:rPr lang="en-US" altLang="en-US" sz="2000" dirty="0"/>
              <a:t>and a rotation about </a:t>
            </a:r>
            <a:r>
              <a:rPr lang="en-US" altLang="en-US" sz="2000" i="1" dirty="0"/>
              <a:t>A </a:t>
            </a:r>
            <a:r>
              <a:rPr lang="en-US" altLang="en-US" sz="2000" dirty="0"/>
              <a:t>with an angular velocity that is independent of the choice of </a:t>
            </a:r>
            <a:r>
              <a:rPr lang="en-US" altLang="en-US" sz="2000" i="1" dirty="0"/>
              <a:t>A.</a:t>
            </a:r>
            <a:endParaRPr lang="en-US" altLang="en-US" sz="20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839963"/>
            <a:ext cx="1679090" cy="2713237"/>
          </a:xfrm>
          <a:prstGeom prst="rect">
            <a:avLst/>
          </a:prstGeom>
        </p:spPr>
      </p:pic>
      <p:sp>
        <p:nvSpPr>
          <p:cNvPr id="6" name="Content Placeholder 5"/>
          <p:cNvSpPr>
            <a:spLocks noGrp="1"/>
          </p:cNvSpPr>
          <p:nvPr>
            <p:ph idx="13"/>
          </p:nvPr>
        </p:nvSpPr>
        <p:spPr>
          <a:xfrm>
            <a:off x="3467512" y="2590800"/>
            <a:ext cx="5219288" cy="1594624"/>
          </a:xfrm>
        </p:spPr>
        <p:txBody>
          <a:bodyPr/>
          <a:lstStyle/>
          <a:p>
            <a:pPr marL="292608" indent="-292608">
              <a:spcBef>
                <a:spcPts val="0"/>
              </a:spcBef>
              <a:spcAft>
                <a:spcPts val="0"/>
              </a:spcAft>
              <a:buFont typeface="Arial" panose="020B0604020202020204" pitchFamily="34" charset="0"/>
              <a:buChar char="•"/>
            </a:pPr>
            <a:r>
              <a:rPr lang="en-US" altLang="en-US" sz="2000" dirty="0"/>
              <a:t>The same translational and rotational velocities at </a:t>
            </a:r>
            <a:r>
              <a:rPr lang="en-US" altLang="en-US" sz="2000" i="1" dirty="0"/>
              <a:t>A </a:t>
            </a:r>
            <a:r>
              <a:rPr lang="en-US" altLang="en-US" sz="2000" dirty="0"/>
              <a:t>are obtained by allowing the slab to rotate with the same angular velocity about the point </a:t>
            </a:r>
            <a:r>
              <a:rPr lang="en-US" altLang="en-US" sz="2000" i="1" dirty="0"/>
              <a:t>C </a:t>
            </a:r>
            <a:r>
              <a:rPr lang="en-US" altLang="en-US" sz="2000" dirty="0"/>
              <a:t>on a perpendicular to the velocity at </a:t>
            </a:r>
            <a:r>
              <a:rPr lang="en-US" altLang="en-US" sz="2000" i="1" dirty="0"/>
              <a:t>A.</a:t>
            </a:r>
            <a:endParaRPr lang="en-US" altLang="en-US" sz="2000" dirty="0"/>
          </a:p>
        </p:txBody>
      </p:sp>
      <p:sp>
        <p:nvSpPr>
          <p:cNvPr id="7" name="Content Placeholder 6"/>
          <p:cNvSpPr>
            <a:spLocks noGrp="1"/>
          </p:cNvSpPr>
          <p:nvPr>
            <p:ph idx="14"/>
          </p:nvPr>
        </p:nvSpPr>
        <p:spPr>
          <a:xfrm>
            <a:off x="3467512" y="4185424"/>
            <a:ext cx="5219288" cy="1300976"/>
          </a:xfrm>
        </p:spPr>
        <p:txBody>
          <a:bodyPr/>
          <a:lstStyle/>
          <a:p>
            <a:pPr marL="292608" indent="-292608">
              <a:spcBef>
                <a:spcPts val="0"/>
              </a:spcBef>
              <a:spcAft>
                <a:spcPts val="0"/>
              </a:spcAft>
              <a:buFont typeface="Arial" panose="020B0604020202020204" pitchFamily="34" charset="0"/>
              <a:buChar char="•"/>
            </a:pPr>
            <a:r>
              <a:rPr lang="en-US" altLang="en-US" sz="2000" dirty="0"/>
              <a:t>The velocity of all other particles in the slab are the same as originally defined since the angular velocity and translational velocity at </a:t>
            </a:r>
            <a:r>
              <a:rPr lang="en-US" altLang="en-US" sz="2000" i="1" dirty="0"/>
              <a:t>A</a:t>
            </a:r>
            <a:r>
              <a:rPr lang="en-US" altLang="en-US" sz="2000" dirty="0"/>
              <a:t> are equivalent.</a:t>
            </a:r>
          </a:p>
        </p:txBody>
      </p:sp>
      <p:sp>
        <p:nvSpPr>
          <p:cNvPr id="8" name="Content Placeholder 7"/>
          <p:cNvSpPr>
            <a:spLocks noGrp="1"/>
          </p:cNvSpPr>
          <p:nvPr>
            <p:ph idx="15"/>
          </p:nvPr>
        </p:nvSpPr>
        <p:spPr>
          <a:xfrm>
            <a:off x="3467512" y="5486400"/>
            <a:ext cx="5219288" cy="1066800"/>
          </a:xfrm>
        </p:spPr>
        <p:txBody>
          <a:bodyPr/>
          <a:lstStyle/>
          <a:p>
            <a:pPr marL="292608" indent="-292608">
              <a:spcBef>
                <a:spcPts val="0"/>
              </a:spcBef>
              <a:spcAft>
                <a:spcPts val="0"/>
              </a:spcAft>
              <a:buFont typeface="Arial" panose="020B0604020202020204" pitchFamily="34" charset="0"/>
              <a:buChar char="•"/>
            </a:pPr>
            <a:r>
              <a:rPr lang="en-US" altLang="en-US" sz="2000" dirty="0"/>
              <a:t>As far as the velocities are concerned, the slab seems to rotate about the </a:t>
            </a:r>
            <a:r>
              <a:rPr lang="en-US" altLang="en-US" sz="2000" i="1" dirty="0"/>
              <a:t>instantaneous center of rotation C</a:t>
            </a:r>
            <a:r>
              <a:rPr lang="en-US" altLang="en-US" sz="2000" dirty="0"/>
              <a:t>.</a:t>
            </a:r>
          </a:p>
        </p:txBody>
      </p:sp>
    </p:spTree>
    <p:extLst>
      <p:ext uri="{BB962C8B-B14F-4D97-AF65-F5344CB8AC3E}">
        <p14:creationId xmlns:p14="http://schemas.microsoft.com/office/powerpoint/2010/main" val="2209021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Instantaneous Center of Rotation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14" y="1132909"/>
            <a:ext cx="1935286" cy="2460672"/>
          </a:xfrm>
          <a:prstGeom prst="rect">
            <a:avLst/>
          </a:prstGeom>
        </p:spPr>
      </p:pic>
      <p:sp>
        <p:nvSpPr>
          <p:cNvPr id="3" name="Content Placeholder 2"/>
          <p:cNvSpPr>
            <a:spLocks noGrp="1"/>
          </p:cNvSpPr>
          <p:nvPr>
            <p:ph idx="1"/>
          </p:nvPr>
        </p:nvSpPr>
        <p:spPr>
          <a:xfrm>
            <a:off x="3124200" y="990600"/>
            <a:ext cx="5562600" cy="1295400"/>
          </a:xfrm>
        </p:spPr>
        <p:txBody>
          <a:bodyPr/>
          <a:lstStyle/>
          <a:p>
            <a:pPr marL="292608" indent="-292608">
              <a:spcBef>
                <a:spcPts val="0"/>
              </a:spcBef>
              <a:spcAft>
                <a:spcPts val="0"/>
              </a:spcAft>
              <a:buFont typeface="Arial" panose="020B0604020202020204" pitchFamily="34" charset="0"/>
              <a:buChar char="•"/>
            </a:pPr>
            <a:r>
              <a:rPr lang="en-US" altLang="en-US" sz="2000" dirty="0"/>
              <a:t>If the velocity at two points </a:t>
            </a:r>
            <a:r>
              <a:rPr lang="en-US" altLang="en-US" sz="2000" i="1" dirty="0"/>
              <a:t>A</a:t>
            </a:r>
            <a:r>
              <a:rPr lang="en-US" altLang="en-US" sz="2000" dirty="0"/>
              <a:t> and </a:t>
            </a:r>
            <a:r>
              <a:rPr lang="en-US" altLang="en-US" sz="2000" i="1" dirty="0"/>
              <a:t>B</a:t>
            </a:r>
            <a:r>
              <a:rPr lang="en-US" altLang="en-US" sz="2000" dirty="0"/>
              <a:t> are known, the instantaneous center of rotation lies at the intersection of the perpendiculars to the velocity vectors through </a:t>
            </a:r>
            <a:r>
              <a:rPr lang="en-US" altLang="en-US" sz="2000" i="1" dirty="0"/>
              <a:t>A</a:t>
            </a:r>
            <a:r>
              <a:rPr lang="en-US" altLang="en-US" sz="2000" dirty="0"/>
              <a:t> and </a:t>
            </a:r>
            <a:r>
              <a:rPr lang="en-US" altLang="en-US" sz="2000" i="1" dirty="0"/>
              <a:t>B</a:t>
            </a:r>
            <a:r>
              <a:rPr lang="en-US" altLang="en-US" sz="2000" dirty="0"/>
              <a:t> .</a:t>
            </a:r>
          </a:p>
        </p:txBody>
      </p:sp>
      <p:sp>
        <p:nvSpPr>
          <p:cNvPr id="6" name="Content Placeholder 5"/>
          <p:cNvSpPr>
            <a:spLocks noGrp="1"/>
          </p:cNvSpPr>
          <p:nvPr>
            <p:ph idx="13"/>
          </p:nvPr>
        </p:nvSpPr>
        <p:spPr>
          <a:xfrm>
            <a:off x="3124200" y="2503448"/>
            <a:ext cx="5562600" cy="1001752"/>
          </a:xfrm>
        </p:spPr>
        <p:txBody>
          <a:bodyPr/>
          <a:lstStyle/>
          <a:p>
            <a:pPr marL="292608" indent="-292608">
              <a:spcBef>
                <a:spcPts val="0"/>
              </a:spcBef>
              <a:spcAft>
                <a:spcPts val="0"/>
              </a:spcAft>
              <a:buFont typeface="Arial" panose="020B0604020202020204" pitchFamily="34" charset="0"/>
              <a:buChar char="•"/>
            </a:pPr>
            <a:r>
              <a:rPr lang="en-US" altLang="en-US" sz="2000" dirty="0"/>
              <a:t>If the velocity vectors are parallel, the instantaneous center of rotation is at infinity and the angular velocity is zero.</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711" y="3799531"/>
            <a:ext cx="1706145" cy="2829869"/>
          </a:xfrm>
          <a:prstGeom prst="rect">
            <a:avLst/>
          </a:prstGeom>
        </p:spPr>
      </p:pic>
      <p:sp>
        <p:nvSpPr>
          <p:cNvPr id="7" name="Content Placeholder 6"/>
          <p:cNvSpPr>
            <a:spLocks noGrp="1"/>
          </p:cNvSpPr>
          <p:nvPr>
            <p:ph idx="14"/>
          </p:nvPr>
        </p:nvSpPr>
        <p:spPr>
          <a:xfrm>
            <a:off x="3124200" y="3581400"/>
            <a:ext cx="5562600" cy="1600200"/>
          </a:xfrm>
        </p:spPr>
        <p:txBody>
          <a:bodyPr/>
          <a:lstStyle/>
          <a:p>
            <a:pPr marL="292608" indent="-292608">
              <a:spcBef>
                <a:spcPts val="0"/>
              </a:spcBef>
              <a:spcAft>
                <a:spcPts val="0"/>
              </a:spcAft>
              <a:buFont typeface="Arial" panose="020B0604020202020204" pitchFamily="34" charset="0"/>
              <a:buChar char="•"/>
            </a:pPr>
            <a:r>
              <a:rPr lang="en-US" altLang="en-US" sz="2000" dirty="0"/>
              <a:t>If the velocity vectors at </a:t>
            </a:r>
            <a:r>
              <a:rPr lang="en-US" altLang="en-US" sz="2000" i="1" dirty="0"/>
              <a:t>A</a:t>
            </a:r>
            <a:r>
              <a:rPr lang="en-US" altLang="en-US" sz="2000" dirty="0"/>
              <a:t> and </a:t>
            </a:r>
            <a:r>
              <a:rPr lang="en-US" altLang="en-US" sz="2000" i="1" dirty="0"/>
              <a:t>B</a:t>
            </a:r>
            <a:r>
              <a:rPr lang="en-US" altLang="en-US" sz="2000" dirty="0"/>
              <a:t> are perpendicular to the line </a:t>
            </a:r>
            <a:r>
              <a:rPr lang="en-US" altLang="en-US" sz="2000" i="1" dirty="0"/>
              <a:t>AB</a:t>
            </a:r>
            <a:r>
              <a:rPr lang="en-US" altLang="en-US" sz="2000" dirty="0"/>
              <a:t>, the instantaneous center of rotation lies at the intersection of the line </a:t>
            </a:r>
            <a:r>
              <a:rPr lang="en-US" altLang="en-US" sz="2000" i="1" dirty="0"/>
              <a:t>AB</a:t>
            </a:r>
            <a:r>
              <a:rPr lang="en-US" altLang="en-US" sz="2000" dirty="0"/>
              <a:t> with the line joining the extremities of the velocity vectors at </a:t>
            </a:r>
            <a:r>
              <a:rPr lang="en-US" altLang="en-US" sz="2000" i="1" dirty="0"/>
              <a:t>A</a:t>
            </a:r>
            <a:r>
              <a:rPr lang="en-US" altLang="en-US" sz="2000" dirty="0"/>
              <a:t> and </a:t>
            </a:r>
            <a:r>
              <a:rPr lang="en-US" altLang="en-US" sz="2000" i="1" dirty="0"/>
              <a:t>B</a:t>
            </a:r>
            <a:r>
              <a:rPr lang="en-US" altLang="en-US" sz="2000" dirty="0"/>
              <a:t>.</a:t>
            </a:r>
          </a:p>
        </p:txBody>
      </p:sp>
      <p:sp>
        <p:nvSpPr>
          <p:cNvPr id="8" name="Content Placeholder 7"/>
          <p:cNvSpPr>
            <a:spLocks noGrp="1"/>
          </p:cNvSpPr>
          <p:nvPr>
            <p:ph idx="15"/>
          </p:nvPr>
        </p:nvSpPr>
        <p:spPr>
          <a:xfrm>
            <a:off x="3124200" y="5257800"/>
            <a:ext cx="5562600" cy="990600"/>
          </a:xfrm>
        </p:spPr>
        <p:txBody>
          <a:bodyPr/>
          <a:lstStyle/>
          <a:p>
            <a:pPr marL="292608" indent="-292608">
              <a:spcBef>
                <a:spcPts val="0"/>
              </a:spcBef>
              <a:spcAft>
                <a:spcPts val="0"/>
              </a:spcAft>
              <a:buFont typeface="Arial" panose="020B0604020202020204" pitchFamily="34" charset="0"/>
              <a:buChar char="•"/>
            </a:pPr>
            <a:r>
              <a:rPr lang="en-US" altLang="en-US" sz="2000" dirty="0"/>
              <a:t>If the velocity magnitudes are equal, the instantaneous center of rotation is at infinity and the angular velocity is zero.</a:t>
            </a:r>
          </a:p>
        </p:txBody>
      </p:sp>
    </p:spTree>
    <p:extLst>
      <p:ext uri="{BB962C8B-B14F-4D97-AF65-F5344CB8AC3E}">
        <p14:creationId xmlns:p14="http://schemas.microsoft.com/office/powerpoint/2010/main" val="3848746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Instantaneous Center of Rotation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6" name="Picture 15" descr="Rod AB las length l and forms an angle of theta with the vertical. The top of the rod is point B, which moves on a vertical slider. Below and to the right of B is point A which moves on a horizontal slid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43000"/>
            <a:ext cx="2078007" cy="2754138"/>
          </a:xfrm>
          <a:prstGeom prst="rect">
            <a:avLst/>
          </a:prstGeom>
        </p:spPr>
      </p:pic>
      <p:sp>
        <p:nvSpPr>
          <p:cNvPr id="3" name="Content Placeholder 2"/>
          <p:cNvSpPr>
            <a:spLocks noGrp="1"/>
          </p:cNvSpPr>
          <p:nvPr>
            <p:ph idx="1"/>
          </p:nvPr>
        </p:nvSpPr>
        <p:spPr>
          <a:xfrm>
            <a:off x="2667000" y="990600"/>
            <a:ext cx="6019800" cy="1025912"/>
          </a:xfrm>
        </p:spPr>
        <p:txBody>
          <a:bodyPr/>
          <a:lstStyle/>
          <a:p>
            <a:pPr marL="292608" indent="-292608">
              <a:spcBef>
                <a:spcPts val="0"/>
              </a:spcBef>
              <a:spcAft>
                <a:spcPts val="0"/>
              </a:spcAft>
              <a:buFont typeface="Arial" panose="020B0604020202020204" pitchFamily="34" charset="0"/>
              <a:buChar char="•"/>
            </a:pPr>
            <a:r>
              <a:rPr lang="en-US" altLang="en-US" sz="2000" dirty="0"/>
              <a:t>The instantaneous center of rotation lies at the intersection of the perpendiculars to the velocity vectors through </a:t>
            </a:r>
            <a:r>
              <a:rPr lang="en-US" altLang="en-US" sz="2000" i="1" dirty="0"/>
              <a:t>A</a:t>
            </a:r>
            <a:r>
              <a:rPr lang="en-US" altLang="en-US" sz="2000" dirty="0"/>
              <a:t> and </a:t>
            </a:r>
            <a:r>
              <a:rPr lang="en-US" altLang="en-US" sz="2000" i="1" dirty="0"/>
              <a:t>B</a:t>
            </a:r>
            <a:r>
              <a:rPr lang="en-US" altLang="en-US" sz="2000" dirty="0"/>
              <a:t>.</a:t>
            </a:r>
          </a:p>
        </p:txBody>
      </p:sp>
      <p:graphicFrame>
        <p:nvGraphicFramePr>
          <p:cNvPr id="14" name="Object 2"/>
          <p:cNvGraphicFramePr>
            <a:graphicFrameLocks noChangeAspect="1"/>
          </p:cNvGraphicFramePr>
          <p:nvPr>
            <p:extLst>
              <p:ext uri="{D42A27DB-BD31-4B8C-83A1-F6EECF244321}">
                <p14:modId xmlns:p14="http://schemas.microsoft.com/office/powerpoint/2010/main" val="1127573271"/>
              </p:ext>
            </p:extLst>
          </p:nvPr>
        </p:nvGraphicFramePr>
        <p:xfrm>
          <a:off x="3184236" y="2112818"/>
          <a:ext cx="1616364" cy="554182"/>
        </p:xfrm>
        <a:graphic>
          <a:graphicData uri="http://schemas.openxmlformats.org/presentationml/2006/ole">
            <mc:AlternateContent xmlns:mc="http://schemas.openxmlformats.org/markup-compatibility/2006">
              <mc:Choice xmlns:v="urn:schemas-microsoft-com:vml" Requires="v">
                <p:oleObj spid="_x0000_s47364" name="Equation" r:id="rId4" imgW="1778000" imgH="609600" progId="Equation.3">
                  <p:embed/>
                </p:oleObj>
              </mc:Choice>
              <mc:Fallback>
                <p:oleObj name="Equation" r:id="rId4" imgW="1778000" imgH="609600" progId="Equation.3">
                  <p:embed/>
                  <p:pic>
                    <p:nvPicPr>
                      <p:cNvPr id="4813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4236" y="2112818"/>
                        <a:ext cx="1616364" cy="554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1388642931"/>
              </p:ext>
            </p:extLst>
          </p:nvPr>
        </p:nvGraphicFramePr>
        <p:xfrm>
          <a:off x="5638800" y="1905000"/>
          <a:ext cx="2690091" cy="900545"/>
        </p:xfrm>
        <a:graphic>
          <a:graphicData uri="http://schemas.openxmlformats.org/presentationml/2006/ole">
            <mc:AlternateContent xmlns:mc="http://schemas.openxmlformats.org/markup-compatibility/2006">
              <mc:Choice xmlns:v="urn:schemas-microsoft-com:vml" Requires="v">
                <p:oleObj spid="_x0000_s47365" name="Equation" r:id="rId6" imgW="2959100" imgH="990600" progId="Equation.3">
                  <p:embed/>
                </p:oleObj>
              </mc:Choice>
              <mc:Fallback>
                <p:oleObj name="Equation" r:id="rId6" imgW="2959100" imgH="990600" progId="Equation.3">
                  <p:embed/>
                  <p:pic>
                    <p:nvPicPr>
                      <p:cNvPr id="4813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1905000"/>
                        <a:ext cx="2690091" cy="900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2667000" y="2849136"/>
            <a:ext cx="6019800" cy="656064"/>
          </a:xfrm>
        </p:spPr>
        <p:txBody>
          <a:bodyPr/>
          <a:lstStyle/>
          <a:p>
            <a:pPr marL="292608" indent="-292608">
              <a:spcBef>
                <a:spcPts val="0"/>
              </a:spcBef>
              <a:spcAft>
                <a:spcPts val="0"/>
              </a:spcAft>
              <a:buFont typeface="Arial" panose="020B0604020202020204" pitchFamily="34" charset="0"/>
              <a:buChar char="•"/>
            </a:pPr>
            <a:r>
              <a:rPr lang="en-US" altLang="en-US" sz="2000" dirty="0"/>
              <a:t>The velocities of all particles on the rod are as if they were rotated about </a:t>
            </a:r>
            <a:r>
              <a:rPr lang="en-US" altLang="en-US" sz="2000" i="1" dirty="0"/>
              <a:t>C.</a:t>
            </a:r>
            <a:endParaRPr lang="en-US" altLang="en-US" sz="2000" dirty="0"/>
          </a:p>
        </p:txBody>
      </p:sp>
      <p:sp>
        <p:nvSpPr>
          <p:cNvPr id="7" name="Content Placeholder 6"/>
          <p:cNvSpPr>
            <a:spLocks noGrp="1"/>
          </p:cNvSpPr>
          <p:nvPr>
            <p:ph idx="14"/>
          </p:nvPr>
        </p:nvSpPr>
        <p:spPr>
          <a:xfrm>
            <a:off x="2667000" y="3505200"/>
            <a:ext cx="6019800" cy="381000"/>
          </a:xfrm>
        </p:spPr>
        <p:txBody>
          <a:bodyPr/>
          <a:lstStyle/>
          <a:p>
            <a:pPr marL="292608" indent="-292608">
              <a:spcBef>
                <a:spcPts val="0"/>
              </a:spcBef>
              <a:spcAft>
                <a:spcPts val="0"/>
              </a:spcAft>
              <a:buFont typeface="Arial" panose="020B0604020202020204" pitchFamily="34" charset="0"/>
              <a:buChar char="•"/>
            </a:pPr>
            <a:r>
              <a:rPr lang="en-US" altLang="en-US" sz="2000" dirty="0"/>
              <a:t>The particle at the center of rotation has zero velocity.</a:t>
            </a:r>
          </a:p>
        </p:txBody>
      </p:sp>
      <p:sp>
        <p:nvSpPr>
          <p:cNvPr id="8" name="Content Placeholder 7"/>
          <p:cNvSpPr>
            <a:spLocks noGrp="1"/>
          </p:cNvSpPr>
          <p:nvPr>
            <p:ph idx="15"/>
          </p:nvPr>
        </p:nvSpPr>
        <p:spPr>
          <a:xfrm>
            <a:off x="2667000" y="3880624"/>
            <a:ext cx="6019800" cy="919976"/>
          </a:xfrm>
        </p:spPr>
        <p:txBody>
          <a:bodyPr/>
          <a:lstStyle/>
          <a:p>
            <a:pPr marL="292608" indent="-292608">
              <a:spcBef>
                <a:spcPts val="0"/>
              </a:spcBef>
              <a:spcAft>
                <a:spcPts val="0"/>
              </a:spcAft>
              <a:buFont typeface="Arial" panose="020B0604020202020204" pitchFamily="34" charset="0"/>
              <a:buChar char="•"/>
            </a:pPr>
            <a:r>
              <a:rPr lang="en-US" altLang="en-US" sz="2000" dirty="0"/>
              <a:t>The particle coinciding with the center of rotation changes with time and the acceleration of the particle at the instantaneous center of rotation is not zero.</a:t>
            </a:r>
          </a:p>
        </p:txBody>
      </p:sp>
      <p:sp>
        <p:nvSpPr>
          <p:cNvPr id="9" name="Content Placeholder 8"/>
          <p:cNvSpPr>
            <a:spLocks noGrp="1"/>
          </p:cNvSpPr>
          <p:nvPr>
            <p:ph idx="16"/>
          </p:nvPr>
        </p:nvSpPr>
        <p:spPr>
          <a:xfrm>
            <a:off x="2667000" y="4800600"/>
            <a:ext cx="6172200" cy="762000"/>
          </a:xfrm>
        </p:spPr>
        <p:txBody>
          <a:bodyPr/>
          <a:lstStyle/>
          <a:p>
            <a:pPr marL="292608" indent="-292608">
              <a:spcBef>
                <a:spcPts val="0"/>
              </a:spcBef>
              <a:spcAft>
                <a:spcPts val="0"/>
              </a:spcAft>
              <a:buFont typeface="Arial" panose="020B0604020202020204" pitchFamily="34" charset="0"/>
              <a:buChar char="•"/>
            </a:pPr>
            <a:r>
              <a:rPr lang="en-US" altLang="en-US" sz="2000" dirty="0"/>
              <a:t>The acceleration of the particles in the slab cannot be determined as if the slab were simply rotating about </a:t>
            </a:r>
            <a:r>
              <a:rPr lang="en-US" altLang="en-US" sz="2000" i="1" dirty="0"/>
              <a:t>C.</a:t>
            </a:r>
            <a:endParaRPr lang="en-US" altLang="en-US" sz="2000" dirty="0"/>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785" y="4251991"/>
            <a:ext cx="2106998" cy="1794192"/>
          </a:xfrm>
          <a:prstGeom prst="rect">
            <a:avLst/>
          </a:prstGeom>
        </p:spPr>
      </p:pic>
      <p:sp>
        <p:nvSpPr>
          <p:cNvPr id="10" name="Content Placeholder 9"/>
          <p:cNvSpPr>
            <a:spLocks noGrp="1"/>
          </p:cNvSpPr>
          <p:nvPr>
            <p:ph idx="17"/>
          </p:nvPr>
        </p:nvSpPr>
        <p:spPr>
          <a:xfrm>
            <a:off x="2667000" y="5562600"/>
            <a:ext cx="6019800" cy="900545"/>
          </a:xfrm>
        </p:spPr>
        <p:txBody>
          <a:bodyPr/>
          <a:lstStyle/>
          <a:p>
            <a:pPr marL="292608" indent="-292608">
              <a:spcBef>
                <a:spcPts val="0"/>
              </a:spcBef>
              <a:spcAft>
                <a:spcPts val="0"/>
              </a:spcAft>
              <a:buFont typeface="Arial" panose="020B0604020202020204" pitchFamily="34" charset="0"/>
              <a:buChar char="•"/>
            </a:pPr>
            <a:r>
              <a:rPr lang="en-US" altLang="en-US" sz="2000" dirty="0"/>
              <a:t>The trace of the locus of the center of rotation on the body is the body centrode and in space is the space centrode.</a:t>
            </a:r>
          </a:p>
        </p:txBody>
      </p:sp>
    </p:spTree>
    <p:extLst>
      <p:ext uri="{BB962C8B-B14F-4D97-AF65-F5344CB8AC3E}">
        <p14:creationId xmlns:p14="http://schemas.microsoft.com/office/powerpoint/2010/main" val="1774406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ltLang="en-US" b="1" dirty="0">
                <a:solidFill>
                  <a:srgbClr val="AD0B1E"/>
                </a:solidFill>
                <a:ea typeface="ＭＳ Ｐゴシック" pitchFamily="34" charset="-128"/>
              </a:rPr>
              <a:t>Instantaneous Center of Rotation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28" name="Picture 27" descr="Rod AB las length l and forms an angle of theta with the vertical. The top of the rod is point B, which moves on a vertical slider. Below and to the right of B is point A which moves on a horizontal slider. Point G is at the midpoint of AB. The instantaneous center C  is level with B and directly above A. Rotation about the instantaeous center is couterclockwi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43000"/>
            <a:ext cx="3063240" cy="4059936"/>
          </a:xfrm>
          <a:prstGeom prst="rect">
            <a:avLst/>
          </a:prstGeom>
        </p:spPr>
      </p:pic>
      <p:sp>
        <p:nvSpPr>
          <p:cNvPr id="3" name="Content Placeholder 2"/>
          <p:cNvSpPr>
            <a:spLocks noGrp="1"/>
          </p:cNvSpPr>
          <p:nvPr>
            <p:ph idx="1"/>
          </p:nvPr>
        </p:nvSpPr>
        <p:spPr>
          <a:xfrm>
            <a:off x="4267200" y="990600"/>
            <a:ext cx="4419600" cy="1524000"/>
          </a:xfrm>
        </p:spPr>
        <p:txBody>
          <a:bodyPr/>
          <a:lstStyle/>
          <a:p>
            <a:r>
              <a:rPr lang="en-US" altLang="en-US" b="1" dirty="0"/>
              <a:t>At the instant shown, what is the approximate direction of the velocity of point G, the center of bar AB?</a:t>
            </a:r>
          </a:p>
        </p:txBody>
      </p:sp>
      <p:sp>
        <p:nvSpPr>
          <p:cNvPr id="6" name="Content Placeholder 5"/>
          <p:cNvSpPr>
            <a:spLocks noGrp="1"/>
          </p:cNvSpPr>
          <p:nvPr>
            <p:ph idx="13"/>
          </p:nvPr>
        </p:nvSpPr>
        <p:spPr>
          <a:xfrm>
            <a:off x="4648200" y="2691160"/>
            <a:ext cx="457200" cy="457200"/>
          </a:xfrm>
        </p:spPr>
        <p:txBody>
          <a:bodyPr/>
          <a:lstStyle/>
          <a:p>
            <a:r>
              <a:rPr lang="en-US" dirty="0"/>
              <a:t>a) </a:t>
            </a:r>
          </a:p>
        </p:txBody>
      </p:sp>
      <p:graphicFrame>
        <p:nvGraphicFramePr>
          <p:cNvPr id="24" name="Object 23"/>
          <p:cNvGraphicFramePr>
            <a:graphicFrameLocks noChangeAspect="1"/>
          </p:cNvGraphicFramePr>
          <p:nvPr>
            <p:extLst>
              <p:ext uri="{D42A27DB-BD31-4B8C-83A1-F6EECF244321}">
                <p14:modId xmlns:p14="http://schemas.microsoft.com/office/powerpoint/2010/main" val="4238831409"/>
              </p:ext>
            </p:extLst>
          </p:nvPr>
        </p:nvGraphicFramePr>
        <p:xfrm>
          <a:off x="5181600" y="2829332"/>
          <a:ext cx="371231" cy="272237"/>
        </p:xfrm>
        <a:graphic>
          <a:graphicData uri="http://schemas.openxmlformats.org/presentationml/2006/ole">
            <mc:AlternateContent xmlns:mc="http://schemas.openxmlformats.org/markup-compatibility/2006">
              <mc:Choice xmlns:v="urn:schemas-microsoft-com:vml" Requires="v">
                <p:oleObj spid="_x0000_s48642" name="Equation" r:id="rId4" imgW="190440" imgH="139680" progId="Equation.DSMT4">
                  <p:embed/>
                </p:oleObj>
              </mc:Choice>
              <mc:Fallback>
                <p:oleObj name="Equation" r:id="rId4" imgW="190440" imgH="139680" progId="Equation.DSMT4">
                  <p:embed/>
                  <p:pic>
                    <p:nvPicPr>
                      <p:cNvPr id="0" name=""/>
                      <p:cNvPicPr/>
                      <p:nvPr/>
                    </p:nvPicPr>
                    <p:blipFill>
                      <a:blip r:embed="rId5"/>
                      <a:stretch>
                        <a:fillRect/>
                      </a:stretch>
                    </p:blipFill>
                    <p:spPr>
                      <a:xfrm>
                        <a:off x="5181600" y="2829332"/>
                        <a:ext cx="371231" cy="272237"/>
                      </a:xfrm>
                      <a:prstGeom prst="rect">
                        <a:avLst/>
                      </a:prstGeom>
                    </p:spPr>
                  </p:pic>
                </p:oleObj>
              </mc:Fallback>
            </mc:AlternateContent>
          </a:graphicData>
        </a:graphic>
      </p:graphicFrame>
      <p:sp>
        <p:nvSpPr>
          <p:cNvPr id="21" name="Content Placeholder 20"/>
          <p:cNvSpPr>
            <a:spLocks noGrp="1"/>
          </p:cNvSpPr>
          <p:nvPr>
            <p:ph idx="18"/>
          </p:nvPr>
        </p:nvSpPr>
        <p:spPr>
          <a:xfrm>
            <a:off x="4648200" y="3276600"/>
            <a:ext cx="457200" cy="457200"/>
          </a:xfrm>
        </p:spPr>
        <p:txBody>
          <a:bodyPr/>
          <a:lstStyle/>
          <a:p>
            <a:r>
              <a:rPr lang="en-US" dirty="0"/>
              <a:t>b) </a:t>
            </a:r>
          </a:p>
        </p:txBody>
      </p:sp>
      <p:graphicFrame>
        <p:nvGraphicFramePr>
          <p:cNvPr id="25" name="Object 24"/>
          <p:cNvGraphicFramePr>
            <a:graphicFrameLocks noChangeAspect="1"/>
          </p:cNvGraphicFramePr>
          <p:nvPr>
            <p:extLst>
              <p:ext uri="{D42A27DB-BD31-4B8C-83A1-F6EECF244321}">
                <p14:modId xmlns:p14="http://schemas.microsoft.com/office/powerpoint/2010/main" val="3336042802"/>
              </p:ext>
            </p:extLst>
          </p:nvPr>
        </p:nvGraphicFramePr>
        <p:xfrm>
          <a:off x="5222409" y="3313981"/>
          <a:ext cx="337483" cy="359982"/>
        </p:xfrm>
        <a:graphic>
          <a:graphicData uri="http://schemas.openxmlformats.org/presentationml/2006/ole">
            <mc:AlternateContent xmlns:mc="http://schemas.openxmlformats.org/markup-compatibility/2006">
              <mc:Choice xmlns:v="urn:schemas-microsoft-com:vml" Requires="v">
                <p:oleObj spid="_x0000_s48643" name="Equation" r:id="rId6" imgW="190440" imgH="203040" progId="Equation.DSMT4">
                  <p:embed/>
                </p:oleObj>
              </mc:Choice>
              <mc:Fallback>
                <p:oleObj name="Equation" r:id="rId6" imgW="190440" imgH="203040" progId="Equation.DSMT4">
                  <p:embed/>
                  <p:pic>
                    <p:nvPicPr>
                      <p:cNvPr id="0" name=""/>
                      <p:cNvPicPr/>
                      <p:nvPr/>
                    </p:nvPicPr>
                    <p:blipFill>
                      <a:blip r:embed="rId7"/>
                      <a:stretch>
                        <a:fillRect/>
                      </a:stretch>
                    </p:blipFill>
                    <p:spPr>
                      <a:xfrm>
                        <a:off x="5222409" y="3313981"/>
                        <a:ext cx="337483" cy="359982"/>
                      </a:xfrm>
                      <a:prstGeom prst="rect">
                        <a:avLst/>
                      </a:prstGeom>
                    </p:spPr>
                  </p:pic>
                </p:oleObj>
              </mc:Fallback>
            </mc:AlternateContent>
          </a:graphicData>
        </a:graphic>
      </p:graphicFrame>
      <p:sp>
        <p:nvSpPr>
          <p:cNvPr id="22" name="Content Placeholder 21"/>
          <p:cNvSpPr>
            <a:spLocks noGrp="1"/>
          </p:cNvSpPr>
          <p:nvPr>
            <p:ph idx="19"/>
          </p:nvPr>
        </p:nvSpPr>
        <p:spPr>
          <a:xfrm>
            <a:off x="4648200" y="3843454"/>
            <a:ext cx="457200" cy="457200"/>
          </a:xfrm>
        </p:spPr>
        <p:txBody>
          <a:bodyPr/>
          <a:lstStyle/>
          <a:p>
            <a:r>
              <a:rPr lang="en-US" dirty="0"/>
              <a:t>c)</a:t>
            </a:r>
          </a:p>
        </p:txBody>
      </p:sp>
      <p:graphicFrame>
        <p:nvGraphicFramePr>
          <p:cNvPr id="26" name="Object 25"/>
          <p:cNvGraphicFramePr>
            <a:graphicFrameLocks noChangeAspect="1"/>
          </p:cNvGraphicFramePr>
          <p:nvPr>
            <p:extLst>
              <p:ext uri="{D42A27DB-BD31-4B8C-83A1-F6EECF244321}">
                <p14:modId xmlns:p14="http://schemas.microsoft.com/office/powerpoint/2010/main" val="18235383"/>
              </p:ext>
            </p:extLst>
          </p:nvPr>
        </p:nvGraphicFramePr>
        <p:xfrm>
          <a:off x="5237749" y="3900372"/>
          <a:ext cx="306803" cy="327256"/>
        </p:xfrm>
        <a:graphic>
          <a:graphicData uri="http://schemas.openxmlformats.org/presentationml/2006/ole">
            <mc:AlternateContent xmlns:mc="http://schemas.openxmlformats.org/markup-compatibility/2006">
              <mc:Choice xmlns:v="urn:schemas-microsoft-com:vml" Requires="v">
                <p:oleObj spid="_x0000_s48644" name="Equation" r:id="rId8" imgW="190440" imgH="203040" progId="Equation.DSMT4">
                  <p:embed/>
                </p:oleObj>
              </mc:Choice>
              <mc:Fallback>
                <p:oleObj name="Equation" r:id="rId8" imgW="190440" imgH="203040" progId="Equation.DSMT4">
                  <p:embed/>
                  <p:pic>
                    <p:nvPicPr>
                      <p:cNvPr id="0" name=""/>
                      <p:cNvPicPr/>
                      <p:nvPr/>
                    </p:nvPicPr>
                    <p:blipFill>
                      <a:blip r:embed="rId9"/>
                      <a:stretch>
                        <a:fillRect/>
                      </a:stretch>
                    </p:blipFill>
                    <p:spPr>
                      <a:xfrm>
                        <a:off x="5237749" y="3900372"/>
                        <a:ext cx="306803" cy="327256"/>
                      </a:xfrm>
                      <a:prstGeom prst="rect">
                        <a:avLst/>
                      </a:prstGeom>
                    </p:spPr>
                  </p:pic>
                </p:oleObj>
              </mc:Fallback>
            </mc:AlternateContent>
          </a:graphicData>
        </a:graphic>
      </p:graphicFrame>
      <p:sp>
        <p:nvSpPr>
          <p:cNvPr id="23" name="Content Placeholder 22"/>
          <p:cNvSpPr>
            <a:spLocks noGrp="1"/>
          </p:cNvSpPr>
          <p:nvPr>
            <p:ph idx="20"/>
          </p:nvPr>
        </p:nvSpPr>
        <p:spPr>
          <a:xfrm>
            <a:off x="4648200" y="4365703"/>
            <a:ext cx="457200" cy="457200"/>
          </a:xfrm>
        </p:spPr>
        <p:txBody>
          <a:bodyPr/>
          <a:lstStyle/>
          <a:p>
            <a:r>
              <a:rPr lang="en-US" dirty="0"/>
              <a:t>d) </a:t>
            </a:r>
          </a:p>
        </p:txBody>
      </p:sp>
      <p:graphicFrame>
        <p:nvGraphicFramePr>
          <p:cNvPr id="27" name="Object 26"/>
          <p:cNvGraphicFramePr>
            <a:graphicFrameLocks noChangeAspect="1"/>
          </p:cNvGraphicFramePr>
          <p:nvPr>
            <p:extLst>
              <p:ext uri="{D42A27DB-BD31-4B8C-83A1-F6EECF244321}">
                <p14:modId xmlns:p14="http://schemas.microsoft.com/office/powerpoint/2010/main" val="1666957834"/>
              </p:ext>
            </p:extLst>
          </p:nvPr>
        </p:nvGraphicFramePr>
        <p:xfrm>
          <a:off x="5266820" y="4441222"/>
          <a:ext cx="299461" cy="435578"/>
        </p:xfrm>
        <a:graphic>
          <a:graphicData uri="http://schemas.openxmlformats.org/presentationml/2006/ole">
            <mc:AlternateContent xmlns:mc="http://schemas.openxmlformats.org/markup-compatibility/2006">
              <mc:Choice xmlns:v="urn:schemas-microsoft-com:vml" Requires="v">
                <p:oleObj spid="_x0000_s48645" name="Equation" r:id="rId10" imgW="139680" imgH="203040" progId="Equation.DSMT4">
                  <p:embed/>
                </p:oleObj>
              </mc:Choice>
              <mc:Fallback>
                <p:oleObj name="Equation" r:id="rId10" imgW="139680" imgH="203040" progId="Equation.DSMT4">
                  <p:embed/>
                  <p:pic>
                    <p:nvPicPr>
                      <p:cNvPr id="0" name=""/>
                      <p:cNvPicPr/>
                      <p:nvPr/>
                    </p:nvPicPr>
                    <p:blipFill>
                      <a:blip r:embed="rId11"/>
                      <a:stretch>
                        <a:fillRect/>
                      </a:stretch>
                    </p:blipFill>
                    <p:spPr>
                      <a:xfrm>
                        <a:off x="5266820" y="4441222"/>
                        <a:ext cx="299461" cy="435578"/>
                      </a:xfrm>
                      <a:prstGeom prst="rect">
                        <a:avLst/>
                      </a:prstGeom>
                    </p:spPr>
                  </p:pic>
                </p:oleObj>
              </mc:Fallback>
            </mc:AlternateContent>
          </a:graphicData>
        </a:graphic>
      </p:graphicFrame>
    </p:spTree>
    <p:extLst>
      <p:ext uri="{BB962C8B-B14F-4D97-AF65-F5344CB8AC3E}">
        <p14:creationId xmlns:p14="http://schemas.microsoft.com/office/powerpoint/2010/main" val="1355684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ltLang="en-US" b="1" dirty="0">
                <a:solidFill>
                  <a:srgbClr val="AD0B1E"/>
                </a:solidFill>
                <a:ea typeface="ＭＳ Ｐゴシック" pitchFamily="34" charset="-128"/>
              </a:rPr>
              <a:t>Instantaneous Center of Rotation </a:t>
            </a:r>
            <a:r>
              <a:rPr lang="en-US" altLang="en-US" sz="1000" b="1" dirty="0">
                <a:solidFill>
                  <a:srgbClr val="AD0B1E"/>
                </a:solidFill>
                <a:ea typeface="ＭＳ Ｐゴシック" pitchFamily="34" charset="-128"/>
              </a:rPr>
              <a:t>5</a:t>
            </a:r>
            <a:endParaRPr lang="en-US" sz="1000" b="1" dirty="0">
              <a:solidFill>
                <a:srgbClr val="AD0B1E"/>
              </a:solidFill>
            </a:endParaRPr>
          </a:p>
        </p:txBody>
      </p:sp>
      <p:pic>
        <p:nvPicPr>
          <p:cNvPr id="28" name="Picture 27" descr="Rod AB las length l and forms an angle of theta with the vertical. The top of the rod is point B, which moves on a vertical slider. Below and to the right of B is point A which moves on a horizontal slider. Point G is at the midpoint of AB. The instantaneous center C  is level with B and directly above A. Rotation about the instantaeous center is couterclockwi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43000"/>
            <a:ext cx="3063240" cy="4059936"/>
          </a:xfrm>
          <a:prstGeom prst="rect">
            <a:avLst/>
          </a:prstGeom>
        </p:spPr>
      </p:pic>
      <p:sp>
        <p:nvSpPr>
          <p:cNvPr id="3" name="Content Placeholder 2"/>
          <p:cNvSpPr>
            <a:spLocks noGrp="1"/>
          </p:cNvSpPr>
          <p:nvPr>
            <p:ph idx="1"/>
          </p:nvPr>
        </p:nvSpPr>
        <p:spPr>
          <a:xfrm>
            <a:off x="4267200" y="990600"/>
            <a:ext cx="4419600" cy="1524000"/>
          </a:xfrm>
        </p:spPr>
        <p:txBody>
          <a:bodyPr/>
          <a:lstStyle/>
          <a:p>
            <a:r>
              <a:rPr lang="en-US" altLang="en-US" b="1" dirty="0"/>
              <a:t>At the instant shown, what is the approximate direction of the velocity of point G, the center of bar AB?</a:t>
            </a:r>
          </a:p>
        </p:txBody>
      </p:sp>
      <p:sp>
        <p:nvSpPr>
          <p:cNvPr id="6" name="Content Placeholder 5"/>
          <p:cNvSpPr>
            <a:spLocks noGrp="1"/>
          </p:cNvSpPr>
          <p:nvPr>
            <p:ph idx="13"/>
          </p:nvPr>
        </p:nvSpPr>
        <p:spPr>
          <a:xfrm>
            <a:off x="4648200" y="2691160"/>
            <a:ext cx="457200" cy="457200"/>
          </a:xfrm>
        </p:spPr>
        <p:txBody>
          <a:bodyPr/>
          <a:lstStyle/>
          <a:p>
            <a:r>
              <a:rPr lang="en-US" dirty="0"/>
              <a:t>a) </a:t>
            </a:r>
          </a:p>
        </p:txBody>
      </p:sp>
      <p:graphicFrame>
        <p:nvGraphicFramePr>
          <p:cNvPr id="24" name="Object 23"/>
          <p:cNvGraphicFramePr>
            <a:graphicFrameLocks noChangeAspect="1"/>
          </p:cNvGraphicFramePr>
          <p:nvPr>
            <p:extLst>
              <p:ext uri="{D42A27DB-BD31-4B8C-83A1-F6EECF244321}">
                <p14:modId xmlns:p14="http://schemas.microsoft.com/office/powerpoint/2010/main" val="3631108525"/>
              </p:ext>
            </p:extLst>
          </p:nvPr>
        </p:nvGraphicFramePr>
        <p:xfrm>
          <a:off x="5181600" y="2829332"/>
          <a:ext cx="371231" cy="272237"/>
        </p:xfrm>
        <a:graphic>
          <a:graphicData uri="http://schemas.openxmlformats.org/presentationml/2006/ole">
            <mc:AlternateContent xmlns:mc="http://schemas.openxmlformats.org/markup-compatibility/2006">
              <mc:Choice xmlns:v="urn:schemas-microsoft-com:vml" Requires="v">
                <p:oleObj spid="_x0000_s49666" name="Equation" r:id="rId4" imgW="190440" imgH="139680" progId="Equation.DSMT4">
                  <p:embed/>
                </p:oleObj>
              </mc:Choice>
              <mc:Fallback>
                <p:oleObj name="Equation" r:id="rId4" imgW="190440" imgH="139680" progId="Equation.DSMT4">
                  <p:embed/>
                  <p:pic>
                    <p:nvPicPr>
                      <p:cNvPr id="24" name="Object 23"/>
                      <p:cNvPicPr/>
                      <p:nvPr/>
                    </p:nvPicPr>
                    <p:blipFill>
                      <a:blip r:embed="rId5"/>
                      <a:stretch>
                        <a:fillRect/>
                      </a:stretch>
                    </p:blipFill>
                    <p:spPr>
                      <a:xfrm>
                        <a:off x="5181600" y="2829332"/>
                        <a:ext cx="371231" cy="272237"/>
                      </a:xfrm>
                      <a:prstGeom prst="rect">
                        <a:avLst/>
                      </a:prstGeom>
                    </p:spPr>
                  </p:pic>
                </p:oleObj>
              </mc:Fallback>
            </mc:AlternateContent>
          </a:graphicData>
        </a:graphic>
      </p:graphicFrame>
      <p:sp>
        <p:nvSpPr>
          <p:cNvPr id="21" name="Content Placeholder 20"/>
          <p:cNvSpPr>
            <a:spLocks noGrp="1"/>
          </p:cNvSpPr>
          <p:nvPr>
            <p:ph idx="18"/>
          </p:nvPr>
        </p:nvSpPr>
        <p:spPr>
          <a:xfrm>
            <a:off x="4648200" y="3276600"/>
            <a:ext cx="457200" cy="457200"/>
          </a:xfrm>
        </p:spPr>
        <p:txBody>
          <a:bodyPr/>
          <a:lstStyle/>
          <a:p>
            <a:r>
              <a:rPr lang="en-US" dirty="0"/>
              <a:t>b) </a:t>
            </a:r>
          </a:p>
        </p:txBody>
      </p:sp>
      <p:graphicFrame>
        <p:nvGraphicFramePr>
          <p:cNvPr id="25" name="Object 24"/>
          <p:cNvGraphicFramePr>
            <a:graphicFrameLocks noChangeAspect="1"/>
          </p:cNvGraphicFramePr>
          <p:nvPr>
            <p:extLst>
              <p:ext uri="{D42A27DB-BD31-4B8C-83A1-F6EECF244321}">
                <p14:modId xmlns:p14="http://schemas.microsoft.com/office/powerpoint/2010/main" val="3304164431"/>
              </p:ext>
            </p:extLst>
          </p:nvPr>
        </p:nvGraphicFramePr>
        <p:xfrm>
          <a:off x="5222409" y="3313981"/>
          <a:ext cx="337483" cy="359982"/>
        </p:xfrm>
        <a:graphic>
          <a:graphicData uri="http://schemas.openxmlformats.org/presentationml/2006/ole">
            <mc:AlternateContent xmlns:mc="http://schemas.openxmlformats.org/markup-compatibility/2006">
              <mc:Choice xmlns:v="urn:schemas-microsoft-com:vml" Requires="v">
                <p:oleObj spid="_x0000_s49667" name="Equation" r:id="rId6" imgW="190440" imgH="203040" progId="Equation.DSMT4">
                  <p:embed/>
                </p:oleObj>
              </mc:Choice>
              <mc:Fallback>
                <p:oleObj name="Equation" r:id="rId6" imgW="190440" imgH="203040" progId="Equation.DSMT4">
                  <p:embed/>
                  <p:pic>
                    <p:nvPicPr>
                      <p:cNvPr id="25" name="Object 24"/>
                      <p:cNvPicPr/>
                      <p:nvPr/>
                    </p:nvPicPr>
                    <p:blipFill>
                      <a:blip r:embed="rId7"/>
                      <a:stretch>
                        <a:fillRect/>
                      </a:stretch>
                    </p:blipFill>
                    <p:spPr>
                      <a:xfrm>
                        <a:off x="5222409" y="3313981"/>
                        <a:ext cx="337483" cy="359982"/>
                      </a:xfrm>
                      <a:prstGeom prst="rect">
                        <a:avLst/>
                      </a:prstGeom>
                    </p:spPr>
                  </p:pic>
                </p:oleObj>
              </mc:Fallback>
            </mc:AlternateContent>
          </a:graphicData>
        </a:graphic>
      </p:graphicFrame>
      <p:sp>
        <p:nvSpPr>
          <p:cNvPr id="22" name="Content Placeholder 21"/>
          <p:cNvSpPr>
            <a:spLocks noGrp="1"/>
          </p:cNvSpPr>
          <p:nvPr>
            <p:ph idx="19"/>
          </p:nvPr>
        </p:nvSpPr>
        <p:spPr>
          <a:xfrm>
            <a:off x="4648200" y="3843454"/>
            <a:ext cx="1524000" cy="457200"/>
          </a:xfrm>
          <a:ln>
            <a:solidFill>
              <a:srgbClr val="AD0B1E"/>
            </a:solidFill>
          </a:ln>
        </p:spPr>
        <p:txBody>
          <a:bodyPr/>
          <a:lstStyle/>
          <a:p>
            <a:r>
              <a:rPr lang="en-US" dirty="0"/>
              <a:t>c) Answer:  </a:t>
            </a:r>
          </a:p>
        </p:txBody>
      </p:sp>
      <p:graphicFrame>
        <p:nvGraphicFramePr>
          <p:cNvPr id="26" name="Object 25"/>
          <p:cNvGraphicFramePr>
            <a:graphicFrameLocks noChangeAspect="1"/>
          </p:cNvGraphicFramePr>
          <p:nvPr>
            <p:extLst>
              <p:ext uri="{D42A27DB-BD31-4B8C-83A1-F6EECF244321}">
                <p14:modId xmlns:p14="http://schemas.microsoft.com/office/powerpoint/2010/main" val="156585273"/>
              </p:ext>
            </p:extLst>
          </p:nvPr>
        </p:nvGraphicFramePr>
        <p:xfrm>
          <a:off x="6324600" y="3900488"/>
          <a:ext cx="307975" cy="328612"/>
        </p:xfrm>
        <a:graphic>
          <a:graphicData uri="http://schemas.openxmlformats.org/presentationml/2006/ole">
            <mc:AlternateContent xmlns:mc="http://schemas.openxmlformats.org/markup-compatibility/2006">
              <mc:Choice xmlns:v="urn:schemas-microsoft-com:vml" Requires="v">
                <p:oleObj spid="_x0000_s49668" name="Equation" r:id="rId8" imgW="190440" imgH="203040" progId="Equation.DSMT4">
                  <p:embed/>
                </p:oleObj>
              </mc:Choice>
              <mc:Fallback>
                <p:oleObj name="Equation" r:id="rId8" imgW="190440" imgH="203040" progId="Equation.DSMT4">
                  <p:embed/>
                  <p:pic>
                    <p:nvPicPr>
                      <p:cNvPr id="26" name="Object 25"/>
                      <p:cNvPicPr/>
                      <p:nvPr/>
                    </p:nvPicPr>
                    <p:blipFill>
                      <a:blip r:embed="rId9"/>
                      <a:stretch>
                        <a:fillRect/>
                      </a:stretch>
                    </p:blipFill>
                    <p:spPr>
                      <a:xfrm>
                        <a:off x="6324600" y="3900488"/>
                        <a:ext cx="307975" cy="328612"/>
                      </a:xfrm>
                      <a:prstGeom prst="rect">
                        <a:avLst/>
                      </a:prstGeom>
                    </p:spPr>
                  </p:pic>
                </p:oleObj>
              </mc:Fallback>
            </mc:AlternateContent>
          </a:graphicData>
        </a:graphic>
      </p:graphicFrame>
      <p:sp>
        <p:nvSpPr>
          <p:cNvPr id="23" name="Content Placeholder 22"/>
          <p:cNvSpPr>
            <a:spLocks noGrp="1"/>
          </p:cNvSpPr>
          <p:nvPr>
            <p:ph idx="20"/>
          </p:nvPr>
        </p:nvSpPr>
        <p:spPr>
          <a:xfrm>
            <a:off x="4648200" y="4365703"/>
            <a:ext cx="457200" cy="457200"/>
          </a:xfrm>
        </p:spPr>
        <p:txBody>
          <a:bodyPr/>
          <a:lstStyle/>
          <a:p>
            <a:r>
              <a:rPr lang="en-US" dirty="0"/>
              <a:t>d) </a:t>
            </a:r>
          </a:p>
        </p:txBody>
      </p:sp>
      <p:graphicFrame>
        <p:nvGraphicFramePr>
          <p:cNvPr id="27" name="Object 26"/>
          <p:cNvGraphicFramePr>
            <a:graphicFrameLocks noChangeAspect="1"/>
          </p:cNvGraphicFramePr>
          <p:nvPr>
            <p:extLst>
              <p:ext uri="{D42A27DB-BD31-4B8C-83A1-F6EECF244321}">
                <p14:modId xmlns:p14="http://schemas.microsoft.com/office/powerpoint/2010/main" val="1666957834"/>
              </p:ext>
            </p:extLst>
          </p:nvPr>
        </p:nvGraphicFramePr>
        <p:xfrm>
          <a:off x="5266820" y="4441222"/>
          <a:ext cx="299461" cy="435578"/>
        </p:xfrm>
        <a:graphic>
          <a:graphicData uri="http://schemas.openxmlformats.org/presentationml/2006/ole">
            <mc:AlternateContent xmlns:mc="http://schemas.openxmlformats.org/markup-compatibility/2006">
              <mc:Choice xmlns:v="urn:schemas-microsoft-com:vml" Requires="v">
                <p:oleObj spid="_x0000_s49669" name="Equation" r:id="rId10" imgW="139680" imgH="203040" progId="Equation.DSMT4">
                  <p:embed/>
                </p:oleObj>
              </mc:Choice>
              <mc:Fallback>
                <p:oleObj name="Equation" r:id="rId10" imgW="139680" imgH="203040" progId="Equation.DSMT4">
                  <p:embed/>
                  <p:pic>
                    <p:nvPicPr>
                      <p:cNvPr id="27" name="Object 26"/>
                      <p:cNvPicPr/>
                      <p:nvPr/>
                    </p:nvPicPr>
                    <p:blipFill>
                      <a:blip r:embed="rId11"/>
                      <a:stretch>
                        <a:fillRect/>
                      </a:stretch>
                    </p:blipFill>
                    <p:spPr>
                      <a:xfrm>
                        <a:off x="5266820" y="4441222"/>
                        <a:ext cx="299461" cy="435578"/>
                      </a:xfrm>
                      <a:prstGeom prst="rect">
                        <a:avLst/>
                      </a:prstGeom>
                    </p:spPr>
                  </p:pic>
                </p:oleObj>
              </mc:Fallback>
            </mc:AlternateContent>
          </a:graphicData>
        </a:graphic>
      </p:graphicFrame>
    </p:spTree>
    <p:extLst>
      <p:ext uri="{BB962C8B-B14F-4D97-AF65-F5344CB8AC3E}">
        <p14:creationId xmlns:p14="http://schemas.microsoft.com/office/powerpoint/2010/main" val="2794015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15.9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descr="The center of the double gear is point A. The inner gear has radius r2 = 100 mm, while the outer gear has radius r1 = 150 mm. Point C is at the bottom of the outer gear and touches the lower rack. Point B is at the top of the inner gear and touches the upper rack R. Point D is at the left side of the outer gear. The center moves towards the righ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78" y="1524000"/>
            <a:ext cx="3889288" cy="1972556"/>
          </a:xfrm>
          <a:prstGeom prst="rect">
            <a:avLst/>
          </a:prstGeom>
        </p:spPr>
      </p:pic>
      <p:sp>
        <p:nvSpPr>
          <p:cNvPr id="3" name="Content Placeholder 2"/>
          <p:cNvSpPr>
            <a:spLocks noGrp="1"/>
          </p:cNvSpPr>
          <p:nvPr>
            <p:ph idx="1"/>
          </p:nvPr>
        </p:nvSpPr>
        <p:spPr>
          <a:xfrm>
            <a:off x="457200" y="3810000"/>
            <a:ext cx="4191000" cy="2133600"/>
          </a:xfrm>
        </p:spPr>
        <p:txBody>
          <a:bodyPr/>
          <a:lstStyle/>
          <a:p>
            <a:pPr>
              <a:spcBef>
                <a:spcPct val="50000"/>
              </a:spcBef>
            </a:pPr>
            <a:r>
              <a:rPr lang="en-US" altLang="en-US" sz="2000" dirty="0"/>
              <a:t>The double gear rolls on the stationary lower rack: the velocity of its center is 1.2 m/s.</a:t>
            </a:r>
          </a:p>
          <a:p>
            <a:pPr>
              <a:spcBef>
                <a:spcPct val="50000"/>
              </a:spcBef>
            </a:pPr>
            <a:r>
              <a:rPr lang="en-US" altLang="en-US" sz="2000" dirty="0"/>
              <a:t>Determine </a:t>
            </a:r>
            <a:r>
              <a:rPr lang="en-US" altLang="en-US" sz="2000" i="1" dirty="0"/>
              <a:t>(a)</a:t>
            </a:r>
            <a:r>
              <a:rPr lang="en-US" altLang="en-US" sz="2000" dirty="0"/>
              <a:t> the angular velocity of the gear, and </a:t>
            </a:r>
            <a:r>
              <a:rPr lang="en-US" altLang="en-US" sz="2000" i="1" dirty="0"/>
              <a:t>(b)</a:t>
            </a:r>
            <a:r>
              <a:rPr lang="en-US" altLang="en-US" sz="2000" dirty="0"/>
              <a:t> the velocities of the upper rack </a:t>
            </a:r>
            <a:r>
              <a:rPr lang="en-US" altLang="en-US" sz="2000" i="1" dirty="0"/>
              <a:t>R</a:t>
            </a:r>
            <a:r>
              <a:rPr lang="en-US" altLang="en-US" sz="2000" dirty="0"/>
              <a:t> and point </a:t>
            </a:r>
            <a:r>
              <a:rPr lang="en-US" altLang="en-US" sz="2000" i="1" dirty="0"/>
              <a:t>D </a:t>
            </a:r>
            <a:r>
              <a:rPr lang="en-US" altLang="en-US" sz="2000" dirty="0"/>
              <a:t>of the gear.</a:t>
            </a:r>
          </a:p>
        </p:txBody>
      </p:sp>
      <p:sp>
        <p:nvSpPr>
          <p:cNvPr id="6" name="Content Placeholder 5"/>
          <p:cNvSpPr>
            <a:spLocks noGrp="1"/>
          </p:cNvSpPr>
          <p:nvPr>
            <p:ph idx="13"/>
          </p:nvPr>
        </p:nvSpPr>
        <p:spPr>
          <a:xfrm>
            <a:off x="4648200" y="1066800"/>
            <a:ext cx="4038600" cy="2057400"/>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 typeface="Arial" panose="020B0604020202020204" pitchFamily="34" charset="0"/>
              <a:buChar char="•"/>
            </a:pPr>
            <a:r>
              <a:rPr lang="en-US" altLang="en-US" sz="2000" dirty="0"/>
              <a:t>The point </a:t>
            </a:r>
            <a:r>
              <a:rPr lang="en-US" altLang="en-US" sz="2000" i="1" dirty="0"/>
              <a:t>C</a:t>
            </a:r>
            <a:r>
              <a:rPr lang="en-US" altLang="en-US" sz="2000" dirty="0"/>
              <a:t> is in contact with the stationary lower rack and, instantaneously, has zero velocity.  It must be the location of the instantaneous center of rotation.</a:t>
            </a:r>
          </a:p>
        </p:txBody>
      </p:sp>
      <p:sp>
        <p:nvSpPr>
          <p:cNvPr id="7" name="Content Placeholder 6"/>
          <p:cNvSpPr>
            <a:spLocks noGrp="1"/>
          </p:cNvSpPr>
          <p:nvPr>
            <p:ph idx="14"/>
          </p:nvPr>
        </p:nvSpPr>
        <p:spPr>
          <a:xfrm>
            <a:off x="4648200" y="3124200"/>
            <a:ext cx="4038600" cy="990600"/>
          </a:xfrm>
        </p:spPr>
        <p:txBody>
          <a:bodyPr/>
          <a:lstStyle/>
          <a:p>
            <a:pPr marL="292608" indent="-292608">
              <a:spcAft>
                <a:spcPts val="0"/>
              </a:spcAft>
              <a:buFont typeface="Arial" panose="020B0604020202020204" pitchFamily="34" charset="0"/>
              <a:buChar char="•"/>
            </a:pPr>
            <a:r>
              <a:rPr lang="en-US" altLang="en-US" sz="2000" dirty="0"/>
              <a:t>Determine the angular velocity about </a:t>
            </a:r>
            <a:r>
              <a:rPr lang="en-US" altLang="en-US" sz="2000" i="1" dirty="0"/>
              <a:t>C </a:t>
            </a:r>
            <a:r>
              <a:rPr lang="en-US" altLang="en-US" sz="2000" dirty="0"/>
              <a:t>based on the given velocity at </a:t>
            </a:r>
            <a:r>
              <a:rPr lang="en-US" altLang="en-US" sz="2000" i="1" dirty="0"/>
              <a:t>A.</a:t>
            </a:r>
            <a:endParaRPr lang="en-US" altLang="en-US" sz="2000" dirty="0"/>
          </a:p>
        </p:txBody>
      </p:sp>
      <p:sp>
        <p:nvSpPr>
          <p:cNvPr id="8" name="Content Placeholder 7"/>
          <p:cNvSpPr>
            <a:spLocks noGrp="1"/>
          </p:cNvSpPr>
          <p:nvPr>
            <p:ph idx="15"/>
          </p:nvPr>
        </p:nvSpPr>
        <p:spPr>
          <a:xfrm>
            <a:off x="4648200" y="4114800"/>
            <a:ext cx="4038600" cy="762000"/>
          </a:xfrm>
        </p:spPr>
        <p:txBody>
          <a:bodyPr/>
          <a:lstStyle/>
          <a:p>
            <a:pPr marL="292608" indent="-292608">
              <a:spcAft>
                <a:spcPts val="0"/>
              </a:spcAft>
              <a:buFont typeface="Arial" panose="020B0604020202020204" pitchFamily="34" charset="0"/>
              <a:buChar char="•"/>
            </a:pPr>
            <a:r>
              <a:rPr lang="en-US" altLang="en-US" sz="2000" dirty="0"/>
              <a:t>Evaluate the velocities at </a:t>
            </a:r>
            <a:r>
              <a:rPr lang="en-US" altLang="en-US" sz="2000" i="1" dirty="0"/>
              <a:t>B</a:t>
            </a:r>
            <a:r>
              <a:rPr lang="en-US" altLang="en-US" sz="2000" dirty="0"/>
              <a:t> and </a:t>
            </a:r>
            <a:r>
              <a:rPr lang="en-US" altLang="en-US" sz="2000" i="1" dirty="0"/>
              <a:t>D</a:t>
            </a:r>
            <a:r>
              <a:rPr lang="en-US" altLang="en-US" sz="2000" dirty="0"/>
              <a:t> based on their rotation about </a:t>
            </a:r>
            <a:r>
              <a:rPr lang="en-US" altLang="en-US" sz="2000" i="1" dirty="0"/>
              <a:t>C</a:t>
            </a:r>
            <a:r>
              <a:rPr lang="en-US" altLang="en-US" sz="2000" dirty="0"/>
              <a:t>.</a:t>
            </a:r>
          </a:p>
        </p:txBody>
      </p:sp>
    </p:spTree>
    <p:extLst>
      <p:ext uri="{BB962C8B-B14F-4D97-AF65-F5344CB8AC3E}">
        <p14:creationId xmlns:p14="http://schemas.microsoft.com/office/powerpoint/2010/main" val="3041252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build="p"/>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15.9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4" name="Picture 13" descr="The center of the double gear is point A. The inner gear has radius r2 = 100 mm, while the outer gear has radius r1 = 150 mm. Point C is at the bottom of the outer gear and touches the lower rack. Point B is at the top of the inner gear and touches the upper rack R. Point D is at the left side of the outer gear. The center moves towards the righ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228690"/>
            <a:ext cx="2535426" cy="1285910"/>
          </a:xfrm>
          <a:prstGeom prst="rect">
            <a:avLst/>
          </a:prstGeom>
        </p:spPr>
      </p:pic>
      <p:pic>
        <p:nvPicPr>
          <p:cNvPr id="4" name="Picture 3" descr="Position of point A is 150 mm above C. Position of B is 250 mm above C. Position of D is 150 mm above and 150 mm to the left of C."/>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688435"/>
            <a:ext cx="2516762" cy="1481130"/>
          </a:xfrm>
          <a:prstGeom prst="rect">
            <a:avLst/>
          </a:prstGeom>
        </p:spPr>
      </p:pic>
      <p:sp>
        <p:nvSpPr>
          <p:cNvPr id="6" name="Content Placeholder 5"/>
          <p:cNvSpPr>
            <a:spLocks noGrp="1"/>
          </p:cNvSpPr>
          <p:nvPr>
            <p:ph idx="13"/>
          </p:nvPr>
        </p:nvSpPr>
        <p:spPr>
          <a:xfrm>
            <a:off x="3352800" y="1066800"/>
            <a:ext cx="5334000" cy="1447800"/>
          </a:xfrm>
        </p:spPr>
        <p:txBody>
          <a:bodyPr/>
          <a:lstStyle/>
          <a:p>
            <a:pPr marL="292608" indent="-292608">
              <a:spcBef>
                <a:spcPts val="0"/>
              </a:spcBef>
              <a:spcAft>
                <a:spcPts val="0"/>
              </a:spcAft>
            </a:pPr>
            <a:r>
              <a:rPr lang="en-US" altLang="en-US" sz="1800" b="1" dirty="0">
                <a:solidFill>
                  <a:srgbClr val="AD0B1E"/>
                </a:solidFill>
              </a:rPr>
              <a:t>Modeling and Analysis:</a:t>
            </a:r>
          </a:p>
          <a:p>
            <a:pPr marL="342900" indent="-342900">
              <a:buFont typeface="Arial" panose="020B0604020202020204" pitchFamily="34" charset="0"/>
              <a:buChar char="•"/>
            </a:pPr>
            <a:r>
              <a:rPr lang="en-US" altLang="en-US" sz="1800" dirty="0"/>
              <a:t>The point </a:t>
            </a:r>
            <a:r>
              <a:rPr lang="en-US" altLang="en-US" sz="1800" i="1" dirty="0"/>
              <a:t>C</a:t>
            </a:r>
            <a:r>
              <a:rPr lang="en-US" altLang="en-US" sz="1800" dirty="0"/>
              <a:t> is in contact with the stationary lower rack and, instantaneously, has zero velocity.  It must be the location of the instantaneous center of rotation.</a:t>
            </a:r>
          </a:p>
        </p:txBody>
      </p:sp>
      <p:sp>
        <p:nvSpPr>
          <p:cNvPr id="7" name="Content Placeholder 6"/>
          <p:cNvSpPr>
            <a:spLocks noGrp="1"/>
          </p:cNvSpPr>
          <p:nvPr>
            <p:ph idx="14"/>
          </p:nvPr>
        </p:nvSpPr>
        <p:spPr>
          <a:xfrm>
            <a:off x="3352800" y="2590800"/>
            <a:ext cx="5334000" cy="609600"/>
          </a:xfrm>
        </p:spPr>
        <p:txBody>
          <a:bodyPr/>
          <a:lstStyle/>
          <a:p>
            <a:pPr marL="292608" indent="-292608">
              <a:spcAft>
                <a:spcPts val="0"/>
              </a:spcAft>
              <a:buFont typeface="Arial" panose="020B0604020202020204" pitchFamily="34" charset="0"/>
              <a:buChar char="•"/>
            </a:pPr>
            <a:r>
              <a:rPr lang="en-US" altLang="en-US" sz="1800" dirty="0"/>
              <a:t>Determine the angular velocity about </a:t>
            </a:r>
            <a:r>
              <a:rPr lang="en-US" altLang="en-US" sz="1800" i="1" dirty="0"/>
              <a:t>C </a:t>
            </a:r>
            <a:r>
              <a:rPr lang="en-US" altLang="en-US" sz="1800" dirty="0"/>
              <a:t>based on the given velocity at </a:t>
            </a:r>
            <a:r>
              <a:rPr lang="en-US" altLang="en-US" sz="1800" i="1" dirty="0"/>
              <a:t>A.</a:t>
            </a:r>
            <a:endParaRPr lang="en-US" altLang="en-US" sz="1800" dirty="0"/>
          </a:p>
        </p:txBody>
      </p:sp>
      <p:graphicFrame>
        <p:nvGraphicFramePr>
          <p:cNvPr id="9" name="Object 6"/>
          <p:cNvGraphicFramePr>
            <a:graphicFrameLocks noChangeAspect="1"/>
          </p:cNvGraphicFramePr>
          <p:nvPr>
            <p:extLst>
              <p:ext uri="{D42A27DB-BD31-4B8C-83A1-F6EECF244321}">
                <p14:modId xmlns:p14="http://schemas.microsoft.com/office/powerpoint/2010/main" val="3846123767"/>
              </p:ext>
            </p:extLst>
          </p:nvPr>
        </p:nvGraphicFramePr>
        <p:xfrm>
          <a:off x="4052888" y="3276600"/>
          <a:ext cx="3683000" cy="609600"/>
        </p:xfrm>
        <a:graphic>
          <a:graphicData uri="http://schemas.openxmlformats.org/presentationml/2006/ole">
            <mc:AlternateContent xmlns:mc="http://schemas.openxmlformats.org/markup-compatibility/2006">
              <mc:Choice xmlns:v="urn:schemas-microsoft-com:vml" Requires="v">
                <p:oleObj spid="_x0000_s51832" name="Equation" r:id="rId5" imgW="3683000" imgH="609600" progId="Equation.3">
                  <p:embed/>
                </p:oleObj>
              </mc:Choice>
              <mc:Fallback>
                <p:oleObj name="Equation" r:id="rId5" imgW="3683000" imgH="609600" progId="Equation.3">
                  <p:embed/>
                  <p:pic>
                    <p:nvPicPr>
                      <p:cNvPr id="4814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2888" y="3276600"/>
                        <a:ext cx="3683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352800" y="3962400"/>
            <a:ext cx="5334000" cy="609600"/>
          </a:xfrm>
        </p:spPr>
        <p:txBody>
          <a:bodyPr/>
          <a:lstStyle/>
          <a:p>
            <a:pPr marL="292608" indent="-292608">
              <a:spcAft>
                <a:spcPts val="0"/>
              </a:spcAft>
              <a:buFont typeface="Arial" panose="020B0604020202020204" pitchFamily="34" charset="0"/>
              <a:buChar char="•"/>
            </a:pPr>
            <a:r>
              <a:rPr lang="en-US" altLang="en-US" sz="1800" dirty="0"/>
              <a:t>Evaluate the velocities at </a:t>
            </a:r>
            <a:r>
              <a:rPr lang="en-US" altLang="en-US" sz="1800" i="1" dirty="0"/>
              <a:t>B</a:t>
            </a:r>
            <a:r>
              <a:rPr lang="en-US" altLang="en-US" sz="1800" dirty="0"/>
              <a:t> and </a:t>
            </a:r>
            <a:r>
              <a:rPr lang="en-US" altLang="en-US" sz="1800" i="1" dirty="0"/>
              <a:t>D</a:t>
            </a:r>
            <a:r>
              <a:rPr lang="en-US" altLang="en-US" sz="1800" dirty="0"/>
              <a:t> based on their rotation about </a:t>
            </a:r>
            <a:r>
              <a:rPr lang="en-US" altLang="en-US" sz="1800" i="1" dirty="0"/>
              <a:t>C</a:t>
            </a:r>
            <a:r>
              <a:rPr lang="en-US" altLang="en-US" sz="1800" dirty="0"/>
              <a:t>.</a:t>
            </a:r>
          </a:p>
        </p:txBody>
      </p:sp>
      <p:graphicFrame>
        <p:nvGraphicFramePr>
          <p:cNvPr id="10" name="Object 4"/>
          <p:cNvGraphicFramePr>
            <a:graphicFrameLocks noChangeAspect="1"/>
          </p:cNvGraphicFramePr>
          <p:nvPr>
            <p:extLst>
              <p:ext uri="{D42A27DB-BD31-4B8C-83A1-F6EECF244321}">
                <p14:modId xmlns:p14="http://schemas.microsoft.com/office/powerpoint/2010/main" val="673112539"/>
              </p:ext>
            </p:extLst>
          </p:nvPr>
        </p:nvGraphicFramePr>
        <p:xfrm>
          <a:off x="3733800" y="4672012"/>
          <a:ext cx="3060700" cy="292100"/>
        </p:xfrm>
        <a:graphic>
          <a:graphicData uri="http://schemas.openxmlformats.org/presentationml/2006/ole">
            <mc:AlternateContent xmlns:mc="http://schemas.openxmlformats.org/markup-compatibility/2006">
              <mc:Choice xmlns:v="urn:schemas-microsoft-com:vml" Requires="v">
                <p:oleObj spid="_x0000_s51833" name="Equation" r:id="rId7" imgW="3060700" imgH="292100" progId="Equation.3">
                  <p:embed/>
                </p:oleObj>
              </mc:Choice>
              <mc:Fallback>
                <p:oleObj name="Equation" r:id="rId7" imgW="3060700" imgH="292100" progId="Equation.3">
                  <p:embed/>
                  <p:pic>
                    <p:nvPicPr>
                      <p:cNvPr id="4814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4672012"/>
                        <a:ext cx="30607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3705499285"/>
              </p:ext>
            </p:extLst>
          </p:nvPr>
        </p:nvGraphicFramePr>
        <p:xfrm>
          <a:off x="7086600" y="4648200"/>
          <a:ext cx="1257300" cy="317500"/>
        </p:xfrm>
        <a:graphic>
          <a:graphicData uri="http://schemas.openxmlformats.org/presentationml/2006/ole">
            <mc:AlternateContent xmlns:mc="http://schemas.openxmlformats.org/markup-compatibility/2006">
              <mc:Choice xmlns:v="urn:schemas-microsoft-com:vml" Requires="v">
                <p:oleObj spid="_x0000_s51834" name="Equation" r:id="rId9" imgW="1256755" imgH="317362" progId="Equation.3">
                  <p:embed/>
                </p:oleObj>
              </mc:Choice>
              <mc:Fallback>
                <p:oleObj name="Equation" r:id="rId9" imgW="1256755" imgH="317362" progId="Equation.3">
                  <p:embed/>
                  <p:pic>
                    <p:nvPicPr>
                      <p:cNvPr id="4814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6600" y="4648200"/>
                        <a:ext cx="1257300" cy="317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2975798866"/>
              </p:ext>
            </p:extLst>
          </p:nvPr>
        </p:nvGraphicFramePr>
        <p:xfrm>
          <a:off x="3733800" y="5159375"/>
          <a:ext cx="2844800" cy="673100"/>
        </p:xfrm>
        <a:graphic>
          <a:graphicData uri="http://schemas.openxmlformats.org/presentationml/2006/ole">
            <mc:AlternateContent xmlns:mc="http://schemas.openxmlformats.org/markup-compatibility/2006">
              <mc:Choice xmlns:v="urn:schemas-microsoft-com:vml" Requires="v">
                <p:oleObj spid="_x0000_s51835" name="Equation" r:id="rId11" imgW="2844800" imgH="673100" progId="Equation.3">
                  <p:embed/>
                </p:oleObj>
              </mc:Choice>
              <mc:Fallback>
                <p:oleObj name="Equation" r:id="rId11" imgW="2844800" imgH="673100" progId="Equation.3">
                  <p:embed/>
                  <p:pic>
                    <p:nvPicPr>
                      <p:cNvPr id="48138"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3800" y="5159375"/>
                        <a:ext cx="28448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3598365084"/>
              </p:ext>
            </p:extLst>
          </p:nvPr>
        </p:nvGraphicFramePr>
        <p:xfrm>
          <a:off x="6451600" y="5956300"/>
          <a:ext cx="2133600" cy="673100"/>
        </p:xfrm>
        <a:graphic>
          <a:graphicData uri="http://schemas.openxmlformats.org/presentationml/2006/ole">
            <mc:AlternateContent xmlns:mc="http://schemas.openxmlformats.org/markup-compatibility/2006">
              <mc:Choice xmlns:v="urn:schemas-microsoft-com:vml" Requires="v">
                <p:oleObj spid="_x0000_s51836" name="Equation" r:id="rId13" imgW="2133600" imgH="673100" progId="Equation.3">
                  <p:embed/>
                </p:oleObj>
              </mc:Choice>
              <mc:Fallback>
                <p:oleObj name="Equation" r:id="rId13" imgW="2133600" imgH="673100" progId="Equation.3">
                  <p:embed/>
                  <p:pic>
                    <p:nvPicPr>
                      <p:cNvPr id="48139"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1600" y="5956300"/>
                        <a:ext cx="2133600" cy="673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457200" y="4495800"/>
            <a:ext cx="2895600" cy="1981200"/>
          </a:xfrm>
        </p:spPr>
        <p:txBody>
          <a:bodyPr/>
          <a:lstStyle/>
          <a:p>
            <a:pPr>
              <a:spcBef>
                <a:spcPct val="50000"/>
              </a:spcBef>
            </a:pPr>
            <a:r>
              <a:rPr lang="en-US" altLang="en-US" sz="1800" b="1" dirty="0">
                <a:solidFill>
                  <a:srgbClr val="AD0B1E"/>
                </a:solidFill>
              </a:rPr>
              <a:t>Reflect and Think:</a:t>
            </a:r>
            <a:endParaRPr lang="en-US" altLang="en-US" sz="1800" dirty="0">
              <a:solidFill>
                <a:srgbClr val="AD0B1E"/>
              </a:solidFill>
            </a:endParaRPr>
          </a:p>
          <a:p>
            <a:pPr>
              <a:spcBef>
                <a:spcPct val="50000"/>
              </a:spcBef>
            </a:pPr>
            <a:r>
              <a:rPr lang="en-US" altLang="en-US" sz="1800" dirty="0"/>
              <a:t>The results are the same as in Sample Prob. 15.6, as you would expect, but it took much less computation to get them</a:t>
            </a:r>
          </a:p>
        </p:txBody>
      </p:sp>
    </p:spTree>
    <p:extLst>
      <p:ext uri="{BB962C8B-B14F-4D97-AF65-F5344CB8AC3E}">
        <p14:creationId xmlns:p14="http://schemas.microsoft.com/office/powerpoint/2010/main" val="3433960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15.10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4" descr="msotw9_temp0"/>
          <p:cNvPicPr>
            <a:picLocks noChangeAspect="1" noChangeArrowheads="1"/>
          </p:cNvPicPr>
          <p:nvPr/>
        </p:nvPicPr>
        <p:blipFill>
          <a:blip r:embed="rId2"/>
          <a:stretch>
            <a:fillRect/>
          </a:stretch>
        </p:blipFill>
        <p:spPr bwMode="auto">
          <a:xfrm>
            <a:off x="368300" y="1367448"/>
            <a:ext cx="3836988" cy="180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5"/>
          <p:cNvSpPr txBox="1">
            <a:spLocks noChangeArrowheads="1"/>
          </p:cNvSpPr>
          <p:nvPr/>
        </p:nvSpPr>
        <p:spPr bwMode="auto">
          <a:xfrm>
            <a:off x="331788" y="3395663"/>
            <a:ext cx="4144962"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crank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has a constant clockwise angular velocity of 2000 rpm.</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For the crank position indicated, determine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angular velocity of the connecting rod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velocity of the piston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P</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Use method of instantaneous center of rotation</a:t>
            </a:r>
          </a:p>
        </p:txBody>
      </p:sp>
      <p:sp>
        <p:nvSpPr>
          <p:cNvPr id="16" name="Text Box 6"/>
          <p:cNvSpPr txBox="1">
            <a:spLocks noChangeArrowheads="1"/>
          </p:cNvSpPr>
          <p:nvPr/>
        </p:nvSpPr>
        <p:spPr bwMode="auto">
          <a:xfrm>
            <a:off x="4549775" y="962025"/>
            <a:ext cx="4560888"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velocity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from the given crank rotation data.</a:t>
            </a:r>
          </a:p>
        </p:txBody>
      </p:sp>
      <p:sp>
        <p:nvSpPr>
          <p:cNvPr id="18" name="Text Box 7"/>
          <p:cNvSpPr txBox="1">
            <a:spLocks noChangeArrowheads="1"/>
          </p:cNvSpPr>
          <p:nvPr/>
        </p:nvSpPr>
        <p:spPr bwMode="auto">
          <a:xfrm>
            <a:off x="4549775" y="2146300"/>
            <a:ext cx="45942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direction of the velocity vectors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are known.  The instantaneous center of rotation is at the intersection of the perpendiculars to the velocities through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 </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19" name="Text Box 8"/>
          <p:cNvSpPr txBox="1">
            <a:spLocks noChangeArrowheads="1"/>
          </p:cNvSpPr>
          <p:nvPr/>
        </p:nvSpPr>
        <p:spPr bwMode="auto">
          <a:xfrm>
            <a:off x="4549775" y="3789363"/>
            <a:ext cx="45593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angular velocity about the center of rotation based on the velocity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20" name="Text Box 9"/>
          <p:cNvSpPr txBox="1">
            <a:spLocks noChangeArrowheads="1"/>
          </p:cNvSpPr>
          <p:nvPr/>
        </p:nvSpPr>
        <p:spPr bwMode="auto">
          <a:xfrm>
            <a:off x="4549775" y="4822825"/>
            <a:ext cx="4572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Calculate the velocity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based on its rotation about the instantaneous center of rotation.</a:t>
            </a:r>
          </a:p>
        </p:txBody>
      </p:sp>
    </p:spTree>
    <p:extLst>
      <p:ext uri="{BB962C8B-B14F-4D97-AF65-F5344CB8AC3E}">
        <p14:creationId xmlns:p14="http://schemas.microsoft.com/office/powerpoint/2010/main" val="867972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19" grpId="0" autoUpdateAnimBg="0"/>
      <p:bldP spid="20"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15.10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7"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8" y="1143000"/>
            <a:ext cx="30924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4"/>
          <p:cNvSpPr txBox="1">
            <a:spLocks noChangeArrowheads="1"/>
          </p:cNvSpPr>
          <p:nvPr/>
        </p:nvSpPr>
        <p:spPr bwMode="auto">
          <a:xfrm>
            <a:off x="3527425" y="962025"/>
            <a:ext cx="55578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r>
              <a:rPr lang="en-US" altLang="en-US"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ts val="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From Sample Problem 15.3,</a:t>
            </a:r>
          </a:p>
        </p:txBody>
      </p:sp>
      <p:sp>
        <p:nvSpPr>
          <p:cNvPr id="29" name="Text Box 8"/>
          <p:cNvSpPr txBox="1">
            <a:spLocks noChangeArrowheads="1"/>
          </p:cNvSpPr>
          <p:nvPr/>
        </p:nvSpPr>
        <p:spPr bwMode="auto">
          <a:xfrm>
            <a:off x="3527425" y="2395538"/>
            <a:ext cx="5616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instantaneous center of rotation is at the intersection of the perpendiculars to the velocities through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 </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and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endPar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aphicFrame>
        <p:nvGraphicFramePr>
          <p:cNvPr id="30" name="Object 2"/>
          <p:cNvGraphicFramePr>
            <a:graphicFrameLocks noChangeAspect="1"/>
          </p:cNvGraphicFramePr>
          <p:nvPr/>
        </p:nvGraphicFramePr>
        <p:xfrm>
          <a:off x="565150" y="3629025"/>
          <a:ext cx="2527300" cy="647700"/>
        </p:xfrm>
        <a:graphic>
          <a:graphicData uri="http://schemas.openxmlformats.org/presentationml/2006/ole">
            <mc:AlternateContent xmlns:mc="http://schemas.openxmlformats.org/markup-compatibility/2006">
              <mc:Choice xmlns:v="urn:schemas-microsoft-com:vml" Requires="v">
                <p:oleObj spid="_x0000_s102098" name="Equation" r:id="rId4" imgW="2527300" imgH="647700" progId="Equation.DSMT4">
                  <p:embed/>
                </p:oleObj>
              </mc:Choice>
              <mc:Fallback>
                <p:oleObj name="Equation" r:id="rId4" imgW="2527300" imgH="647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 y="3629025"/>
                        <a:ext cx="25273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3"/>
          <p:cNvGraphicFramePr>
            <a:graphicFrameLocks noChangeAspect="1"/>
          </p:cNvGraphicFramePr>
          <p:nvPr/>
        </p:nvGraphicFramePr>
        <p:xfrm>
          <a:off x="547688" y="4524375"/>
          <a:ext cx="2835275" cy="514350"/>
        </p:xfrm>
        <a:graphic>
          <a:graphicData uri="http://schemas.openxmlformats.org/presentationml/2006/ole">
            <mc:AlternateContent xmlns:mc="http://schemas.openxmlformats.org/markup-compatibility/2006">
              <mc:Choice xmlns:v="urn:schemas-microsoft-com:vml" Requires="v">
                <p:oleObj spid="_x0000_s102099" name="Equation" r:id="rId6" imgW="3162240" imgH="571320" progId="Equation.DSMT4">
                  <p:embed/>
                </p:oleObj>
              </mc:Choice>
              <mc:Fallback>
                <p:oleObj name="Equation" r:id="rId6" imgW="3162240" imgH="5713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688" y="4524375"/>
                        <a:ext cx="283527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4"/>
          <p:cNvGraphicFramePr>
            <a:graphicFrameLocks noChangeAspect="1"/>
          </p:cNvGraphicFramePr>
          <p:nvPr/>
        </p:nvGraphicFramePr>
        <p:xfrm>
          <a:off x="527050" y="5518150"/>
          <a:ext cx="2905125" cy="254000"/>
        </p:xfrm>
        <a:graphic>
          <a:graphicData uri="http://schemas.openxmlformats.org/presentationml/2006/ole">
            <mc:AlternateContent xmlns:mc="http://schemas.openxmlformats.org/markup-compatibility/2006">
              <mc:Choice xmlns:v="urn:schemas-microsoft-com:vml" Requires="v">
                <p:oleObj spid="_x0000_s102100" name="Equation" r:id="rId8" imgW="3200400" imgH="279360" progId="Equation.DSMT4">
                  <p:embed/>
                </p:oleObj>
              </mc:Choice>
              <mc:Fallback>
                <p:oleObj name="Equation" r:id="rId8" imgW="3200400" imgH="2793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050" y="5518150"/>
                        <a:ext cx="2905125"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 Box 12"/>
          <p:cNvSpPr txBox="1">
            <a:spLocks noChangeArrowheads="1"/>
          </p:cNvSpPr>
          <p:nvPr/>
        </p:nvSpPr>
        <p:spPr bwMode="auto">
          <a:xfrm>
            <a:off x="3527425" y="3149601"/>
            <a:ext cx="55673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angular velocity about the center of rotation based on the velocity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endPar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34" name="Text Box 14"/>
          <p:cNvSpPr txBox="1">
            <a:spLocks noChangeArrowheads="1"/>
          </p:cNvSpPr>
          <p:nvPr/>
        </p:nvSpPr>
        <p:spPr bwMode="auto">
          <a:xfrm>
            <a:off x="3527425" y="4929190"/>
            <a:ext cx="5556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Calculate the velocity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based on its rotation about the instantaneous center of rotation.</a:t>
            </a:r>
          </a:p>
        </p:txBody>
      </p:sp>
      <p:graphicFrame>
        <p:nvGraphicFramePr>
          <p:cNvPr id="35" name="Object 5"/>
          <p:cNvGraphicFramePr>
            <a:graphicFrameLocks noChangeAspect="1"/>
          </p:cNvGraphicFramePr>
          <p:nvPr/>
        </p:nvGraphicFramePr>
        <p:xfrm>
          <a:off x="5656263" y="6121400"/>
          <a:ext cx="3225800" cy="292100"/>
        </p:xfrm>
        <a:graphic>
          <a:graphicData uri="http://schemas.openxmlformats.org/presentationml/2006/ole">
            <mc:AlternateContent xmlns:mc="http://schemas.openxmlformats.org/markup-compatibility/2006">
              <mc:Choice xmlns:v="urn:schemas-microsoft-com:vml" Requires="v">
                <p:oleObj spid="_x0000_s102101" name="Equation" r:id="rId10" imgW="3225600" imgH="291960" progId="Equation.DSMT4">
                  <p:embed/>
                </p:oleObj>
              </mc:Choice>
              <mc:Fallback>
                <p:oleObj name="Equation" r:id="rId10" imgW="3225600" imgH="2919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6263" y="6121400"/>
                        <a:ext cx="3225800" cy="2921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6"/>
          <p:cNvGraphicFramePr>
            <a:graphicFrameLocks noChangeAspect="1"/>
          </p:cNvGraphicFramePr>
          <p:nvPr/>
        </p:nvGraphicFramePr>
        <p:xfrm>
          <a:off x="7399338" y="4376738"/>
          <a:ext cx="1587500" cy="292100"/>
        </p:xfrm>
        <a:graphic>
          <a:graphicData uri="http://schemas.openxmlformats.org/presentationml/2006/ole">
            <mc:AlternateContent xmlns:mc="http://schemas.openxmlformats.org/markup-compatibility/2006">
              <mc:Choice xmlns:v="urn:schemas-microsoft-com:vml" Requires="v">
                <p:oleObj spid="_x0000_s102102" name="Equation" r:id="rId12" imgW="1587500" imgH="292100" progId="Equation.DSMT4">
                  <p:embed/>
                </p:oleObj>
              </mc:Choice>
              <mc:Fallback>
                <p:oleObj name="Equation" r:id="rId12" imgW="1587500" imgH="2921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99338" y="4376738"/>
                        <a:ext cx="1587500" cy="2921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7" name="Picture 36" descr="Picture6.png"/>
          <p:cNvPicPr>
            <a:picLocks noChangeAspect="1"/>
          </p:cNvPicPr>
          <p:nvPr/>
        </p:nvPicPr>
        <p:blipFill>
          <a:blip r:embed="rId14"/>
          <a:stretch>
            <a:fillRect/>
          </a:stretch>
        </p:blipFill>
        <p:spPr>
          <a:xfrm>
            <a:off x="4067244" y="1658138"/>
            <a:ext cx="1676262" cy="646123"/>
          </a:xfrm>
          <a:prstGeom prst="rect">
            <a:avLst/>
          </a:prstGeom>
        </p:spPr>
      </p:pic>
      <p:pic>
        <p:nvPicPr>
          <p:cNvPr id="38" name="Picture 37" descr="Picture6.png"/>
          <p:cNvPicPr>
            <a:picLocks noChangeAspect="1"/>
          </p:cNvPicPr>
          <p:nvPr/>
        </p:nvPicPr>
        <p:blipFill>
          <a:blip r:embed="rId15"/>
          <a:stretch>
            <a:fillRect/>
          </a:stretch>
        </p:blipFill>
        <p:spPr>
          <a:xfrm>
            <a:off x="4131284" y="3830233"/>
            <a:ext cx="2462581" cy="969184"/>
          </a:xfrm>
          <a:prstGeom prst="rect">
            <a:avLst/>
          </a:prstGeom>
        </p:spPr>
      </p:pic>
      <p:pic>
        <p:nvPicPr>
          <p:cNvPr id="39" name="Picture 38" descr="Picture6.png"/>
          <p:cNvPicPr>
            <a:picLocks noChangeAspect="1"/>
          </p:cNvPicPr>
          <p:nvPr/>
        </p:nvPicPr>
        <p:blipFill>
          <a:blip r:embed="rId16"/>
          <a:stretch>
            <a:fillRect/>
          </a:stretch>
        </p:blipFill>
        <p:spPr>
          <a:xfrm>
            <a:off x="4384323" y="5611001"/>
            <a:ext cx="3785303" cy="341348"/>
          </a:xfrm>
          <a:prstGeom prst="rect">
            <a:avLst/>
          </a:prstGeom>
        </p:spPr>
      </p:pic>
    </p:spTree>
    <p:extLst>
      <p:ext uri="{BB962C8B-B14F-4D97-AF65-F5344CB8AC3E}">
        <p14:creationId xmlns:p14="http://schemas.microsoft.com/office/powerpoint/2010/main" val="4232239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Applications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89" y="1967419"/>
            <a:ext cx="6584623" cy="4357181"/>
          </a:xfrm>
          <a:prstGeom prst="rect">
            <a:avLst/>
          </a:prstGeom>
        </p:spPr>
      </p:pic>
      <p:sp>
        <p:nvSpPr>
          <p:cNvPr id="3" name="Content Placeholder 2"/>
          <p:cNvSpPr>
            <a:spLocks noGrp="1"/>
          </p:cNvSpPr>
          <p:nvPr>
            <p:ph idx="1"/>
          </p:nvPr>
        </p:nvSpPr>
        <p:spPr>
          <a:xfrm>
            <a:off x="457200" y="990600"/>
            <a:ext cx="8229600" cy="838200"/>
          </a:xfrm>
        </p:spPr>
        <p:txBody>
          <a:bodyPr/>
          <a:lstStyle/>
          <a:p>
            <a:r>
              <a:rPr lang="en-US" altLang="en-US" b="1" dirty="0"/>
              <a:t>How can we determine the velocity of the tip of a turbine blade?</a:t>
            </a:r>
          </a:p>
        </p:txBody>
      </p:sp>
      <p:sp>
        <p:nvSpPr>
          <p:cNvPr id="9" name="Text Placeholder 4"/>
          <p:cNvSpPr>
            <a:spLocks noGrp="1"/>
          </p:cNvSpPr>
          <p:nvPr>
            <p:ph type="body" sz="quarter" idx="11"/>
          </p:nvPr>
        </p:nvSpPr>
        <p:spPr/>
        <p:txBody>
          <a:bodyPr/>
          <a:lstStyle/>
          <a:p>
            <a:pPr lvl="0"/>
            <a:r>
              <a:rPr lang="en-US" dirty="0"/>
              <a:t>©Glen Allison / Getty Images RF</a:t>
            </a:r>
          </a:p>
        </p:txBody>
      </p:sp>
    </p:spTree>
    <p:extLst>
      <p:ext uri="{BB962C8B-B14F-4D97-AF65-F5344CB8AC3E}">
        <p14:creationId xmlns:p14="http://schemas.microsoft.com/office/powerpoint/2010/main" val="4211820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Instantaneous Center of Zero Velocity</a:t>
            </a:r>
            <a:endParaRPr lang="en-US" b="1" dirty="0">
              <a:solidFill>
                <a:srgbClr val="AD0B1E"/>
              </a:solidFill>
            </a:endParaRPr>
          </a:p>
        </p:txBody>
      </p:sp>
      <p:pic>
        <p:nvPicPr>
          <p:cNvPr id="10" name="Picture 4" descr="msotw9_temp0"/>
          <p:cNvPicPr>
            <a:picLocks noChangeAspect="1" noChangeArrowheads="1"/>
          </p:cNvPicPr>
          <p:nvPr/>
        </p:nvPicPr>
        <p:blipFill>
          <a:blip r:embed="rId2"/>
          <a:stretch>
            <a:fillRect/>
          </a:stretch>
        </p:blipFill>
        <p:spPr bwMode="auto">
          <a:xfrm>
            <a:off x="341313" y="1162393"/>
            <a:ext cx="4270375" cy="200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609600" y="4230688"/>
            <a:ext cx="8189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What happens to the location of the instantaneous center of velocity if the crankshaft angular velocity increases from 2000 rpm in the previous problem to 3000 rpm?</a:t>
            </a:r>
          </a:p>
        </p:txBody>
      </p:sp>
      <p:sp>
        <p:nvSpPr>
          <p:cNvPr id="12" name="Text Box 5"/>
          <p:cNvSpPr txBox="1">
            <a:spLocks noChangeArrowheads="1"/>
          </p:cNvSpPr>
          <p:nvPr/>
        </p:nvSpPr>
        <p:spPr bwMode="auto">
          <a:xfrm>
            <a:off x="630238" y="5654675"/>
            <a:ext cx="81883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4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What happens to the location of the instantaneous center of velocity if the angle </a:t>
            </a:r>
            <a:r>
              <a:rPr kumimoji="0" lang="en-US" altLang="en-US" sz="2400" b="1" i="0" u="none" strike="noStrike" kern="0" cap="none" spc="0" normalizeH="0" baseline="0" noProof="0" dirty="0">
                <a:ln>
                  <a:noFill/>
                </a:ln>
                <a:solidFill>
                  <a:schemeClr val="bg2"/>
                </a:solidFill>
                <a:effectLst/>
                <a:uLnTx/>
                <a:uFillTx/>
                <a:latin typeface="Symbol" pitchFamily="18" charset="2"/>
                <a:ea typeface="ＭＳ Ｐゴシック" pitchFamily="34" charset="-128"/>
              </a:rPr>
              <a:t>b</a:t>
            </a:r>
            <a:r>
              <a:rPr kumimoji="0" lang="en-US" altLang="en-US" sz="2400" b="1"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 is 0?</a:t>
            </a:r>
          </a:p>
        </p:txBody>
      </p:sp>
      <p:pic>
        <p:nvPicPr>
          <p:cNvPr id="13"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550" y="1143000"/>
            <a:ext cx="36909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p:cNvSpPr txBox="1">
            <a:spLocks noChangeArrowheads="1"/>
          </p:cNvSpPr>
          <p:nvPr/>
        </p:nvSpPr>
        <p:spPr bwMode="auto">
          <a:xfrm>
            <a:off x="630238" y="3808259"/>
            <a:ext cx="4560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AD0B1E"/>
                </a:solidFill>
              </a:rPr>
              <a:t>Reflect and Think:</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Tree>
    <p:extLst>
      <p:ext uri="{BB962C8B-B14F-4D97-AF65-F5344CB8AC3E}">
        <p14:creationId xmlns:p14="http://schemas.microsoft.com/office/powerpoint/2010/main" val="839469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14304"/>
          </a:xfrm>
        </p:spPr>
        <p:txBody>
          <a:bodyPr/>
          <a:lstStyle/>
          <a:p>
            <a:r>
              <a:rPr lang="en-US" altLang="en-US" b="1" dirty="0">
                <a:solidFill>
                  <a:srgbClr val="AD0B1E"/>
                </a:solidFill>
                <a:ea typeface="ＭＳ Ｐゴシック" pitchFamily="34" charset="-128"/>
              </a:rPr>
              <a:t>Absolute and Relative Acceleration in Plane Motion </a:t>
            </a:r>
            <a:r>
              <a:rPr lang="en-US" altLang="en-US" sz="1000" b="1" dirty="0">
                <a:solidFill>
                  <a:srgbClr val="AD0B1E"/>
                </a:solidFill>
                <a:ea typeface="ＭＳ Ｐゴシック" pitchFamily="34" charset="-128"/>
              </a:rPr>
              <a:t>1</a:t>
            </a:r>
            <a:endParaRPr lang="en-US" sz="1000" b="1" dirty="0">
              <a:solidFill>
                <a:srgbClr val="AD0B1E"/>
              </a:solidFill>
            </a:endParaRPr>
          </a:p>
        </p:txBody>
      </p:sp>
      <p:sp>
        <p:nvSpPr>
          <p:cNvPr id="13" name="Content Placeholder 12"/>
          <p:cNvSpPr>
            <a:spLocks noGrp="1"/>
          </p:cNvSpPr>
          <p:nvPr>
            <p:ph idx="20"/>
          </p:nvPr>
        </p:nvSpPr>
        <p:spPr>
          <a:xfrm>
            <a:off x="457200" y="1524000"/>
            <a:ext cx="8229600" cy="1905000"/>
          </a:xfrm>
        </p:spPr>
        <p:txBody>
          <a:bodyPr/>
          <a:lstStyle/>
          <a:p>
            <a:r>
              <a:rPr lang="en-US" altLang="en-US" b="1" dirty="0"/>
              <a:t>If the central gear speeds up, a point on one of the linkages will undergo acceleration because of the linear motion of the linkage, the angular acceleration of the point attached to the central gear, and the normal acceleration of the point attached to the central gear.</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011" y="3610096"/>
            <a:ext cx="4279978" cy="2855305"/>
          </a:xfrm>
          <a:prstGeom prst="rect">
            <a:avLst/>
          </a:prstGeom>
        </p:spPr>
      </p:pic>
      <p:sp>
        <p:nvSpPr>
          <p:cNvPr id="5" name="Text Placeholder 4"/>
          <p:cNvSpPr>
            <a:spLocks noGrp="1"/>
          </p:cNvSpPr>
          <p:nvPr>
            <p:ph type="body" sz="quarter" idx="11"/>
          </p:nvPr>
        </p:nvSpPr>
        <p:spPr/>
        <p:txBody>
          <a:bodyPr/>
          <a:lstStyle/>
          <a:p>
            <a:pPr lvl="0"/>
            <a:r>
              <a:rPr lang="en-US" dirty="0"/>
              <a:t>©Lawrence manning / Corbis RF</a:t>
            </a:r>
          </a:p>
        </p:txBody>
      </p:sp>
    </p:spTree>
    <p:extLst>
      <p:ext uri="{BB962C8B-B14F-4D97-AF65-F5344CB8AC3E}">
        <p14:creationId xmlns:p14="http://schemas.microsoft.com/office/powerpoint/2010/main" val="2186856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800"/>
          </a:xfrm>
        </p:spPr>
        <p:txBody>
          <a:bodyPr/>
          <a:lstStyle/>
          <a:p>
            <a:r>
              <a:rPr lang="en-US" altLang="en-US" b="1" dirty="0">
                <a:ea typeface="ＭＳ Ｐゴシック" pitchFamily="34" charset="-128"/>
              </a:rPr>
              <a:t>Absolute and Relative Acceleration in Plane Motion </a:t>
            </a:r>
            <a:r>
              <a:rPr lang="en-US" altLang="en-US" sz="1000" b="1" dirty="0">
                <a:ea typeface="ＭＳ Ｐゴシック" pitchFamily="34" charset="-128"/>
              </a:rPr>
              <a:t>2</a:t>
            </a:r>
            <a:endParaRPr lang="en-US" sz="1000" b="1" dirty="0"/>
          </a:p>
        </p:txBody>
      </p:sp>
      <p:pic>
        <p:nvPicPr>
          <p:cNvPr id="18" name="Picture 17" descr="Acceleration at B is acceleration due to translation of A plus acceleration due to rotation about A. The acceleration due to rotation about A can be broken up into normal and tangential componen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524000"/>
            <a:ext cx="5370458" cy="2201113"/>
          </a:xfrm>
          <a:prstGeom prst="rect">
            <a:avLst/>
          </a:prstGeom>
        </p:spPr>
      </p:pic>
      <p:sp>
        <p:nvSpPr>
          <p:cNvPr id="6" name="Content Placeholder 5"/>
          <p:cNvSpPr>
            <a:spLocks noGrp="1"/>
          </p:cNvSpPr>
          <p:nvPr>
            <p:ph idx="13"/>
          </p:nvPr>
        </p:nvSpPr>
        <p:spPr>
          <a:xfrm>
            <a:off x="457200" y="3733800"/>
            <a:ext cx="8229600" cy="457200"/>
          </a:xfrm>
        </p:spPr>
        <p:txBody>
          <a:bodyPr/>
          <a:lstStyle/>
          <a:p>
            <a:pPr marL="292608" indent="-292608">
              <a:spcBef>
                <a:spcPts val="0"/>
              </a:spcBef>
              <a:spcAft>
                <a:spcPts val="0"/>
              </a:spcAft>
              <a:buFont typeface="Arial" panose="020B0604020202020204" pitchFamily="34" charset="0"/>
              <a:buChar char="•"/>
            </a:pPr>
            <a:r>
              <a:rPr lang="en-US" altLang="en-US" sz="2000" dirty="0"/>
              <a:t>Absolute acceleration of a particle of the slab,</a:t>
            </a:r>
          </a:p>
        </p:txBody>
      </p:sp>
      <p:graphicFrame>
        <p:nvGraphicFramePr>
          <p:cNvPr id="14" name="Object 5"/>
          <p:cNvGraphicFramePr>
            <a:graphicFrameLocks noChangeAspect="1"/>
          </p:cNvGraphicFramePr>
          <p:nvPr>
            <p:extLst>
              <p:ext uri="{D42A27DB-BD31-4B8C-83A1-F6EECF244321}">
                <p14:modId xmlns:p14="http://schemas.microsoft.com/office/powerpoint/2010/main" val="1181794887"/>
              </p:ext>
            </p:extLst>
          </p:nvPr>
        </p:nvGraphicFramePr>
        <p:xfrm>
          <a:off x="1603375" y="4279900"/>
          <a:ext cx="1612900" cy="368300"/>
        </p:xfrm>
        <a:graphic>
          <a:graphicData uri="http://schemas.openxmlformats.org/presentationml/2006/ole">
            <mc:AlternateContent xmlns:mc="http://schemas.openxmlformats.org/markup-compatibility/2006">
              <mc:Choice xmlns:v="urn:schemas-microsoft-com:vml" Requires="v">
                <p:oleObj spid="_x0000_s52718" name="Equation" r:id="rId4" imgW="1612900" imgH="368300" progId="Equation.DSMT4">
                  <p:embed/>
                </p:oleObj>
              </mc:Choice>
              <mc:Fallback>
                <p:oleObj name="Equation" r:id="rId4" imgW="1612900" imgH="368300" progId="Equation.DSMT4">
                  <p:embed/>
                  <p:pic>
                    <p:nvPicPr>
                      <p:cNvPr id="5633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3375" y="4279900"/>
                        <a:ext cx="1612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9019" y="1905000"/>
            <a:ext cx="2491581" cy="974687"/>
          </a:xfrm>
          <a:prstGeom prst="rect">
            <a:avLst/>
          </a:prstGeom>
        </p:spPr>
      </p:pic>
      <p:sp>
        <p:nvSpPr>
          <p:cNvPr id="7" name="Content Placeholder 6"/>
          <p:cNvSpPr>
            <a:spLocks noGrp="1"/>
          </p:cNvSpPr>
          <p:nvPr>
            <p:ph idx="14"/>
          </p:nvPr>
        </p:nvSpPr>
        <p:spPr>
          <a:xfrm>
            <a:off x="457200" y="4615676"/>
            <a:ext cx="2667000" cy="457200"/>
          </a:xfrm>
        </p:spPr>
        <p:txBody>
          <a:bodyPr/>
          <a:lstStyle/>
          <a:p>
            <a:pPr marL="292608" indent="-292608">
              <a:spcBef>
                <a:spcPts val="0"/>
              </a:spcBef>
              <a:spcAft>
                <a:spcPts val="0"/>
              </a:spcAft>
              <a:buFont typeface="Arial" panose="020B0604020202020204" pitchFamily="34" charset="0"/>
              <a:buChar char="•"/>
            </a:pPr>
            <a:r>
              <a:rPr lang="en-US" altLang="en-US" sz="2000" dirty="0"/>
              <a:t>Relative acceleration</a:t>
            </a:r>
            <a:endParaRPr lang="en-US" sz="2000" dirty="0"/>
          </a:p>
        </p:txBody>
      </p:sp>
      <p:graphicFrame>
        <p:nvGraphicFramePr>
          <p:cNvPr id="17" name="Object 4"/>
          <p:cNvGraphicFramePr>
            <a:graphicFrameLocks noChangeAspect="1"/>
          </p:cNvGraphicFramePr>
          <p:nvPr>
            <p:extLst>
              <p:ext uri="{D42A27DB-BD31-4B8C-83A1-F6EECF244321}">
                <p14:modId xmlns:p14="http://schemas.microsoft.com/office/powerpoint/2010/main" val="4099669621"/>
              </p:ext>
            </p:extLst>
          </p:nvPr>
        </p:nvGraphicFramePr>
        <p:xfrm>
          <a:off x="3124200" y="4697452"/>
          <a:ext cx="508000" cy="368300"/>
        </p:xfrm>
        <a:graphic>
          <a:graphicData uri="http://schemas.openxmlformats.org/presentationml/2006/ole">
            <mc:AlternateContent xmlns:mc="http://schemas.openxmlformats.org/markup-compatibility/2006">
              <mc:Choice xmlns:v="urn:schemas-microsoft-com:vml" Requires="v">
                <p:oleObj spid="_x0000_s52719" name="Equation" r:id="rId7" imgW="508000" imgH="368300" progId="Equation.DSMT4">
                  <p:embed/>
                </p:oleObj>
              </mc:Choice>
              <mc:Fallback>
                <p:oleObj name="Equation" r:id="rId7" imgW="508000" imgH="368300" progId="Equation.DSMT4">
                  <p:embed/>
                  <p:pic>
                    <p:nvPicPr>
                      <p:cNvPr id="56333"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4697452"/>
                        <a:ext cx="508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762000" y="4621252"/>
            <a:ext cx="7924800" cy="763548"/>
          </a:xfrm>
        </p:spPr>
        <p:txBody>
          <a:bodyPr/>
          <a:lstStyle/>
          <a:p>
            <a:pPr indent="2862263"/>
            <a:r>
              <a:rPr lang="en-US" altLang="en-US" sz="2000" dirty="0"/>
              <a:t>associated with rotation about </a:t>
            </a:r>
            <a:r>
              <a:rPr lang="en-US" altLang="en-US" sz="2000" i="1" dirty="0"/>
              <a:t>A</a:t>
            </a:r>
            <a:r>
              <a:rPr lang="en-US" altLang="en-US" sz="2000" dirty="0"/>
              <a:t> includes tangential and normal components.</a:t>
            </a:r>
            <a:endParaRPr lang="en-US" sz="2000" dirty="0"/>
          </a:p>
        </p:txBody>
      </p:sp>
      <p:graphicFrame>
        <p:nvGraphicFramePr>
          <p:cNvPr id="15" name="Object 2"/>
          <p:cNvGraphicFramePr>
            <a:graphicFrameLocks noChangeAspect="1"/>
          </p:cNvGraphicFramePr>
          <p:nvPr>
            <p:extLst>
              <p:ext uri="{D42A27DB-BD31-4B8C-83A1-F6EECF244321}">
                <p14:modId xmlns:p14="http://schemas.microsoft.com/office/powerpoint/2010/main" val="212443889"/>
              </p:ext>
            </p:extLst>
          </p:nvPr>
        </p:nvGraphicFramePr>
        <p:xfrm>
          <a:off x="1670051" y="5537200"/>
          <a:ext cx="1955800" cy="939800"/>
        </p:xfrm>
        <a:graphic>
          <a:graphicData uri="http://schemas.openxmlformats.org/presentationml/2006/ole">
            <mc:AlternateContent xmlns:mc="http://schemas.openxmlformats.org/markup-compatibility/2006">
              <mc:Choice xmlns:v="urn:schemas-microsoft-com:vml" Requires="v">
                <p:oleObj spid="_x0000_s52720" name="Equation" r:id="rId9" imgW="1955800" imgH="939800" progId="Equation.DSMT4">
                  <p:embed/>
                </p:oleObj>
              </mc:Choice>
              <mc:Fallback>
                <p:oleObj name="Equation" r:id="rId9" imgW="1955800" imgH="939800" progId="Equation.DSMT4">
                  <p:embed/>
                  <p:pic>
                    <p:nvPicPr>
                      <p:cNvPr id="5633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0051" y="5537200"/>
                        <a:ext cx="19558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2286774216"/>
              </p:ext>
            </p:extLst>
          </p:nvPr>
        </p:nvGraphicFramePr>
        <p:xfrm>
          <a:off x="4141789" y="5537200"/>
          <a:ext cx="1473200" cy="914400"/>
        </p:xfrm>
        <a:graphic>
          <a:graphicData uri="http://schemas.openxmlformats.org/presentationml/2006/ole">
            <mc:AlternateContent xmlns:mc="http://schemas.openxmlformats.org/markup-compatibility/2006">
              <mc:Choice xmlns:v="urn:schemas-microsoft-com:vml" Requires="v">
                <p:oleObj spid="_x0000_s52721" name="Equation" r:id="rId11" imgW="1473200" imgH="914400" progId="Equation.3">
                  <p:embed/>
                </p:oleObj>
              </mc:Choice>
              <mc:Fallback>
                <p:oleObj name="Equation" r:id="rId11" imgW="1473200" imgH="914400" progId="Equation.3">
                  <p:embed/>
                  <p:pic>
                    <p:nvPicPr>
                      <p:cNvPr id="56331"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1789" y="5537200"/>
                        <a:ext cx="1473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85606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Absolute and Relative Acceleration in Plane Motion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9" name="Picture 18" descr="Rod AB is tilted at angle theta with respect to the vertical. End B slides up and down, while end A, located below and to the right of B, slides side to side. The acceleration of point B relative to point A may have a tangential component in either direction perpendicular to the rod. The normal acceleration of B relative to A will always point toward 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46" y="1395970"/>
            <a:ext cx="4524992" cy="2185430"/>
          </a:xfrm>
          <a:prstGeom prst="rect">
            <a:avLst/>
          </a:prstGeom>
        </p:spPr>
      </p:pic>
      <p:sp>
        <p:nvSpPr>
          <p:cNvPr id="3" name="Content Placeholder 2"/>
          <p:cNvSpPr>
            <a:spLocks noGrp="1"/>
          </p:cNvSpPr>
          <p:nvPr>
            <p:ph idx="1"/>
          </p:nvPr>
        </p:nvSpPr>
        <p:spPr>
          <a:xfrm>
            <a:off x="5486400" y="1576388"/>
            <a:ext cx="1143000" cy="457200"/>
          </a:xfrm>
        </p:spPr>
        <p:txBody>
          <a:bodyPr/>
          <a:lstStyle/>
          <a:p>
            <a:pPr marL="292608" indent="-292608">
              <a:spcBef>
                <a:spcPts val="0"/>
              </a:spcBef>
              <a:spcAft>
                <a:spcPts val="0"/>
              </a:spcAft>
              <a:buFont typeface="Arial" panose="020B0604020202020204" pitchFamily="34" charset="0"/>
              <a:buChar char="•"/>
            </a:pPr>
            <a:r>
              <a:rPr lang="en-US" altLang="en-US" sz="2000" dirty="0"/>
              <a:t>Given</a:t>
            </a:r>
            <a:endParaRPr lang="en-US" sz="2000" dirty="0"/>
          </a:p>
        </p:txBody>
      </p:sp>
      <p:graphicFrame>
        <p:nvGraphicFramePr>
          <p:cNvPr id="16" name="Object 5"/>
          <p:cNvGraphicFramePr>
            <a:graphicFrameLocks noChangeAspect="1"/>
          </p:cNvGraphicFramePr>
          <p:nvPr>
            <p:extLst>
              <p:ext uri="{D42A27DB-BD31-4B8C-83A1-F6EECF244321}">
                <p14:modId xmlns:p14="http://schemas.microsoft.com/office/powerpoint/2010/main" val="1084670190"/>
              </p:ext>
            </p:extLst>
          </p:nvPr>
        </p:nvGraphicFramePr>
        <p:xfrm>
          <a:off x="6642100" y="1639888"/>
          <a:ext cx="1130300" cy="317500"/>
        </p:xfrm>
        <a:graphic>
          <a:graphicData uri="http://schemas.openxmlformats.org/presentationml/2006/ole">
            <mc:AlternateContent xmlns:mc="http://schemas.openxmlformats.org/markup-compatibility/2006">
              <mc:Choice xmlns:v="urn:schemas-microsoft-com:vml" Requires="v">
                <p:oleObj spid="_x0000_s53865" name="Equation" r:id="rId4" imgW="1129810" imgH="317362" progId="Equation.DSMT4">
                  <p:embed/>
                </p:oleObj>
              </mc:Choice>
              <mc:Fallback>
                <p:oleObj name="Equation" r:id="rId4" imgW="1129810" imgH="317362" progId="Equation.DSMT4">
                  <p:embed/>
                  <p:pic>
                    <p:nvPicPr>
                      <p:cNvPr id="5736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2100" y="1639888"/>
                        <a:ext cx="1130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5791200" y="1957388"/>
            <a:ext cx="1219200" cy="457200"/>
          </a:xfrm>
        </p:spPr>
        <p:txBody>
          <a:bodyPr/>
          <a:lstStyle/>
          <a:p>
            <a:r>
              <a:rPr lang="en-US" altLang="en-US" sz="2000" dirty="0"/>
              <a:t>determine</a:t>
            </a:r>
            <a:endParaRPr lang="en-US" sz="2000" dirty="0"/>
          </a:p>
        </p:txBody>
      </p:sp>
      <p:graphicFrame>
        <p:nvGraphicFramePr>
          <p:cNvPr id="17" name="Object 6"/>
          <p:cNvGraphicFramePr>
            <a:graphicFrameLocks noChangeAspect="1"/>
          </p:cNvGraphicFramePr>
          <p:nvPr>
            <p:extLst>
              <p:ext uri="{D42A27DB-BD31-4B8C-83A1-F6EECF244321}">
                <p14:modId xmlns:p14="http://schemas.microsoft.com/office/powerpoint/2010/main" val="2602078824"/>
              </p:ext>
            </p:extLst>
          </p:nvPr>
        </p:nvGraphicFramePr>
        <p:xfrm>
          <a:off x="7092950" y="2008982"/>
          <a:ext cx="1003300" cy="317500"/>
        </p:xfrm>
        <a:graphic>
          <a:graphicData uri="http://schemas.openxmlformats.org/presentationml/2006/ole">
            <mc:AlternateContent xmlns:mc="http://schemas.openxmlformats.org/markup-compatibility/2006">
              <mc:Choice xmlns:v="urn:schemas-microsoft-com:vml" Requires="v">
                <p:oleObj spid="_x0000_s53866" name="Equation" r:id="rId6" imgW="1002865" imgH="317362" progId="Equation.DSMT4">
                  <p:embed/>
                </p:oleObj>
              </mc:Choice>
              <mc:Fallback>
                <p:oleObj name="Equation" r:id="rId6" imgW="1002865" imgH="317362" progId="Equation.DSMT4">
                  <p:embed/>
                  <p:pic>
                    <p:nvPicPr>
                      <p:cNvPr id="5736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950" y="2008982"/>
                        <a:ext cx="1003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2822000232"/>
              </p:ext>
            </p:extLst>
          </p:nvPr>
        </p:nvGraphicFramePr>
        <p:xfrm>
          <a:off x="5791200" y="2540000"/>
          <a:ext cx="2806700" cy="812800"/>
        </p:xfrm>
        <a:graphic>
          <a:graphicData uri="http://schemas.openxmlformats.org/presentationml/2006/ole">
            <mc:AlternateContent xmlns:mc="http://schemas.openxmlformats.org/markup-compatibility/2006">
              <mc:Choice xmlns:v="urn:schemas-microsoft-com:vml" Requires="v">
                <p:oleObj spid="_x0000_s53867" name="Equation" r:id="rId8" imgW="2806700" imgH="812800" progId="Equation.3">
                  <p:embed/>
                </p:oleObj>
              </mc:Choice>
              <mc:Fallback>
                <p:oleObj name="Equation" r:id="rId8" imgW="2806700" imgH="812800" progId="Equation.3">
                  <p:embed/>
                  <p:pic>
                    <p:nvPicPr>
                      <p:cNvPr id="57361"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2540000"/>
                        <a:ext cx="28067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7304" y="3880624"/>
            <a:ext cx="1453896" cy="1143000"/>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89156" y="3802593"/>
            <a:ext cx="1911096" cy="1527048"/>
          </a:xfrm>
          <a:prstGeom prst="rect">
            <a:avLst/>
          </a:prstGeom>
        </p:spPr>
      </p:pic>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94236" y="3898900"/>
            <a:ext cx="1700784" cy="1426464"/>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50608" y="3399320"/>
            <a:ext cx="1536192" cy="2980944"/>
          </a:xfrm>
          <a:prstGeom prst="rect">
            <a:avLst/>
          </a:prstGeom>
        </p:spPr>
      </p:pic>
      <p:sp>
        <p:nvSpPr>
          <p:cNvPr id="7" name="Content Placeholder 6"/>
          <p:cNvSpPr>
            <a:spLocks noGrp="1"/>
          </p:cNvSpPr>
          <p:nvPr>
            <p:ph idx="14"/>
          </p:nvPr>
        </p:nvSpPr>
        <p:spPr>
          <a:xfrm>
            <a:off x="457200" y="5322848"/>
            <a:ext cx="3962400" cy="457200"/>
          </a:xfrm>
        </p:spPr>
        <p:txBody>
          <a:bodyPr/>
          <a:lstStyle/>
          <a:p>
            <a:pPr marL="292608" indent="-292608">
              <a:spcBef>
                <a:spcPts val="0"/>
              </a:spcBef>
              <a:spcAft>
                <a:spcPts val="0"/>
              </a:spcAft>
              <a:buFont typeface="Arial" panose="020B0604020202020204" pitchFamily="34" charset="0"/>
              <a:buChar char="•"/>
            </a:pPr>
            <a:r>
              <a:rPr lang="en-US" altLang="en-US" sz="2000" dirty="0"/>
              <a:t>Vector result depends on sense of</a:t>
            </a:r>
            <a:endParaRPr lang="en-US" sz="2000" dirty="0"/>
          </a:p>
        </p:txBody>
      </p:sp>
      <p:graphicFrame>
        <p:nvGraphicFramePr>
          <p:cNvPr id="14" name="Object 3"/>
          <p:cNvGraphicFramePr>
            <a:graphicFrameLocks noChangeAspect="1"/>
          </p:cNvGraphicFramePr>
          <p:nvPr>
            <p:extLst>
              <p:ext uri="{D42A27DB-BD31-4B8C-83A1-F6EECF244321}">
                <p14:modId xmlns:p14="http://schemas.microsoft.com/office/powerpoint/2010/main" val="1316762938"/>
              </p:ext>
            </p:extLst>
          </p:nvPr>
        </p:nvGraphicFramePr>
        <p:xfrm>
          <a:off x="4343400" y="5410200"/>
          <a:ext cx="304800" cy="317500"/>
        </p:xfrm>
        <a:graphic>
          <a:graphicData uri="http://schemas.openxmlformats.org/presentationml/2006/ole">
            <mc:AlternateContent xmlns:mc="http://schemas.openxmlformats.org/markup-compatibility/2006">
              <mc:Choice xmlns:v="urn:schemas-microsoft-com:vml" Requires="v">
                <p:oleObj spid="_x0000_s53868" name="Equation" r:id="rId14" imgW="304536" imgH="317225" progId="Equation.3">
                  <p:embed/>
                </p:oleObj>
              </mc:Choice>
              <mc:Fallback>
                <p:oleObj name="Equation" r:id="rId14" imgW="304536" imgH="317225" progId="Equation.3">
                  <p:embed/>
                  <p:pic>
                    <p:nvPicPr>
                      <p:cNvPr id="57357"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43400" y="5410200"/>
                        <a:ext cx="3048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762000" y="5715000"/>
            <a:ext cx="3429000" cy="457200"/>
          </a:xfrm>
        </p:spPr>
        <p:txBody>
          <a:bodyPr/>
          <a:lstStyle/>
          <a:p>
            <a:r>
              <a:rPr lang="en-US" altLang="en-US" sz="2000" dirty="0"/>
              <a:t> and the relative magnitudes of</a:t>
            </a:r>
            <a:endParaRPr lang="en-US" sz="2000" dirty="0"/>
          </a:p>
        </p:txBody>
      </p:sp>
      <p:graphicFrame>
        <p:nvGraphicFramePr>
          <p:cNvPr id="15" name="Object 2"/>
          <p:cNvGraphicFramePr>
            <a:graphicFrameLocks noChangeAspect="1"/>
          </p:cNvGraphicFramePr>
          <p:nvPr>
            <p:extLst>
              <p:ext uri="{D42A27DB-BD31-4B8C-83A1-F6EECF244321}">
                <p14:modId xmlns:p14="http://schemas.microsoft.com/office/powerpoint/2010/main" val="3922318057"/>
              </p:ext>
            </p:extLst>
          </p:nvPr>
        </p:nvGraphicFramePr>
        <p:xfrm>
          <a:off x="4038600" y="5778500"/>
          <a:ext cx="1536700" cy="393700"/>
        </p:xfrm>
        <a:graphic>
          <a:graphicData uri="http://schemas.openxmlformats.org/presentationml/2006/ole">
            <mc:AlternateContent xmlns:mc="http://schemas.openxmlformats.org/markup-compatibility/2006">
              <mc:Choice xmlns:v="urn:schemas-microsoft-com:vml" Requires="v">
                <p:oleObj spid="_x0000_s53869" name="Equation" r:id="rId16" imgW="1536033" imgH="393529" progId="Equation.DSMT4">
                  <p:embed/>
                </p:oleObj>
              </mc:Choice>
              <mc:Fallback>
                <p:oleObj name="Equation" r:id="rId16" imgW="1536033" imgH="393529" progId="Equation.DSMT4">
                  <p:embed/>
                  <p:pic>
                    <p:nvPicPr>
                      <p:cNvPr id="57356"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8600" y="5778500"/>
                        <a:ext cx="15367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457200" y="6172200"/>
            <a:ext cx="4343400" cy="457200"/>
          </a:xfrm>
        </p:spPr>
        <p:txBody>
          <a:bodyPr/>
          <a:lstStyle/>
          <a:p>
            <a:pPr marL="292608" indent="-292608">
              <a:spcBef>
                <a:spcPts val="0"/>
              </a:spcBef>
              <a:spcAft>
                <a:spcPts val="0"/>
              </a:spcAft>
              <a:buFont typeface="Arial" panose="020B0604020202020204" pitchFamily="34" charset="0"/>
              <a:buChar char="•"/>
            </a:pPr>
            <a:r>
              <a:rPr lang="en-US" altLang="en-US" sz="2000" dirty="0"/>
              <a:t>Must also know angular velocity </a:t>
            </a:r>
            <a:r>
              <a:rPr lang="en-US" altLang="en-US" sz="2000" i="1" dirty="0">
                <a:latin typeface="Symbol" pitchFamily="18" charset="2"/>
              </a:rPr>
              <a:t>w</a:t>
            </a:r>
            <a:r>
              <a:rPr lang="en-US" altLang="en-US" sz="2000" dirty="0"/>
              <a:t>.</a:t>
            </a:r>
          </a:p>
        </p:txBody>
      </p:sp>
    </p:spTree>
    <p:extLst>
      <p:ext uri="{BB962C8B-B14F-4D97-AF65-F5344CB8AC3E}">
        <p14:creationId xmlns:p14="http://schemas.microsoft.com/office/powerpoint/2010/main" val="2561515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Absolute and Relative Acceleration in Plane Motion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4" name="Picture 13" descr="Rod AB is tilted at angle theta with respect to the vertical. End B slides up and down, while end A, located below and to the right of B, slides side to side. Acceleration of A is horizontal. Acceleration of B is vertical. The normal component of a_B/A is in direction of rod AB. The tangential component of a_A/B is perpendicular to rod A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25" y="1501382"/>
            <a:ext cx="5253375" cy="253721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1905000"/>
            <a:ext cx="1453896" cy="1143000"/>
          </a:xfrm>
          <a:prstGeom prst="rect">
            <a:avLst/>
          </a:prstGeom>
        </p:spPr>
      </p:pic>
      <p:sp>
        <p:nvSpPr>
          <p:cNvPr id="3" name="Content Placeholder 2"/>
          <p:cNvSpPr>
            <a:spLocks noGrp="1"/>
          </p:cNvSpPr>
          <p:nvPr>
            <p:ph idx="1"/>
          </p:nvPr>
        </p:nvSpPr>
        <p:spPr>
          <a:xfrm>
            <a:off x="457200" y="4212865"/>
            <a:ext cx="1143000" cy="457200"/>
          </a:xfrm>
        </p:spPr>
        <p:txBody>
          <a:bodyPr/>
          <a:lstStyle/>
          <a:p>
            <a:pPr marL="292608" indent="-292608">
              <a:spcBef>
                <a:spcPts val="0"/>
              </a:spcBef>
              <a:spcAft>
                <a:spcPts val="0"/>
              </a:spcAft>
              <a:buFont typeface="Arial" panose="020B0604020202020204" pitchFamily="34" charset="0"/>
              <a:buChar char="•"/>
            </a:pPr>
            <a:r>
              <a:rPr lang="en-US" altLang="en-US" sz="2000" dirty="0"/>
              <a:t>Write</a:t>
            </a:r>
            <a:endParaRPr lang="en-US" sz="2000" dirty="0"/>
          </a:p>
        </p:txBody>
      </p:sp>
      <p:graphicFrame>
        <p:nvGraphicFramePr>
          <p:cNvPr id="16" name="Object 2"/>
          <p:cNvGraphicFramePr>
            <a:graphicFrameLocks noChangeAspect="1"/>
          </p:cNvGraphicFramePr>
          <p:nvPr>
            <p:extLst>
              <p:ext uri="{D42A27DB-BD31-4B8C-83A1-F6EECF244321}">
                <p14:modId xmlns:p14="http://schemas.microsoft.com/office/powerpoint/2010/main" val="2196519164"/>
              </p:ext>
            </p:extLst>
          </p:nvPr>
        </p:nvGraphicFramePr>
        <p:xfrm>
          <a:off x="1600200" y="4289065"/>
          <a:ext cx="1587500" cy="368300"/>
        </p:xfrm>
        <a:graphic>
          <a:graphicData uri="http://schemas.openxmlformats.org/presentationml/2006/ole">
            <mc:AlternateContent xmlns:mc="http://schemas.openxmlformats.org/markup-compatibility/2006">
              <mc:Choice xmlns:v="urn:schemas-microsoft-com:vml" Requires="v">
                <p:oleObj spid="_x0000_s55006" name="Equation" r:id="rId5" imgW="1587500" imgH="368300" progId="Equation.3">
                  <p:embed/>
                </p:oleObj>
              </mc:Choice>
              <mc:Fallback>
                <p:oleObj name="Equation" r:id="rId5" imgW="1587500" imgH="368300" progId="Equation.3">
                  <p:embed/>
                  <p:pic>
                    <p:nvPicPr>
                      <p:cNvPr id="58379"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4289065"/>
                        <a:ext cx="1587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276600" y="4267200"/>
            <a:ext cx="4419600" cy="457200"/>
          </a:xfrm>
        </p:spPr>
        <p:txBody>
          <a:bodyPr/>
          <a:lstStyle/>
          <a:p>
            <a:r>
              <a:rPr lang="en-US" altLang="en-US" sz="2000" dirty="0"/>
              <a:t>in terms of the two component equations,</a:t>
            </a:r>
          </a:p>
        </p:txBody>
      </p:sp>
      <p:graphicFrame>
        <p:nvGraphicFramePr>
          <p:cNvPr id="17" name="Object 6"/>
          <p:cNvGraphicFramePr>
            <a:graphicFrameLocks noChangeAspect="1"/>
          </p:cNvGraphicFramePr>
          <p:nvPr>
            <p:extLst>
              <p:ext uri="{D42A27DB-BD31-4B8C-83A1-F6EECF244321}">
                <p14:modId xmlns:p14="http://schemas.microsoft.com/office/powerpoint/2010/main" val="1180079154"/>
              </p:ext>
            </p:extLst>
          </p:nvPr>
        </p:nvGraphicFramePr>
        <p:xfrm>
          <a:off x="1169988" y="4822825"/>
          <a:ext cx="190500" cy="190500"/>
        </p:xfrm>
        <a:graphic>
          <a:graphicData uri="http://schemas.openxmlformats.org/presentationml/2006/ole">
            <mc:AlternateContent xmlns:mc="http://schemas.openxmlformats.org/markup-compatibility/2006">
              <mc:Choice xmlns:v="urn:schemas-microsoft-com:vml" Requires="v">
                <p:oleObj spid="_x0000_s55007" name="Equation" r:id="rId7" imgW="190417" imgH="190417" progId="Equation.3">
                  <p:embed/>
                </p:oleObj>
              </mc:Choice>
              <mc:Fallback>
                <p:oleObj name="Equation" r:id="rId7" imgW="190417" imgH="190417" progId="Equation.3">
                  <p:embed/>
                  <p:pic>
                    <p:nvPicPr>
                      <p:cNvPr id="5838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9988" y="4822825"/>
                        <a:ext cx="1905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7"/>
          <p:cNvGraphicFramePr>
            <a:graphicFrameLocks noChangeAspect="1"/>
          </p:cNvGraphicFramePr>
          <p:nvPr>
            <p:extLst>
              <p:ext uri="{D42A27DB-BD31-4B8C-83A1-F6EECF244321}">
                <p14:modId xmlns:p14="http://schemas.microsoft.com/office/powerpoint/2010/main" val="1799341084"/>
              </p:ext>
            </p:extLst>
          </p:nvPr>
        </p:nvGraphicFramePr>
        <p:xfrm>
          <a:off x="1143000" y="5049838"/>
          <a:ext cx="292100" cy="190500"/>
        </p:xfrm>
        <a:graphic>
          <a:graphicData uri="http://schemas.openxmlformats.org/presentationml/2006/ole">
            <mc:AlternateContent xmlns:mc="http://schemas.openxmlformats.org/markup-compatibility/2006">
              <mc:Choice xmlns:v="urn:schemas-microsoft-com:vml" Requires="v">
                <p:oleObj spid="_x0000_s55008" name="Equation" r:id="rId9" imgW="291973" imgH="190417" progId="Equation.3">
                  <p:embed/>
                </p:oleObj>
              </mc:Choice>
              <mc:Fallback>
                <p:oleObj name="Equation" r:id="rId9" imgW="291973" imgH="190417" progId="Equation.3">
                  <p:embed/>
                  <p:pic>
                    <p:nvPicPr>
                      <p:cNvPr id="5838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5049838"/>
                        <a:ext cx="2921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1752600" y="4876800"/>
            <a:ext cx="1752600" cy="457200"/>
          </a:xfrm>
        </p:spPr>
        <p:txBody>
          <a:bodyPr/>
          <a:lstStyle/>
          <a:p>
            <a:r>
              <a:rPr lang="en-US" altLang="en-US" sz="2000" i="1" dirty="0"/>
              <a:t>x</a:t>
            </a:r>
            <a:r>
              <a:rPr lang="en-US" altLang="en-US" sz="2000" dirty="0"/>
              <a:t> components:</a:t>
            </a:r>
            <a:endParaRPr lang="en-US" altLang="en-US" sz="2000" i="1" dirty="0"/>
          </a:p>
        </p:txBody>
      </p:sp>
      <p:sp>
        <p:nvSpPr>
          <p:cNvPr id="8" name="Content Placeholder 7"/>
          <p:cNvSpPr>
            <a:spLocks noGrp="1"/>
          </p:cNvSpPr>
          <p:nvPr>
            <p:ph idx="15"/>
          </p:nvPr>
        </p:nvSpPr>
        <p:spPr>
          <a:xfrm>
            <a:off x="1752600" y="5491976"/>
            <a:ext cx="1752600" cy="457200"/>
          </a:xfrm>
        </p:spPr>
        <p:txBody>
          <a:bodyPr/>
          <a:lstStyle/>
          <a:p>
            <a:r>
              <a:rPr lang="en-US" altLang="en-US" sz="2000" i="1" dirty="0"/>
              <a:t>y</a:t>
            </a:r>
            <a:r>
              <a:rPr lang="en-US" altLang="en-US" sz="2000" dirty="0"/>
              <a:t> components:</a:t>
            </a:r>
            <a:endParaRPr lang="en-US" altLang="en-US" sz="2000" i="1" dirty="0"/>
          </a:p>
        </p:txBody>
      </p:sp>
      <p:graphicFrame>
        <p:nvGraphicFramePr>
          <p:cNvPr id="19" name="Object 5"/>
          <p:cNvGraphicFramePr>
            <a:graphicFrameLocks noChangeAspect="1"/>
          </p:cNvGraphicFramePr>
          <p:nvPr>
            <p:extLst>
              <p:ext uri="{D42A27DB-BD31-4B8C-83A1-F6EECF244321}">
                <p14:modId xmlns:p14="http://schemas.microsoft.com/office/powerpoint/2010/main" val="4129065837"/>
              </p:ext>
            </p:extLst>
          </p:nvPr>
        </p:nvGraphicFramePr>
        <p:xfrm>
          <a:off x="3448051" y="4835526"/>
          <a:ext cx="2882900" cy="381000"/>
        </p:xfrm>
        <a:graphic>
          <a:graphicData uri="http://schemas.openxmlformats.org/presentationml/2006/ole">
            <mc:AlternateContent xmlns:mc="http://schemas.openxmlformats.org/markup-compatibility/2006">
              <mc:Choice xmlns:v="urn:schemas-microsoft-com:vml" Requires="v">
                <p:oleObj spid="_x0000_s55009" name="Equation" r:id="rId11" imgW="2882900" imgH="381000" progId="Equation.3">
                  <p:embed/>
                </p:oleObj>
              </mc:Choice>
              <mc:Fallback>
                <p:oleObj name="Equation" r:id="rId11" imgW="2882900" imgH="381000" progId="Equation.3">
                  <p:embed/>
                  <p:pic>
                    <p:nvPicPr>
                      <p:cNvPr id="58387"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8051" y="4835526"/>
                        <a:ext cx="28829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1980449920"/>
              </p:ext>
            </p:extLst>
          </p:nvPr>
        </p:nvGraphicFramePr>
        <p:xfrm>
          <a:off x="1066800" y="5562600"/>
          <a:ext cx="433070" cy="256699"/>
        </p:xfrm>
        <a:graphic>
          <a:graphicData uri="http://schemas.openxmlformats.org/presentationml/2006/ole">
            <mc:AlternateContent xmlns:mc="http://schemas.openxmlformats.org/markup-compatibility/2006">
              <mc:Choice xmlns:v="urn:schemas-microsoft-com:vml" Requires="v">
                <p:oleObj spid="_x0000_s55010" name="Equation" r:id="rId13" imgW="393529" imgH="291973" progId="Equation.3">
                  <p:embed/>
                </p:oleObj>
              </mc:Choice>
              <mc:Fallback>
                <p:oleObj name="Equation" r:id="rId13" imgW="393529" imgH="291973" progId="Equation.3">
                  <p:embed/>
                  <p:pic>
                    <p:nvPicPr>
                      <p:cNvPr id="58380"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6800" y="5562600"/>
                        <a:ext cx="433070" cy="2566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457200" y="6172200"/>
            <a:ext cx="8229600" cy="457200"/>
          </a:xfrm>
        </p:spPr>
        <p:txBody>
          <a:bodyPr/>
          <a:lstStyle/>
          <a:p>
            <a:pPr marL="292608" indent="-292608">
              <a:spcBef>
                <a:spcPts val="0"/>
              </a:spcBef>
              <a:spcAft>
                <a:spcPts val="0"/>
              </a:spcAft>
              <a:buFont typeface="Arial" panose="020B0604020202020204" pitchFamily="34" charset="0"/>
              <a:buChar char="•"/>
            </a:pPr>
            <a:r>
              <a:rPr lang="en-US" altLang="en-US" sz="2000" dirty="0"/>
              <a:t>Solve for </a:t>
            </a:r>
            <a:r>
              <a:rPr lang="en-US" altLang="en-US" sz="2000" i="1" dirty="0"/>
              <a:t>a</a:t>
            </a:r>
            <a:r>
              <a:rPr lang="en-US" altLang="en-US" sz="2000" i="1" baseline="-25000" dirty="0"/>
              <a:t>B</a:t>
            </a:r>
            <a:r>
              <a:rPr lang="en-US" altLang="en-US" sz="2000" baseline="-25000" dirty="0"/>
              <a:t> </a:t>
            </a:r>
            <a:r>
              <a:rPr lang="en-US" altLang="en-US" sz="2000" dirty="0"/>
              <a:t>and </a:t>
            </a:r>
            <a:r>
              <a:rPr lang="en-US" altLang="en-US" sz="2000" i="1" dirty="0">
                <a:latin typeface="Symbol" pitchFamily="18" charset="2"/>
              </a:rPr>
              <a:t>a</a:t>
            </a:r>
            <a:r>
              <a:rPr lang="en-US" altLang="en-US" sz="2000" dirty="0"/>
              <a:t>.</a:t>
            </a:r>
          </a:p>
        </p:txBody>
      </p:sp>
      <p:graphicFrame>
        <p:nvGraphicFramePr>
          <p:cNvPr id="21" name="Object 4"/>
          <p:cNvGraphicFramePr>
            <a:graphicFrameLocks noChangeAspect="1"/>
          </p:cNvGraphicFramePr>
          <p:nvPr>
            <p:extLst>
              <p:ext uri="{D42A27DB-BD31-4B8C-83A1-F6EECF244321}">
                <p14:modId xmlns:p14="http://schemas.microsoft.com/office/powerpoint/2010/main" val="1505705322"/>
              </p:ext>
            </p:extLst>
          </p:nvPr>
        </p:nvGraphicFramePr>
        <p:xfrm>
          <a:off x="3429000" y="5486400"/>
          <a:ext cx="2857500" cy="381000"/>
        </p:xfrm>
        <a:graphic>
          <a:graphicData uri="http://schemas.openxmlformats.org/presentationml/2006/ole">
            <mc:AlternateContent xmlns:mc="http://schemas.openxmlformats.org/markup-compatibility/2006">
              <mc:Choice xmlns:v="urn:schemas-microsoft-com:vml" Requires="v">
                <p:oleObj spid="_x0000_s55011" name="Equation" r:id="rId15" imgW="2857500" imgH="381000" progId="Equation.3">
                  <p:embed/>
                </p:oleObj>
              </mc:Choice>
              <mc:Fallback>
                <p:oleObj name="Equation" r:id="rId15" imgW="2857500" imgH="381000" progId="Equation.3">
                  <p:embed/>
                  <p:pic>
                    <p:nvPicPr>
                      <p:cNvPr id="58383"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29000" y="5486400"/>
                        <a:ext cx="2857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25829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055687"/>
          </a:xfrm>
        </p:spPr>
        <p:txBody>
          <a:bodyPr/>
          <a:lstStyle/>
          <a:p>
            <a:r>
              <a:rPr lang="en-US" altLang="en-US" b="1" dirty="0">
                <a:solidFill>
                  <a:srgbClr val="AD0B1E"/>
                </a:solidFill>
                <a:ea typeface="ＭＳ Ｐゴシック" pitchFamily="34" charset="-128"/>
              </a:rPr>
              <a:t>Analysis of Plane Motion in Terms of a Parameter</a:t>
            </a:r>
            <a:endParaRPr lang="en-US" b="1" dirty="0">
              <a:solidFill>
                <a:srgbClr val="AD0B1E"/>
              </a:solidFill>
            </a:endParaRPr>
          </a:p>
        </p:txBody>
      </p:sp>
      <p:pic>
        <p:nvPicPr>
          <p:cNvPr id="23" name="Picture 22" descr="Origin is below B and to the left of A. Horizontal distance to A is x_A. Vertical distance to B is y_B. Length of rod AB is l and rod forms angle theta with vertic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373" y="1455359"/>
            <a:ext cx="2115227" cy="3186486"/>
          </a:xfrm>
          <a:prstGeom prst="rect">
            <a:avLst/>
          </a:prstGeom>
        </p:spPr>
      </p:pic>
      <p:sp>
        <p:nvSpPr>
          <p:cNvPr id="3" name="Content Placeholder 2"/>
          <p:cNvSpPr>
            <a:spLocks noGrp="1"/>
          </p:cNvSpPr>
          <p:nvPr>
            <p:ph idx="1"/>
          </p:nvPr>
        </p:nvSpPr>
        <p:spPr>
          <a:xfrm>
            <a:off x="3200400" y="1447800"/>
            <a:ext cx="5486400" cy="990600"/>
          </a:xfrm>
        </p:spPr>
        <p:txBody>
          <a:bodyPr/>
          <a:lstStyle/>
          <a:p>
            <a:pPr marL="292608" indent="-292608">
              <a:spcBef>
                <a:spcPts val="0"/>
              </a:spcBef>
              <a:spcAft>
                <a:spcPts val="0"/>
              </a:spcAft>
              <a:buFont typeface="Arial" panose="020B0604020202020204" pitchFamily="34" charset="0"/>
              <a:buChar char="•"/>
            </a:pPr>
            <a:r>
              <a:rPr lang="en-US" altLang="en-US" sz="2000" dirty="0"/>
              <a:t>In some cases, it is advantageous to determine the absolute velocity and acceleration of a mechanism directly.</a:t>
            </a:r>
          </a:p>
        </p:txBody>
      </p:sp>
      <p:graphicFrame>
        <p:nvGraphicFramePr>
          <p:cNvPr id="28" name="Object 6"/>
          <p:cNvGraphicFramePr>
            <a:graphicFrameLocks noChangeAspect="1"/>
          </p:cNvGraphicFramePr>
          <p:nvPr>
            <p:extLst>
              <p:ext uri="{D42A27DB-BD31-4B8C-83A1-F6EECF244321}">
                <p14:modId xmlns:p14="http://schemas.microsoft.com/office/powerpoint/2010/main" val="519094170"/>
              </p:ext>
            </p:extLst>
          </p:nvPr>
        </p:nvGraphicFramePr>
        <p:xfrm>
          <a:off x="3581400" y="2601913"/>
          <a:ext cx="1073150" cy="317500"/>
        </p:xfrm>
        <a:graphic>
          <a:graphicData uri="http://schemas.openxmlformats.org/presentationml/2006/ole">
            <mc:AlternateContent xmlns:mc="http://schemas.openxmlformats.org/markup-compatibility/2006">
              <mc:Choice xmlns:v="urn:schemas-microsoft-com:vml" Requires="v">
                <p:oleObj spid="_x0000_s56018" name="Equation" r:id="rId4" imgW="1180588" imgH="317362" progId="Equation.DSMT4">
                  <p:embed/>
                </p:oleObj>
              </mc:Choice>
              <mc:Fallback>
                <p:oleObj name="Equation" r:id="rId4" imgW="1180588" imgH="317362" progId="Equation.DSMT4">
                  <p:embed/>
                  <p:pic>
                    <p:nvPicPr>
                      <p:cNvPr id="15"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601913"/>
                        <a:ext cx="107315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7"/>
          <p:cNvGraphicFramePr>
            <a:graphicFrameLocks noChangeAspect="1"/>
          </p:cNvGraphicFramePr>
          <p:nvPr>
            <p:extLst>
              <p:ext uri="{D42A27DB-BD31-4B8C-83A1-F6EECF244321}">
                <p14:modId xmlns:p14="http://schemas.microsoft.com/office/powerpoint/2010/main" val="729388177"/>
              </p:ext>
            </p:extLst>
          </p:nvPr>
        </p:nvGraphicFramePr>
        <p:xfrm>
          <a:off x="6248400" y="2613025"/>
          <a:ext cx="1119909" cy="317500"/>
        </p:xfrm>
        <a:graphic>
          <a:graphicData uri="http://schemas.openxmlformats.org/presentationml/2006/ole">
            <mc:AlternateContent xmlns:mc="http://schemas.openxmlformats.org/markup-compatibility/2006">
              <mc:Choice xmlns:v="urn:schemas-microsoft-com:vml" Requires="v">
                <p:oleObj spid="_x0000_s56019" name="Equation" r:id="rId6" imgW="1231366" imgH="317362" progId="Equation.3">
                  <p:embed/>
                </p:oleObj>
              </mc:Choice>
              <mc:Fallback>
                <p:oleObj name="Equation" r:id="rId6" imgW="1231366" imgH="317362" progId="Equation.3">
                  <p:embed/>
                  <p:pic>
                    <p:nvPicPr>
                      <p:cNvPr id="16"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2613025"/>
                        <a:ext cx="1119909"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4234569037"/>
              </p:ext>
            </p:extLst>
          </p:nvPr>
        </p:nvGraphicFramePr>
        <p:xfrm>
          <a:off x="3593522" y="3441700"/>
          <a:ext cx="1258455" cy="1054100"/>
        </p:xfrm>
        <a:graphic>
          <a:graphicData uri="http://schemas.openxmlformats.org/presentationml/2006/ole">
            <mc:AlternateContent xmlns:mc="http://schemas.openxmlformats.org/markup-compatibility/2006">
              <mc:Choice xmlns:v="urn:schemas-microsoft-com:vml" Requires="v">
                <p:oleObj spid="_x0000_s56020" name="Equation" r:id="rId8" imgW="1384300" imgH="1054100" progId="Equation.3">
                  <p:embed/>
                </p:oleObj>
              </mc:Choice>
              <mc:Fallback>
                <p:oleObj name="Equation" r:id="rId8" imgW="1384300" imgH="1054100" progId="Equation.3">
                  <p:embed/>
                  <p:pic>
                    <p:nvPicPr>
                      <p:cNvPr id="1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3522" y="3441700"/>
                        <a:ext cx="1258455"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5"/>
          <p:cNvGraphicFramePr>
            <a:graphicFrameLocks noChangeAspect="1"/>
          </p:cNvGraphicFramePr>
          <p:nvPr>
            <p:extLst>
              <p:ext uri="{D42A27DB-BD31-4B8C-83A1-F6EECF244321}">
                <p14:modId xmlns:p14="http://schemas.microsoft.com/office/powerpoint/2010/main" val="629015938"/>
              </p:ext>
            </p:extLst>
          </p:nvPr>
        </p:nvGraphicFramePr>
        <p:xfrm>
          <a:off x="6260522" y="3441700"/>
          <a:ext cx="1362364" cy="1054100"/>
        </p:xfrm>
        <a:graphic>
          <a:graphicData uri="http://schemas.openxmlformats.org/presentationml/2006/ole">
            <mc:AlternateContent xmlns:mc="http://schemas.openxmlformats.org/markup-compatibility/2006">
              <mc:Choice xmlns:v="urn:schemas-microsoft-com:vml" Requires="v">
                <p:oleObj spid="_x0000_s56021" name="Equation" r:id="rId10" imgW="1498600" imgH="1054100" progId="Equation.3">
                  <p:embed/>
                </p:oleObj>
              </mc:Choice>
              <mc:Fallback>
                <p:oleObj name="Equation" r:id="rId10" imgW="1498600" imgH="1054100" progId="Equation.3">
                  <p:embed/>
                  <p:pic>
                    <p:nvPicPr>
                      <p:cNvPr id="1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60522" y="3441700"/>
                        <a:ext cx="1362364"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
          <p:cNvGraphicFramePr>
            <a:graphicFrameLocks noChangeAspect="1"/>
          </p:cNvGraphicFramePr>
          <p:nvPr>
            <p:extLst>
              <p:ext uri="{D42A27DB-BD31-4B8C-83A1-F6EECF244321}">
                <p14:modId xmlns:p14="http://schemas.microsoft.com/office/powerpoint/2010/main" val="3153753131"/>
              </p:ext>
            </p:extLst>
          </p:nvPr>
        </p:nvGraphicFramePr>
        <p:xfrm>
          <a:off x="2362200" y="5016500"/>
          <a:ext cx="2679700" cy="1155700"/>
        </p:xfrm>
        <a:graphic>
          <a:graphicData uri="http://schemas.openxmlformats.org/presentationml/2006/ole">
            <mc:AlternateContent xmlns:mc="http://schemas.openxmlformats.org/markup-compatibility/2006">
              <mc:Choice xmlns:v="urn:schemas-microsoft-com:vml" Requires="v">
                <p:oleObj spid="_x0000_s56022" name="Equation" r:id="rId12" imgW="2679700" imgH="1155700" progId="Equation.3">
                  <p:embed/>
                </p:oleObj>
              </mc:Choice>
              <mc:Fallback>
                <p:oleObj name="Equation" r:id="rId12" imgW="2679700" imgH="1155700" progId="Equation.3">
                  <p:embed/>
                  <p:pic>
                    <p:nvPicPr>
                      <p:cNvPr id="21"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2200" y="5016500"/>
                        <a:ext cx="267970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
          <p:cNvGraphicFramePr>
            <a:graphicFrameLocks noChangeAspect="1"/>
          </p:cNvGraphicFramePr>
          <p:nvPr>
            <p:extLst>
              <p:ext uri="{D42A27DB-BD31-4B8C-83A1-F6EECF244321}">
                <p14:modId xmlns:p14="http://schemas.microsoft.com/office/powerpoint/2010/main" val="2504583065"/>
              </p:ext>
            </p:extLst>
          </p:nvPr>
        </p:nvGraphicFramePr>
        <p:xfrm>
          <a:off x="5578475" y="5016500"/>
          <a:ext cx="2679700" cy="1155700"/>
        </p:xfrm>
        <a:graphic>
          <a:graphicData uri="http://schemas.openxmlformats.org/presentationml/2006/ole">
            <mc:AlternateContent xmlns:mc="http://schemas.openxmlformats.org/markup-compatibility/2006">
              <mc:Choice xmlns:v="urn:schemas-microsoft-com:vml" Requires="v">
                <p:oleObj spid="_x0000_s56023" name="Equation" r:id="rId14" imgW="2679700" imgH="1155700" progId="Equation.3">
                  <p:embed/>
                </p:oleObj>
              </mc:Choice>
              <mc:Fallback>
                <p:oleObj name="Equation" r:id="rId14" imgW="2679700" imgH="1155700" progId="Equation.3">
                  <p:embed/>
                  <p:pic>
                    <p:nvPicPr>
                      <p:cNvPr id="22"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78475" y="5016500"/>
                        <a:ext cx="267970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51887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1</a:t>
            </a:r>
            <a:endParaRPr lang="en-US" sz="1000" b="1" dirty="0">
              <a:solidFill>
                <a:srgbClr val="AD0B1E"/>
              </a:solidFill>
            </a:endParaRPr>
          </a:p>
        </p:txBody>
      </p:sp>
      <p:sp>
        <p:nvSpPr>
          <p:cNvPr id="3" name="Content Placeholder 2"/>
          <p:cNvSpPr>
            <a:spLocks noGrp="1"/>
          </p:cNvSpPr>
          <p:nvPr>
            <p:ph idx="1"/>
          </p:nvPr>
        </p:nvSpPr>
        <p:spPr>
          <a:xfrm>
            <a:off x="457200" y="990600"/>
            <a:ext cx="8229600" cy="1905000"/>
          </a:xfrm>
        </p:spPr>
        <p:txBody>
          <a:bodyPr/>
          <a:lstStyle/>
          <a:p>
            <a:r>
              <a:rPr lang="en-US" altLang="en-US" b="1" dirty="0">
                <a:solidFill>
                  <a:srgbClr val="AD0B1E"/>
                </a:solidFill>
              </a:rPr>
              <a:t>You have made it to the kickball championship game. As you try to kick home the winning run, your mind naturally drifts towards dynamics. Which of your following thoughts is TRUE, and causes you to shank the ball horribly straight to the pitcher?</a:t>
            </a:r>
          </a:p>
        </p:txBody>
      </p:sp>
      <p:sp>
        <p:nvSpPr>
          <p:cNvPr id="9" name="Content Placeholder 8"/>
          <p:cNvSpPr>
            <a:spLocks noGrp="1"/>
          </p:cNvSpPr>
          <p:nvPr>
            <p:ph idx="16"/>
          </p:nvPr>
        </p:nvSpPr>
        <p:spPr>
          <a:xfrm>
            <a:off x="457200" y="3217128"/>
            <a:ext cx="8229600" cy="457200"/>
          </a:xfrm>
        </p:spPr>
        <p:txBody>
          <a:bodyPr/>
          <a:lstStyle/>
          <a:p>
            <a:r>
              <a:rPr lang="en-US" altLang="en-US" b="1" dirty="0"/>
              <a:t>A) Energy will not be conserved when I kick this ball	</a:t>
            </a:r>
          </a:p>
        </p:txBody>
      </p:sp>
      <p:sp>
        <p:nvSpPr>
          <p:cNvPr id="13" name="Content Placeholder 12"/>
          <p:cNvSpPr>
            <a:spLocks noGrp="1"/>
          </p:cNvSpPr>
          <p:nvPr>
            <p:ph idx="20"/>
          </p:nvPr>
        </p:nvSpPr>
        <p:spPr>
          <a:xfrm>
            <a:off x="457200" y="3657600"/>
            <a:ext cx="8229600" cy="2362200"/>
          </a:xfrm>
        </p:spPr>
        <p:txBody>
          <a:bodyPr/>
          <a:lstStyle/>
          <a:p>
            <a:r>
              <a:rPr lang="en-US" altLang="en-US" b="1" dirty="0"/>
              <a:t>B) In general, the linear acceleration of my knee is equal to the linear acceleration of my foot</a:t>
            </a:r>
            <a:br>
              <a:rPr lang="en-US" altLang="en-US" b="1" dirty="0"/>
            </a:br>
            <a:r>
              <a:rPr lang="en-US" altLang="en-US" b="1" dirty="0"/>
              <a:t>C) Throughout the kick, my foot will only have tangential acceleration.		</a:t>
            </a:r>
            <a:br>
              <a:rPr lang="en-US" altLang="en-US" b="1" dirty="0"/>
            </a:br>
            <a:r>
              <a:rPr lang="en-US" altLang="en-US" b="1" dirty="0"/>
              <a:t>D) In general, the angular velocity of the upper leg (thigh) will be the same as the angular velocity of the lower leg 	</a:t>
            </a:r>
          </a:p>
        </p:txBody>
      </p:sp>
    </p:spTree>
    <p:extLst>
      <p:ext uri="{BB962C8B-B14F-4D97-AF65-F5344CB8AC3E}">
        <p14:creationId xmlns:p14="http://schemas.microsoft.com/office/powerpoint/2010/main" val="428511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2</a:t>
            </a:r>
            <a:endParaRPr lang="en-US" sz="1000" b="1" dirty="0">
              <a:solidFill>
                <a:srgbClr val="AD0B1E"/>
              </a:solidFill>
            </a:endParaRPr>
          </a:p>
        </p:txBody>
      </p:sp>
      <p:sp>
        <p:nvSpPr>
          <p:cNvPr id="3" name="Content Placeholder 2"/>
          <p:cNvSpPr>
            <a:spLocks noGrp="1"/>
          </p:cNvSpPr>
          <p:nvPr>
            <p:ph idx="1"/>
          </p:nvPr>
        </p:nvSpPr>
        <p:spPr>
          <a:xfrm>
            <a:off x="457200" y="990600"/>
            <a:ext cx="8229600" cy="1981200"/>
          </a:xfrm>
        </p:spPr>
        <p:txBody>
          <a:bodyPr/>
          <a:lstStyle/>
          <a:p>
            <a:r>
              <a:rPr lang="en-US" altLang="en-US" b="1" dirty="0">
                <a:solidFill>
                  <a:srgbClr val="AD0B1E"/>
                </a:solidFill>
              </a:rPr>
              <a:t>You have made it to the kickball championship game. As you try to kick home the winning run, your mind naturally drifts towards dynamics. Which of your following thoughts is TRUE, and causes you to shank the ball horribly straight to the pitcher?</a:t>
            </a:r>
          </a:p>
        </p:txBody>
      </p:sp>
      <p:sp>
        <p:nvSpPr>
          <p:cNvPr id="9" name="Content Placeholder 8"/>
          <p:cNvSpPr>
            <a:spLocks noGrp="1"/>
          </p:cNvSpPr>
          <p:nvPr>
            <p:ph idx="16"/>
          </p:nvPr>
        </p:nvSpPr>
        <p:spPr>
          <a:xfrm>
            <a:off x="457200" y="3217128"/>
            <a:ext cx="8229600" cy="457200"/>
          </a:xfrm>
          <a:ln>
            <a:solidFill>
              <a:srgbClr val="AD0B1E"/>
            </a:solidFill>
          </a:ln>
        </p:spPr>
        <p:txBody>
          <a:bodyPr/>
          <a:lstStyle/>
          <a:p>
            <a:r>
              <a:rPr lang="en-US" altLang="en-US" b="1" dirty="0"/>
              <a:t>A) Answer: Energy will not be conserved when I kick this ball	</a:t>
            </a:r>
          </a:p>
        </p:txBody>
      </p:sp>
      <p:sp>
        <p:nvSpPr>
          <p:cNvPr id="13" name="Content Placeholder 12"/>
          <p:cNvSpPr>
            <a:spLocks noGrp="1"/>
          </p:cNvSpPr>
          <p:nvPr>
            <p:ph idx="20"/>
          </p:nvPr>
        </p:nvSpPr>
        <p:spPr>
          <a:xfrm>
            <a:off x="457200" y="3657600"/>
            <a:ext cx="8229600" cy="2362200"/>
          </a:xfrm>
        </p:spPr>
        <p:txBody>
          <a:bodyPr/>
          <a:lstStyle/>
          <a:p>
            <a:pPr>
              <a:tabLst>
                <a:tab pos="360363" algn="l"/>
              </a:tabLst>
            </a:pPr>
            <a:r>
              <a:rPr lang="en-US" altLang="en-US" b="1" dirty="0"/>
              <a:t>B) In general, the linear acceleration of my knee is equal to the linear acceleration of my foot</a:t>
            </a:r>
            <a:br>
              <a:rPr lang="en-US" altLang="en-US" b="1" dirty="0"/>
            </a:br>
            <a:r>
              <a:rPr lang="en-US" altLang="en-US" b="1" dirty="0"/>
              <a:t>C) Throughout the kick, my foot will only have tangential acceleration.		</a:t>
            </a:r>
            <a:br>
              <a:rPr lang="en-US" altLang="en-US" b="1" dirty="0"/>
            </a:br>
            <a:r>
              <a:rPr lang="en-US" altLang="en-US" b="1" dirty="0"/>
              <a:t>D) In general, the angular velocity of the upper leg (thigh) will be the same as the angular velocity of the lower leg 	</a:t>
            </a:r>
          </a:p>
        </p:txBody>
      </p:sp>
    </p:spTree>
    <p:extLst>
      <p:ext uri="{BB962C8B-B14F-4D97-AF65-F5344CB8AC3E}">
        <p14:creationId xmlns:p14="http://schemas.microsoft.com/office/powerpoint/2010/main" val="3359029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15.13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9" y="1447800"/>
            <a:ext cx="3431731" cy="1740494"/>
          </a:xfrm>
          <a:prstGeom prst="rect">
            <a:avLst/>
          </a:prstGeom>
        </p:spPr>
      </p:pic>
      <p:sp>
        <p:nvSpPr>
          <p:cNvPr id="3" name="Content Placeholder 2"/>
          <p:cNvSpPr>
            <a:spLocks noGrp="1"/>
          </p:cNvSpPr>
          <p:nvPr>
            <p:ph idx="1"/>
          </p:nvPr>
        </p:nvSpPr>
        <p:spPr>
          <a:xfrm>
            <a:off x="457200" y="3429000"/>
            <a:ext cx="3657600" cy="980440"/>
          </a:xfrm>
        </p:spPr>
        <p:txBody>
          <a:bodyPr/>
          <a:lstStyle/>
          <a:p>
            <a:pPr>
              <a:spcBef>
                <a:spcPct val="50000"/>
              </a:spcBef>
            </a:pPr>
            <a:r>
              <a:rPr lang="en-US" altLang="en-US" sz="2000" dirty="0"/>
              <a:t>The center of the double gear has a velocity and acceleration to the right of 1.2 m/s and </a:t>
            </a:r>
          </a:p>
        </p:txBody>
      </p:sp>
      <p:graphicFrame>
        <p:nvGraphicFramePr>
          <p:cNvPr id="15" name="Object 14"/>
          <p:cNvGraphicFramePr>
            <a:graphicFrameLocks noChangeAspect="1"/>
          </p:cNvGraphicFramePr>
          <p:nvPr>
            <p:extLst>
              <p:ext uri="{D42A27DB-BD31-4B8C-83A1-F6EECF244321}">
                <p14:modId xmlns:p14="http://schemas.microsoft.com/office/powerpoint/2010/main" val="1085613283"/>
              </p:ext>
            </p:extLst>
          </p:nvPr>
        </p:nvGraphicFramePr>
        <p:xfrm>
          <a:off x="2593267" y="4067230"/>
          <a:ext cx="775335" cy="368459"/>
        </p:xfrm>
        <a:graphic>
          <a:graphicData uri="http://schemas.openxmlformats.org/presentationml/2006/ole">
            <mc:AlternateContent xmlns:mc="http://schemas.openxmlformats.org/markup-compatibility/2006">
              <mc:Choice xmlns:v="urn:schemas-microsoft-com:vml" Requires="v">
                <p:oleObj spid="_x0000_s56441" name="Equation" r:id="rId4" imgW="482400" imgH="228600" progId="Equation.DSMT4">
                  <p:embed/>
                </p:oleObj>
              </mc:Choice>
              <mc:Fallback>
                <p:oleObj name="Equation" r:id="rId4" imgW="482400" imgH="228600" progId="Equation.DSMT4">
                  <p:embed/>
                  <p:pic>
                    <p:nvPicPr>
                      <p:cNvPr id="0" name=""/>
                      <p:cNvPicPr/>
                      <p:nvPr/>
                    </p:nvPicPr>
                    <p:blipFill>
                      <a:blip r:embed="rId5"/>
                      <a:stretch>
                        <a:fillRect/>
                      </a:stretch>
                    </p:blipFill>
                    <p:spPr>
                      <a:xfrm>
                        <a:off x="2593267" y="4067230"/>
                        <a:ext cx="775335" cy="368459"/>
                      </a:xfrm>
                      <a:prstGeom prst="rect">
                        <a:avLst/>
                      </a:prstGeom>
                    </p:spPr>
                  </p:pic>
                </p:oleObj>
              </mc:Fallback>
            </mc:AlternateContent>
          </a:graphicData>
        </a:graphic>
      </p:graphicFrame>
      <p:sp>
        <p:nvSpPr>
          <p:cNvPr id="9" name="Content Placeholder 8"/>
          <p:cNvSpPr>
            <a:spLocks noGrp="1"/>
          </p:cNvSpPr>
          <p:nvPr>
            <p:ph idx="16"/>
          </p:nvPr>
        </p:nvSpPr>
        <p:spPr>
          <a:xfrm>
            <a:off x="457200" y="4343400"/>
            <a:ext cx="3657600" cy="2133600"/>
          </a:xfrm>
        </p:spPr>
        <p:txBody>
          <a:bodyPr/>
          <a:lstStyle/>
          <a:p>
            <a:pPr>
              <a:spcBef>
                <a:spcPct val="50000"/>
              </a:spcBef>
            </a:pPr>
            <a:r>
              <a:rPr lang="en-US" altLang="en-US" sz="2000" dirty="0"/>
              <a:t>respectively. The lower rack is stationary.</a:t>
            </a:r>
          </a:p>
          <a:p>
            <a:pPr>
              <a:spcBef>
                <a:spcPct val="50000"/>
              </a:spcBef>
            </a:pPr>
            <a:r>
              <a:rPr lang="en-US" altLang="en-US" sz="2000" dirty="0"/>
              <a:t>Determine </a:t>
            </a:r>
            <a:r>
              <a:rPr lang="en-US" altLang="en-US" sz="2000" i="1" dirty="0"/>
              <a:t>(a) </a:t>
            </a:r>
            <a:r>
              <a:rPr lang="en-US" altLang="en-US" sz="2000" dirty="0"/>
              <a:t>the angular acceleration of the gear, and </a:t>
            </a:r>
            <a:r>
              <a:rPr lang="en-US" altLang="en-US" sz="2000" i="1" dirty="0"/>
              <a:t>(b)</a:t>
            </a:r>
            <a:r>
              <a:rPr lang="en-US" altLang="en-US" sz="2000" dirty="0"/>
              <a:t> the acceleration of points </a:t>
            </a:r>
            <a:r>
              <a:rPr lang="en-US" altLang="en-US" sz="2000" i="1" dirty="0"/>
              <a:t>B</a:t>
            </a:r>
            <a:r>
              <a:rPr lang="en-US" altLang="en-US" sz="2000" dirty="0"/>
              <a:t>, </a:t>
            </a:r>
            <a:r>
              <a:rPr lang="en-US" altLang="en-US" sz="2000" i="1" dirty="0"/>
              <a:t>C</a:t>
            </a:r>
            <a:r>
              <a:rPr lang="en-US" altLang="en-US" sz="2000" dirty="0"/>
              <a:t>, and </a:t>
            </a:r>
            <a:r>
              <a:rPr lang="en-US" altLang="en-US" sz="2000" i="1" dirty="0"/>
              <a:t>D</a:t>
            </a:r>
            <a:r>
              <a:rPr lang="en-US" altLang="en-US" sz="2000" dirty="0"/>
              <a:t>.</a:t>
            </a:r>
          </a:p>
        </p:txBody>
      </p:sp>
      <p:sp>
        <p:nvSpPr>
          <p:cNvPr id="11" name="Content Placeholder 10"/>
          <p:cNvSpPr>
            <a:spLocks noGrp="1"/>
          </p:cNvSpPr>
          <p:nvPr>
            <p:ph idx="18"/>
          </p:nvPr>
        </p:nvSpPr>
        <p:spPr>
          <a:xfrm>
            <a:off x="4114800" y="1143000"/>
            <a:ext cx="4572000" cy="1775151"/>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 typeface="Arial" panose="020B0604020202020204" pitchFamily="34" charset="0"/>
              <a:buChar char="•"/>
            </a:pPr>
            <a:r>
              <a:rPr lang="en-US" altLang="en-US" sz="2000" dirty="0"/>
              <a:t>The expression of the gear position as a function of </a:t>
            </a:r>
            <a:r>
              <a:rPr lang="en-US" altLang="en-US" sz="2000" i="1" dirty="0">
                <a:latin typeface="Symbol" pitchFamily="18" charset="2"/>
              </a:rPr>
              <a:t>q</a:t>
            </a:r>
            <a:r>
              <a:rPr lang="en-US" altLang="en-US" sz="2000" dirty="0"/>
              <a:t> is differentiated twice to define the relationship between the translational and angular accelerations.</a:t>
            </a:r>
          </a:p>
        </p:txBody>
      </p:sp>
      <p:sp>
        <p:nvSpPr>
          <p:cNvPr id="12" name="Content Placeholder 11"/>
          <p:cNvSpPr>
            <a:spLocks noGrp="1"/>
          </p:cNvSpPr>
          <p:nvPr>
            <p:ph idx="19"/>
          </p:nvPr>
        </p:nvSpPr>
        <p:spPr>
          <a:xfrm>
            <a:off x="4114800" y="2958791"/>
            <a:ext cx="4572000" cy="1918009"/>
          </a:xfrm>
        </p:spPr>
        <p:txBody>
          <a:bodyPr/>
          <a:lstStyle/>
          <a:p>
            <a:pPr marL="292608" indent="-292608">
              <a:spcAft>
                <a:spcPts val="0"/>
              </a:spcAft>
              <a:buFont typeface="Arial" panose="020B0604020202020204" pitchFamily="34" charset="0"/>
              <a:buChar char="•"/>
            </a:pPr>
            <a:r>
              <a:rPr lang="en-US" altLang="en-US" sz="2000" dirty="0"/>
              <a:t>The acceleration of each point on the gear is obtained by adding the acceleration of the gear center and the relative accelerations with respect to the center. The latter includes normal and tangential acceleration components.</a:t>
            </a:r>
          </a:p>
        </p:txBody>
      </p:sp>
    </p:spTree>
    <p:extLst>
      <p:ext uri="{BB962C8B-B14F-4D97-AF65-F5344CB8AC3E}">
        <p14:creationId xmlns:p14="http://schemas.microsoft.com/office/powerpoint/2010/main" val="4195041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15.13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4" name="Picture 13" descr="The center of the double gear is point A. The inner gear has radius r2 = 100 mm, while the outer gear has radius r1 = 150 mm. Point C is at the bottom of the outer gear and touches the lower rack. Point B is at the top of the inner gear and touches the upper rack R. Point D is at the left side of the outer gear. The center moves towards the righ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32" y="1441961"/>
            <a:ext cx="3316868" cy="1682239"/>
          </a:xfrm>
          <a:prstGeom prst="rect">
            <a:avLst/>
          </a:prstGeom>
        </p:spPr>
      </p:pic>
      <p:sp>
        <p:nvSpPr>
          <p:cNvPr id="3" name="Content Placeholder 2"/>
          <p:cNvSpPr>
            <a:spLocks noGrp="1"/>
          </p:cNvSpPr>
          <p:nvPr>
            <p:ph idx="1"/>
          </p:nvPr>
        </p:nvSpPr>
        <p:spPr>
          <a:xfrm>
            <a:off x="3962400" y="990600"/>
            <a:ext cx="4724400" cy="1600200"/>
          </a:xfrm>
        </p:spPr>
        <p:txBody>
          <a:bodyPr/>
          <a:lstStyle/>
          <a:p>
            <a:pPr>
              <a:spcBef>
                <a:spcPct val="50000"/>
              </a:spcBef>
              <a:spcAft>
                <a:spcPts val="0"/>
              </a:spcAft>
            </a:pPr>
            <a:r>
              <a:rPr lang="en-US" altLang="en-US" sz="1800" b="1" dirty="0">
                <a:solidFill>
                  <a:srgbClr val="AD0B1E"/>
                </a:solidFill>
              </a:rPr>
              <a:t>Modeling and Analysis:</a:t>
            </a:r>
            <a:endParaRPr lang="en-US" altLang="en-US" sz="1800" dirty="0">
              <a:solidFill>
                <a:srgbClr val="AD0B1E"/>
              </a:solidFill>
            </a:endParaRPr>
          </a:p>
          <a:p>
            <a:pPr marL="292608" indent="-292608">
              <a:spcBef>
                <a:spcPct val="10000"/>
              </a:spcBef>
              <a:spcAft>
                <a:spcPts val="0"/>
              </a:spcAft>
              <a:buFont typeface="Arial" panose="020B0604020202020204" pitchFamily="34" charset="0"/>
              <a:buChar char="•"/>
            </a:pPr>
            <a:r>
              <a:rPr lang="en-US" altLang="en-US" sz="1800" dirty="0"/>
              <a:t>The expression of the gear position as a function of </a:t>
            </a:r>
            <a:r>
              <a:rPr lang="en-US" altLang="en-US" sz="1800" i="1" dirty="0">
                <a:latin typeface="Symbol" pitchFamily="18" charset="2"/>
              </a:rPr>
              <a:t>q</a:t>
            </a:r>
            <a:r>
              <a:rPr lang="en-US" altLang="en-US" sz="1800" dirty="0"/>
              <a:t> is differentiated twice to define the relationship between the translational and angular accelerations.</a:t>
            </a:r>
          </a:p>
        </p:txBody>
      </p:sp>
      <p:graphicFrame>
        <p:nvGraphicFramePr>
          <p:cNvPr id="15" name="Object 2"/>
          <p:cNvGraphicFramePr>
            <a:graphicFrameLocks noChangeAspect="1"/>
          </p:cNvGraphicFramePr>
          <p:nvPr>
            <p:extLst>
              <p:ext uri="{D42A27DB-BD31-4B8C-83A1-F6EECF244321}">
                <p14:modId xmlns:p14="http://schemas.microsoft.com/office/powerpoint/2010/main" val="1638412929"/>
              </p:ext>
            </p:extLst>
          </p:nvPr>
        </p:nvGraphicFramePr>
        <p:xfrm>
          <a:off x="4457700" y="2743200"/>
          <a:ext cx="1562100" cy="673100"/>
        </p:xfrm>
        <a:graphic>
          <a:graphicData uri="http://schemas.openxmlformats.org/presentationml/2006/ole">
            <mc:AlternateContent xmlns:mc="http://schemas.openxmlformats.org/markup-compatibility/2006">
              <mc:Choice xmlns:v="urn:schemas-microsoft-com:vml" Requires="v">
                <p:oleObj spid="_x0000_s57936" name="Equation" r:id="rId4" imgW="1562100" imgH="673100" progId="Equation.DSMT4">
                  <p:embed/>
                </p:oleObj>
              </mc:Choice>
              <mc:Fallback>
                <p:oleObj name="Equation" r:id="rId4" imgW="1562100" imgH="673100" progId="Equation.DSMT4">
                  <p:embed/>
                  <p:pic>
                    <p:nvPicPr>
                      <p:cNvPr id="5530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7700" y="2743200"/>
                        <a:ext cx="15621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1476164595"/>
              </p:ext>
            </p:extLst>
          </p:nvPr>
        </p:nvGraphicFramePr>
        <p:xfrm>
          <a:off x="5092700" y="3657600"/>
          <a:ext cx="2984500" cy="609600"/>
        </p:xfrm>
        <a:graphic>
          <a:graphicData uri="http://schemas.openxmlformats.org/presentationml/2006/ole">
            <mc:AlternateContent xmlns:mc="http://schemas.openxmlformats.org/markup-compatibility/2006">
              <mc:Choice xmlns:v="urn:schemas-microsoft-com:vml" Requires="v">
                <p:oleObj spid="_x0000_s57937" name="Equation" r:id="rId6" imgW="2984500" imgH="609600" progId="Equation.3">
                  <p:embed/>
                </p:oleObj>
              </mc:Choice>
              <mc:Fallback>
                <p:oleObj name="Equation" r:id="rId6" imgW="2984500" imgH="609600" progId="Equation.3">
                  <p:embed/>
                  <p:pic>
                    <p:nvPicPr>
                      <p:cNvPr id="55306"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2700" y="3657600"/>
                        <a:ext cx="29845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4164538881"/>
              </p:ext>
            </p:extLst>
          </p:nvPr>
        </p:nvGraphicFramePr>
        <p:xfrm>
          <a:off x="4292600" y="4495800"/>
          <a:ext cx="1574800" cy="317500"/>
        </p:xfrm>
        <a:graphic>
          <a:graphicData uri="http://schemas.openxmlformats.org/presentationml/2006/ole">
            <mc:AlternateContent xmlns:mc="http://schemas.openxmlformats.org/markup-compatibility/2006">
              <mc:Choice xmlns:v="urn:schemas-microsoft-com:vml" Requires="v">
                <p:oleObj spid="_x0000_s57938" name="Equation" r:id="rId8" imgW="1574117" imgH="317362" progId="Equation.3">
                  <p:embed/>
                </p:oleObj>
              </mc:Choice>
              <mc:Fallback>
                <p:oleObj name="Equation" r:id="rId8" imgW="1574117" imgH="317362" progId="Equation.3">
                  <p:embed/>
                  <p:pic>
                    <p:nvPicPr>
                      <p:cNvPr id="55307"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2600" y="4495800"/>
                        <a:ext cx="15748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2735226269"/>
              </p:ext>
            </p:extLst>
          </p:nvPr>
        </p:nvGraphicFramePr>
        <p:xfrm>
          <a:off x="5308600" y="5029200"/>
          <a:ext cx="2006600" cy="673100"/>
        </p:xfrm>
        <a:graphic>
          <a:graphicData uri="http://schemas.openxmlformats.org/presentationml/2006/ole">
            <mc:AlternateContent xmlns:mc="http://schemas.openxmlformats.org/markup-compatibility/2006">
              <mc:Choice xmlns:v="urn:schemas-microsoft-com:vml" Requires="v">
                <p:oleObj spid="_x0000_s57939" name="Equation" r:id="rId10" imgW="2006600" imgH="673100" progId="Equation.3">
                  <p:embed/>
                </p:oleObj>
              </mc:Choice>
              <mc:Fallback>
                <p:oleObj name="Equation" r:id="rId10" imgW="2006600" imgH="673100" progId="Equation.3">
                  <p:embed/>
                  <p:pic>
                    <p:nvPicPr>
                      <p:cNvPr id="55308"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8600" y="5029200"/>
                        <a:ext cx="20066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6"/>
          <p:cNvGraphicFramePr>
            <a:graphicFrameLocks noChangeAspect="1"/>
          </p:cNvGraphicFramePr>
          <p:nvPr>
            <p:extLst>
              <p:ext uri="{D42A27DB-BD31-4B8C-83A1-F6EECF244321}">
                <p14:modId xmlns:p14="http://schemas.microsoft.com/office/powerpoint/2010/main" val="3009397570"/>
              </p:ext>
            </p:extLst>
          </p:nvPr>
        </p:nvGraphicFramePr>
        <p:xfrm>
          <a:off x="6286500" y="6096000"/>
          <a:ext cx="2171700" cy="355600"/>
        </p:xfrm>
        <a:graphic>
          <a:graphicData uri="http://schemas.openxmlformats.org/presentationml/2006/ole">
            <mc:AlternateContent xmlns:mc="http://schemas.openxmlformats.org/markup-compatibility/2006">
              <mc:Choice xmlns:v="urn:schemas-microsoft-com:vml" Requires="v">
                <p:oleObj spid="_x0000_s57940" name="Equation" r:id="rId12" imgW="2171700" imgH="355600" progId="Equation.3">
                  <p:embed/>
                </p:oleObj>
              </mc:Choice>
              <mc:Fallback>
                <p:oleObj name="Equation" r:id="rId12" imgW="2171700" imgH="355600" progId="Equation.3">
                  <p:embed/>
                  <p:pic>
                    <p:nvPicPr>
                      <p:cNvPr id="55309"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86500" y="6096000"/>
                        <a:ext cx="2171700" cy="355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7254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Applications </a:t>
            </a:r>
            <a:r>
              <a:rPr lang="en-US" altLang="en-US" sz="1000" b="1" dirty="0">
                <a:solidFill>
                  <a:srgbClr val="AD0B1E"/>
                </a:solidFill>
                <a:ea typeface="ＭＳ Ｐゴシック" pitchFamily="34" charset="-128"/>
              </a:rPr>
              <a:t>3</a:t>
            </a:r>
            <a:endParaRPr lang="en-US" sz="1000" b="1" dirty="0">
              <a:solidFill>
                <a:srgbClr val="AD0B1E"/>
              </a:solidFill>
            </a:endParaRPr>
          </a:p>
        </p:txBody>
      </p:sp>
      <p:sp>
        <p:nvSpPr>
          <p:cNvPr id="3" name="Content Placeholder 2"/>
          <p:cNvSpPr>
            <a:spLocks noGrp="1"/>
          </p:cNvSpPr>
          <p:nvPr>
            <p:ph idx="1"/>
          </p:nvPr>
        </p:nvSpPr>
        <p:spPr>
          <a:xfrm>
            <a:off x="457200" y="990600"/>
            <a:ext cx="8229600" cy="1129023"/>
          </a:xfrm>
        </p:spPr>
        <p:txBody>
          <a:bodyPr/>
          <a:lstStyle/>
          <a:p>
            <a:r>
              <a:rPr lang="en-US" altLang="en-US" b="1" dirty="0"/>
              <a:t>Planetary gear systems are used to get high reduction ratios with minimum weight and space. How can we design the correct gear ratios?</a:t>
            </a:r>
          </a:p>
        </p:txBody>
      </p:sp>
      <p:sp>
        <p:nvSpPr>
          <p:cNvPr id="5" name="Text Placeholder 4"/>
          <p:cNvSpPr>
            <a:spLocks noGrp="1"/>
          </p:cNvSpPr>
          <p:nvPr>
            <p:ph type="body" sz="quarter" idx="11"/>
          </p:nvPr>
        </p:nvSpPr>
        <p:spPr/>
        <p:txBody>
          <a:bodyPr/>
          <a:lstStyle/>
          <a:p>
            <a:pPr lvl="0"/>
            <a:r>
              <a:rPr lang="en-US" dirty="0"/>
              <a:t>©Plus Pix / </a:t>
            </a:r>
            <a:r>
              <a:rPr lang="en-US" dirty="0" err="1"/>
              <a:t>Agefotostock</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312" y="2272023"/>
            <a:ext cx="5787377" cy="4281177"/>
          </a:xfrm>
          <a:prstGeom prst="rect">
            <a:avLst/>
          </a:prstGeom>
        </p:spPr>
      </p:pic>
    </p:spTree>
    <p:extLst>
      <p:ext uri="{BB962C8B-B14F-4D97-AF65-F5344CB8AC3E}">
        <p14:creationId xmlns:p14="http://schemas.microsoft.com/office/powerpoint/2010/main" val="604452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15.13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4" name="Picture 13" descr="The acceleration of A is to the right. At B, the normal component of relative acceleration is down while the tangential component is to the right. At C, the normal component of relative acceleration is up while the tangential component is to the left. At D, the normal component of relative acceleration is to the right while the tangential component is u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82" y="1386128"/>
            <a:ext cx="4919418" cy="1738072"/>
          </a:xfrm>
          <a:prstGeom prst="rect">
            <a:avLst/>
          </a:prstGeom>
        </p:spPr>
      </p:pic>
      <p:sp>
        <p:nvSpPr>
          <p:cNvPr id="3" name="Content Placeholder 2"/>
          <p:cNvSpPr>
            <a:spLocks noGrp="1"/>
          </p:cNvSpPr>
          <p:nvPr>
            <p:ph idx="1"/>
          </p:nvPr>
        </p:nvSpPr>
        <p:spPr>
          <a:xfrm>
            <a:off x="5627688" y="990600"/>
            <a:ext cx="3287712" cy="2347913"/>
          </a:xfrm>
        </p:spPr>
        <p:txBody>
          <a:bodyPr/>
          <a:lstStyle/>
          <a:p>
            <a:pPr marL="292608" indent="-292608">
              <a:spcBef>
                <a:spcPts val="0"/>
              </a:spcBef>
              <a:spcAft>
                <a:spcPts val="0"/>
              </a:spcAft>
              <a:buFont typeface="Arial" panose="020B0604020202020204" pitchFamily="34" charset="0"/>
              <a:buChar char="•"/>
            </a:pPr>
            <a:r>
              <a:rPr lang="en-US" altLang="en-US" sz="1800" dirty="0"/>
              <a:t>The acceleration of each point  is obtained by adding the acceleration of the gear center and the relative accelerations with respect to the center.  </a:t>
            </a:r>
          </a:p>
          <a:p>
            <a:pPr marL="292608" indent="-292608">
              <a:spcBef>
                <a:spcPts val="0"/>
              </a:spcBef>
              <a:spcAft>
                <a:spcPts val="0"/>
              </a:spcAft>
            </a:pPr>
            <a:r>
              <a:rPr lang="en-US" altLang="en-US" sz="1800" dirty="0"/>
              <a:t>	The latter includes normal and tangential acceleration components.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4220206"/>
            <a:ext cx="2087485" cy="784852"/>
          </a:xfrm>
          <a:prstGeom prst="rect">
            <a:avLst/>
          </a:prstGeom>
        </p:spPr>
      </p:pic>
      <p:graphicFrame>
        <p:nvGraphicFramePr>
          <p:cNvPr id="15" name="Object 3"/>
          <p:cNvGraphicFramePr>
            <a:graphicFrameLocks noChangeAspect="1"/>
          </p:cNvGraphicFramePr>
          <p:nvPr>
            <p:extLst>
              <p:ext uri="{D42A27DB-BD31-4B8C-83A1-F6EECF244321}">
                <p14:modId xmlns:p14="http://schemas.microsoft.com/office/powerpoint/2010/main" val="2923332609"/>
              </p:ext>
            </p:extLst>
          </p:nvPr>
        </p:nvGraphicFramePr>
        <p:xfrm>
          <a:off x="2590800" y="3703638"/>
          <a:ext cx="6134100" cy="1638300"/>
        </p:xfrm>
        <a:graphic>
          <a:graphicData uri="http://schemas.openxmlformats.org/presentationml/2006/ole">
            <mc:AlternateContent xmlns:mc="http://schemas.openxmlformats.org/markup-compatibility/2006">
              <mc:Choice xmlns:v="urn:schemas-microsoft-com:vml" Requires="v">
                <p:oleObj spid="_x0000_s58608" name="Equation" r:id="rId5" imgW="6134100" imgH="1638300" progId="Equation.3">
                  <p:embed/>
                </p:oleObj>
              </mc:Choice>
              <mc:Fallback>
                <p:oleObj name="Equation" r:id="rId5" imgW="6134100" imgH="1638300" progId="Equation.3">
                  <p:embed/>
                  <p:pic>
                    <p:nvPicPr>
                      <p:cNvPr id="6349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3703638"/>
                        <a:ext cx="6134100" cy="163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1252136874"/>
              </p:ext>
            </p:extLst>
          </p:nvPr>
        </p:nvGraphicFramePr>
        <p:xfrm>
          <a:off x="4252913" y="5707063"/>
          <a:ext cx="4597400" cy="355600"/>
        </p:xfrm>
        <a:graphic>
          <a:graphicData uri="http://schemas.openxmlformats.org/presentationml/2006/ole">
            <mc:AlternateContent xmlns:mc="http://schemas.openxmlformats.org/markup-compatibility/2006">
              <mc:Choice xmlns:v="urn:schemas-microsoft-com:vml" Requires="v">
                <p:oleObj spid="_x0000_s58609" name="Equation" r:id="rId7" imgW="4597400" imgH="355600" progId="Equation.DSMT4">
                  <p:embed/>
                </p:oleObj>
              </mc:Choice>
              <mc:Fallback>
                <p:oleObj name="Equation" r:id="rId7" imgW="4597400" imgH="355600" progId="Equation.DSMT4">
                  <p:embed/>
                  <p:pic>
                    <p:nvPicPr>
                      <p:cNvPr id="56332"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2913" y="5707063"/>
                        <a:ext cx="4597400" cy="355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72003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ltLang="en-US" b="1" dirty="0">
                <a:solidFill>
                  <a:srgbClr val="AD0B1E"/>
                </a:solidFill>
                <a:ea typeface="ＭＳ Ｐゴシック" pitchFamily="34" charset="-128"/>
              </a:rPr>
              <a:t>Sample Problem 15.13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8" name="Picture 17" descr="The acceleration of A is to the right. At B, the normal component of relative acceleration is down while the tangential component is to the right. At C, the normal component of relative acceleration is up while the tangential component is to the left. At D, the normal component of relative acceleration is to the right while the tangential component is u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955" y="1033900"/>
            <a:ext cx="4940090" cy="1745375"/>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172968"/>
            <a:ext cx="1499616" cy="1399032"/>
          </a:xfrm>
          <a:prstGeom prst="rect">
            <a:avLst/>
          </a:prstGeom>
        </p:spPr>
      </p:pic>
      <p:graphicFrame>
        <p:nvGraphicFramePr>
          <p:cNvPr id="19" name="Object 5"/>
          <p:cNvGraphicFramePr>
            <a:graphicFrameLocks noChangeAspect="1"/>
          </p:cNvGraphicFramePr>
          <p:nvPr>
            <p:extLst>
              <p:ext uri="{D42A27DB-BD31-4B8C-83A1-F6EECF244321}">
                <p14:modId xmlns:p14="http://schemas.microsoft.com/office/powerpoint/2010/main" val="3792140322"/>
              </p:ext>
            </p:extLst>
          </p:nvPr>
        </p:nvGraphicFramePr>
        <p:xfrm>
          <a:off x="2692401" y="2974975"/>
          <a:ext cx="6311900" cy="1219200"/>
        </p:xfrm>
        <a:graphic>
          <a:graphicData uri="http://schemas.openxmlformats.org/presentationml/2006/ole">
            <mc:AlternateContent xmlns:mc="http://schemas.openxmlformats.org/markup-compatibility/2006">
              <mc:Choice xmlns:v="urn:schemas-microsoft-com:vml" Requires="v">
                <p:oleObj spid="_x0000_s59870" name="Equation" r:id="rId5" imgW="6311900" imgH="1219200" progId="Equation.3">
                  <p:embed/>
                </p:oleObj>
              </mc:Choice>
              <mc:Fallback>
                <p:oleObj name="Equation" r:id="rId5" imgW="6311900" imgH="1219200" progId="Equation.3">
                  <p:embed/>
                  <p:pic>
                    <p:nvPicPr>
                      <p:cNvPr id="64524"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2401" y="2974975"/>
                        <a:ext cx="63119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
          <p:cNvGraphicFramePr>
            <a:graphicFrameLocks noChangeAspect="1"/>
          </p:cNvGraphicFramePr>
          <p:nvPr>
            <p:extLst>
              <p:ext uri="{D42A27DB-BD31-4B8C-83A1-F6EECF244321}">
                <p14:modId xmlns:p14="http://schemas.microsoft.com/office/powerpoint/2010/main" val="2714144707"/>
              </p:ext>
            </p:extLst>
          </p:nvPr>
        </p:nvGraphicFramePr>
        <p:xfrm>
          <a:off x="4286250" y="4310063"/>
          <a:ext cx="1638300" cy="355600"/>
        </p:xfrm>
        <a:graphic>
          <a:graphicData uri="http://schemas.openxmlformats.org/presentationml/2006/ole">
            <mc:AlternateContent xmlns:mc="http://schemas.openxmlformats.org/markup-compatibility/2006">
              <mc:Choice xmlns:v="urn:schemas-microsoft-com:vml" Requires="v">
                <p:oleObj spid="_x0000_s59871" name="Equation" r:id="rId7" imgW="1637589" imgH="355446" progId="Equation.DSMT4">
                  <p:embed/>
                </p:oleObj>
              </mc:Choice>
              <mc:Fallback>
                <p:oleObj name="Equation" r:id="rId7" imgW="1637589" imgH="355446" progId="Equation.DSMT4">
                  <p:embed/>
                  <p:pic>
                    <p:nvPicPr>
                      <p:cNvPr id="57355"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6250" y="4310063"/>
                        <a:ext cx="1638300" cy="355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285232"/>
            <a:ext cx="2331720" cy="886968"/>
          </a:xfrm>
          <a:prstGeom prst="rect">
            <a:avLst/>
          </a:prstGeom>
        </p:spPr>
      </p:pic>
      <p:graphicFrame>
        <p:nvGraphicFramePr>
          <p:cNvPr id="21" name="Object 4"/>
          <p:cNvGraphicFramePr>
            <a:graphicFrameLocks noChangeAspect="1"/>
          </p:cNvGraphicFramePr>
          <p:nvPr/>
        </p:nvGraphicFramePr>
        <p:xfrm>
          <a:off x="2692401" y="4802192"/>
          <a:ext cx="6286500" cy="1219200"/>
        </p:xfrm>
        <a:graphic>
          <a:graphicData uri="http://schemas.openxmlformats.org/presentationml/2006/ole">
            <mc:AlternateContent xmlns:mc="http://schemas.openxmlformats.org/markup-compatibility/2006">
              <mc:Choice xmlns:v="urn:schemas-microsoft-com:vml" Requires="v">
                <p:oleObj spid="_x0000_s59872" name="Equation" r:id="rId10" imgW="6286500" imgH="1219200" progId="Equation.3">
                  <p:embed/>
                </p:oleObj>
              </mc:Choice>
              <mc:Fallback>
                <p:oleObj name="Equation" r:id="rId10" imgW="6286500" imgH="1219200" progId="Equation.3">
                  <p:embed/>
                  <p:pic>
                    <p:nvPicPr>
                      <p:cNvPr id="64522"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2401" y="4802192"/>
                        <a:ext cx="62865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
          <p:cNvGraphicFramePr>
            <a:graphicFrameLocks noChangeAspect="1"/>
          </p:cNvGraphicFramePr>
          <p:nvPr>
            <p:extLst>
              <p:ext uri="{D42A27DB-BD31-4B8C-83A1-F6EECF244321}">
                <p14:modId xmlns:p14="http://schemas.microsoft.com/office/powerpoint/2010/main" val="3527880710"/>
              </p:ext>
            </p:extLst>
          </p:nvPr>
        </p:nvGraphicFramePr>
        <p:xfrm>
          <a:off x="4286250" y="6148388"/>
          <a:ext cx="4711700" cy="355600"/>
        </p:xfrm>
        <a:graphic>
          <a:graphicData uri="http://schemas.openxmlformats.org/presentationml/2006/ole">
            <mc:AlternateContent xmlns:mc="http://schemas.openxmlformats.org/markup-compatibility/2006">
              <mc:Choice xmlns:v="urn:schemas-microsoft-com:vml" Requires="v">
                <p:oleObj spid="_x0000_s59873" name="Equation" r:id="rId12" imgW="4711700" imgH="355600" progId="Equation.DSMT4">
                  <p:embed/>
                </p:oleObj>
              </mc:Choice>
              <mc:Fallback>
                <p:oleObj name="Equation" r:id="rId12" imgW="4711700" imgH="355600" progId="Equation.DSMT4">
                  <p:embed/>
                  <p:pic>
                    <p:nvPicPr>
                      <p:cNvPr id="57357"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50" y="6148388"/>
                        <a:ext cx="4711700" cy="355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84434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15.13 </a:t>
            </a:r>
            <a:r>
              <a:rPr lang="en-US" altLang="en-US" sz="1000" b="1" dirty="0">
                <a:solidFill>
                  <a:srgbClr val="AD0B1E"/>
                </a:solidFill>
                <a:ea typeface="ＭＳ Ｐゴシック" pitchFamily="34" charset="-128"/>
              </a:rPr>
              <a:t>5</a:t>
            </a:r>
            <a:r>
              <a:rPr lang="en-US" altLang="en-US" b="1" dirty="0">
                <a:solidFill>
                  <a:srgbClr val="AD0B1E"/>
                </a:solidFill>
                <a:ea typeface="ＭＳ Ｐゴシック" pitchFamily="34" charset="-128"/>
              </a:rPr>
              <a:t> </a:t>
            </a:r>
            <a:endParaRPr lang="en-US"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66397"/>
            <a:ext cx="4470637" cy="2267403"/>
          </a:xfrm>
          <a:prstGeom prst="rect">
            <a:avLst/>
          </a:prstGeom>
        </p:spPr>
      </p:pic>
      <p:sp>
        <p:nvSpPr>
          <p:cNvPr id="3" name="Content Placeholder 2"/>
          <p:cNvSpPr>
            <a:spLocks noGrp="1"/>
          </p:cNvSpPr>
          <p:nvPr>
            <p:ph idx="1"/>
          </p:nvPr>
        </p:nvSpPr>
        <p:spPr>
          <a:xfrm>
            <a:off x="5105400" y="990600"/>
            <a:ext cx="3581400" cy="3276600"/>
          </a:xfrm>
        </p:spPr>
        <p:txBody>
          <a:bodyPr/>
          <a:lstStyle/>
          <a:p>
            <a:pPr marL="292608" indent="-292608">
              <a:spcBef>
                <a:spcPts val="0"/>
              </a:spcBef>
              <a:spcAft>
                <a:spcPts val="0"/>
              </a:spcAft>
            </a:pPr>
            <a:r>
              <a:rPr lang="en-US" altLang="en-US" sz="2000" b="1" dirty="0">
                <a:solidFill>
                  <a:srgbClr val="AD0B1E"/>
                </a:solidFill>
              </a:rPr>
              <a:t>Reflect and Think:</a:t>
            </a:r>
          </a:p>
          <a:p>
            <a:pPr marL="292608" indent="-292608">
              <a:spcBef>
                <a:spcPts val="0"/>
              </a:spcBef>
              <a:spcAft>
                <a:spcPts val="0"/>
              </a:spcAft>
              <a:buFont typeface="Arial" panose="020B0604020202020204" pitchFamily="34" charset="0"/>
              <a:buChar char="•"/>
            </a:pPr>
            <a:r>
              <a:rPr lang="en-US" altLang="en-US" sz="2000" dirty="0"/>
              <a:t>It is interesting to note that the x-component of acceleration for point C is zero since it is in direct contact with the fixed lower rack. It does, however, have a normal acceleration pointed upward. This is also true for a wheel rolling without slip.</a:t>
            </a:r>
          </a:p>
        </p:txBody>
      </p:sp>
    </p:spTree>
    <p:extLst>
      <p:ext uri="{BB962C8B-B14F-4D97-AF65-F5344CB8AC3E}">
        <p14:creationId xmlns:p14="http://schemas.microsoft.com/office/powerpoint/2010/main" val="2182663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15.15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8" name="Picture 3" descr="msotw9_temp0"/>
          <p:cNvPicPr>
            <a:picLocks noChangeAspect="1" noChangeArrowheads="1"/>
          </p:cNvPicPr>
          <p:nvPr/>
        </p:nvPicPr>
        <p:blipFill>
          <a:blip r:embed="rId3"/>
          <a:stretch>
            <a:fillRect/>
          </a:stretch>
        </p:blipFill>
        <p:spPr bwMode="auto">
          <a:xfrm>
            <a:off x="373063" y="1386450"/>
            <a:ext cx="3814762" cy="177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7"/>
          <p:cNvSpPr txBox="1">
            <a:spLocks noChangeArrowheads="1"/>
          </p:cNvSpPr>
          <p:nvPr/>
        </p:nvSpPr>
        <p:spPr bwMode="auto">
          <a:xfrm>
            <a:off x="285750" y="3811588"/>
            <a:ext cx="4275138"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Crank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AG</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of the engine system has  a constant clockwise angular velocity of 2000 rpm.  </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For the crank position shown, determine the angular acceleration of the connecting rod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the acceleration of point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grpSp>
        <p:nvGrpSpPr>
          <p:cNvPr id="20" name="Group 16"/>
          <p:cNvGrpSpPr>
            <a:grpSpLocks/>
          </p:cNvGrpSpPr>
          <p:nvPr/>
        </p:nvGrpSpPr>
        <p:grpSpPr bwMode="auto">
          <a:xfrm>
            <a:off x="4548188" y="938213"/>
            <a:ext cx="4595812" cy="1909762"/>
            <a:chOff x="2865" y="584"/>
            <a:chExt cx="2895" cy="1203"/>
          </a:xfrm>
        </p:grpSpPr>
        <p:sp>
          <p:nvSpPr>
            <p:cNvPr id="21" name="Text Box 8"/>
            <p:cNvSpPr txBox="1">
              <a:spLocks noChangeArrowheads="1"/>
            </p:cNvSpPr>
            <p:nvPr/>
          </p:nvSpPr>
          <p:spPr bwMode="auto">
            <a:xfrm>
              <a:off x="2865" y="584"/>
              <a:ext cx="2895"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angular acceleration of the connecting rod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the acceleration of point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will be determined from </a:t>
              </a:r>
            </a:p>
          </p:txBody>
        </p:sp>
        <p:graphicFrame>
          <p:nvGraphicFramePr>
            <p:cNvPr id="22" name="Object 3"/>
            <p:cNvGraphicFramePr>
              <a:graphicFrameLocks noChangeAspect="1"/>
            </p:cNvGraphicFramePr>
            <p:nvPr/>
          </p:nvGraphicFramePr>
          <p:xfrm>
            <a:off x="3072" y="1539"/>
            <a:ext cx="2688" cy="248"/>
          </p:xfrm>
          <a:graphic>
            <a:graphicData uri="http://schemas.openxmlformats.org/presentationml/2006/ole">
              <mc:AlternateContent xmlns:mc="http://schemas.openxmlformats.org/markup-compatibility/2006">
                <mc:Choice xmlns:v="urn:schemas-microsoft-com:vml" Requires="v">
                  <p:oleObj spid="_x0000_s60652" name="Equation" r:id="rId4" imgW="4267200" imgH="393700" progId="Equation.3">
                    <p:embed/>
                  </p:oleObj>
                </mc:Choice>
                <mc:Fallback>
                  <p:oleObj name="Equation" r:id="rId4" imgW="42672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 y="1539"/>
                          <a:ext cx="2688"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 name="Text Box 11"/>
          <p:cNvSpPr txBox="1">
            <a:spLocks noChangeArrowheads="1"/>
          </p:cNvSpPr>
          <p:nvPr/>
        </p:nvSpPr>
        <p:spPr bwMode="auto">
          <a:xfrm>
            <a:off x="4548188" y="2951163"/>
            <a:ext cx="4595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acceleration of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is determined from the given rotation speed of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p>
        </p:txBody>
      </p:sp>
      <p:grpSp>
        <p:nvGrpSpPr>
          <p:cNvPr id="24" name="Group 17"/>
          <p:cNvGrpSpPr>
            <a:grpSpLocks/>
          </p:cNvGrpSpPr>
          <p:nvPr/>
        </p:nvGrpSpPr>
        <p:grpSpPr bwMode="auto">
          <a:xfrm>
            <a:off x="4548188" y="3756025"/>
            <a:ext cx="4418012" cy="1187450"/>
            <a:chOff x="2865" y="2288"/>
            <a:chExt cx="2783" cy="748"/>
          </a:xfrm>
        </p:grpSpPr>
        <p:sp>
          <p:nvSpPr>
            <p:cNvPr id="25" name="Text Box 13"/>
            <p:cNvSpPr txBox="1">
              <a:spLocks noChangeArrowheads="1"/>
            </p:cNvSpPr>
            <p:nvPr/>
          </p:nvSpPr>
          <p:spPr bwMode="auto">
            <a:xfrm>
              <a:off x="2865" y="2288"/>
              <a:ext cx="2783"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tabLst>
                  <a:tab pos="2976563" algn="l"/>
                </a:tabLst>
                <a:defRPr>
                  <a:solidFill>
                    <a:schemeClr val="tx1"/>
                  </a:solidFill>
                  <a:latin typeface="Times New Roman" pitchFamily="18" charset="0"/>
                  <a:ea typeface="ＭＳ Ｐゴシック" pitchFamily="34" charset="-128"/>
                </a:defRPr>
              </a:lvl1pPr>
              <a:lvl2pPr marL="742950" indent="-285750" eaLnBrk="0" hangingPunct="0">
                <a:tabLst>
                  <a:tab pos="2976563" algn="l"/>
                </a:tabLst>
                <a:defRPr>
                  <a:solidFill>
                    <a:schemeClr val="tx1"/>
                  </a:solidFill>
                  <a:latin typeface="Times New Roman" pitchFamily="18" charset="0"/>
                  <a:ea typeface="ＭＳ Ｐゴシック" pitchFamily="34" charset="-128"/>
                </a:defRPr>
              </a:lvl2pPr>
              <a:lvl3pPr marL="1143000" indent="-228600" eaLnBrk="0" hangingPunct="0">
                <a:tabLst>
                  <a:tab pos="2976563" algn="l"/>
                </a:tabLst>
                <a:defRPr>
                  <a:solidFill>
                    <a:schemeClr val="tx1"/>
                  </a:solidFill>
                  <a:latin typeface="Times New Roman" pitchFamily="18" charset="0"/>
                  <a:ea typeface="ＭＳ Ｐゴシック" pitchFamily="34" charset="-128"/>
                </a:defRPr>
              </a:lvl3pPr>
              <a:lvl4pPr marL="1600200" indent="-228600" eaLnBrk="0" hangingPunct="0">
                <a:tabLst>
                  <a:tab pos="2976563" algn="l"/>
                </a:tabLst>
                <a:defRPr>
                  <a:solidFill>
                    <a:schemeClr val="tx1"/>
                  </a:solidFill>
                  <a:latin typeface="Times New Roman" pitchFamily="18" charset="0"/>
                  <a:ea typeface="ＭＳ Ｐゴシック" pitchFamily="34" charset="-128"/>
                </a:defRPr>
              </a:lvl4pPr>
              <a:lvl5pPr marL="2057400" indent="-228600" eaLnBrk="0" hangingPunct="0">
                <a:tabLst>
                  <a:tab pos="2976563" algn="l"/>
                </a:tabLst>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2976563" algn="l"/>
                </a:tabLs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2976563" algn="l"/>
                </a:tabLs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2976563" algn="l"/>
                </a:tabLs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2976563" algn="l"/>
                </a:tabLs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20000"/>
                </a:lnSpc>
                <a:spcBef>
                  <a:spcPct val="50000"/>
                </a:spcBef>
                <a:spcAft>
                  <a:spcPts val="0"/>
                </a:spcAft>
                <a:buClrTx/>
                <a:buSzTx/>
                <a:buFontTx/>
                <a:buChar char="•"/>
                <a:tabLst>
                  <a:tab pos="2976563" algn="l"/>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directions of the accelerations</a:t>
              </a:r>
              <a:b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are determined from the geometry. </a:t>
              </a:r>
            </a:p>
          </p:txBody>
        </p:sp>
        <p:graphicFrame>
          <p:nvGraphicFramePr>
            <p:cNvPr id="26" name="Object 2"/>
            <p:cNvGraphicFramePr>
              <a:graphicFrameLocks noChangeAspect="1"/>
            </p:cNvGraphicFramePr>
            <p:nvPr/>
          </p:nvGraphicFramePr>
          <p:xfrm>
            <a:off x="3091" y="2588"/>
            <a:ext cx="1616" cy="248"/>
          </p:xfrm>
          <a:graphic>
            <a:graphicData uri="http://schemas.openxmlformats.org/presentationml/2006/ole">
              <mc:AlternateContent xmlns:mc="http://schemas.openxmlformats.org/markup-compatibility/2006">
                <mc:Choice xmlns:v="urn:schemas-microsoft-com:vml" Requires="v">
                  <p:oleObj spid="_x0000_s60653" name="Equation" r:id="rId6" imgW="2565400" imgH="393700" progId="Equation.3">
                    <p:embed/>
                  </p:oleObj>
                </mc:Choice>
                <mc:Fallback>
                  <p:oleObj name="Equation" r:id="rId6" imgW="25654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1" y="2588"/>
                          <a:ext cx="1616"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7" name="Text Box 15"/>
          <p:cNvSpPr txBox="1">
            <a:spLocks noChangeArrowheads="1"/>
          </p:cNvSpPr>
          <p:nvPr/>
        </p:nvSpPr>
        <p:spPr bwMode="auto">
          <a:xfrm>
            <a:off x="4548188" y="5046663"/>
            <a:ext cx="45116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Component equations for acceleration of point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are solved simultaneously for acceleration of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angular acceleration of the connecting rod.</a:t>
            </a:r>
          </a:p>
        </p:txBody>
      </p:sp>
    </p:spTree>
    <p:extLst>
      <p:ext uri="{BB962C8B-B14F-4D97-AF65-F5344CB8AC3E}">
        <p14:creationId xmlns:p14="http://schemas.microsoft.com/office/powerpoint/2010/main" val="844686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7"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15.15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2" name="Picture 3" descr="msotw9_temp0"/>
          <p:cNvPicPr>
            <a:picLocks noChangeAspect="1" noChangeArrowheads="1"/>
          </p:cNvPicPr>
          <p:nvPr/>
        </p:nvPicPr>
        <p:blipFill>
          <a:blip r:embed="rId3"/>
          <a:stretch>
            <a:fillRect/>
          </a:stretch>
        </p:blipFill>
        <p:spPr bwMode="auto">
          <a:xfrm>
            <a:off x="407988" y="1307474"/>
            <a:ext cx="2795587" cy="1299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msotw9_temp0"/>
          <p:cNvPicPr>
            <a:picLocks noChangeAspect="1" noChangeArrowheads="1"/>
          </p:cNvPicPr>
          <p:nvPr/>
        </p:nvPicPr>
        <p:blipFill>
          <a:blip r:embed="rId4"/>
          <a:stretch>
            <a:fillRect/>
          </a:stretch>
        </p:blipFill>
        <p:spPr bwMode="auto">
          <a:xfrm>
            <a:off x="820738" y="3132582"/>
            <a:ext cx="1984375" cy="155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p:cNvSpPr txBox="1">
            <a:spLocks noChangeArrowheads="1"/>
          </p:cNvSpPr>
          <p:nvPr/>
        </p:nvSpPr>
        <p:spPr bwMode="auto">
          <a:xfrm>
            <a:off x="3276600" y="2411413"/>
            <a:ext cx="586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acceleration of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is determined from the given rotation speed of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AB</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grpSp>
        <p:nvGrpSpPr>
          <p:cNvPr id="19" name="Group 13"/>
          <p:cNvGrpSpPr>
            <a:grpSpLocks/>
          </p:cNvGrpSpPr>
          <p:nvPr/>
        </p:nvGrpSpPr>
        <p:grpSpPr bwMode="auto">
          <a:xfrm>
            <a:off x="3276600" y="938213"/>
            <a:ext cx="5759450" cy="1346200"/>
            <a:chOff x="2064" y="591"/>
            <a:chExt cx="3628" cy="848"/>
          </a:xfrm>
        </p:grpSpPr>
        <p:sp>
          <p:nvSpPr>
            <p:cNvPr id="20" name="Text Box 9"/>
            <p:cNvSpPr txBox="1">
              <a:spLocks noChangeArrowheads="1"/>
            </p:cNvSpPr>
            <p:nvPr/>
          </p:nvSpPr>
          <p:spPr bwMode="auto">
            <a:xfrm>
              <a:off x="2064" y="591"/>
              <a:ext cx="3628"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2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angular acceleration of the connecting rod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BD</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the acceleration of point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will be determined from </a:t>
              </a:r>
            </a:p>
          </p:txBody>
        </p:sp>
        <p:graphicFrame>
          <p:nvGraphicFramePr>
            <p:cNvPr id="21" name="Object 4"/>
            <p:cNvGraphicFramePr>
              <a:graphicFrameLocks noChangeAspect="1"/>
            </p:cNvGraphicFramePr>
            <p:nvPr/>
          </p:nvGraphicFramePr>
          <p:xfrm>
            <a:off x="2491" y="1215"/>
            <a:ext cx="2352" cy="224"/>
          </p:xfrm>
          <a:graphic>
            <a:graphicData uri="http://schemas.openxmlformats.org/presentationml/2006/ole">
              <mc:AlternateContent xmlns:mc="http://schemas.openxmlformats.org/markup-compatibility/2006">
                <mc:Choice xmlns:v="urn:schemas-microsoft-com:vml" Requires="v">
                  <p:oleObj spid="_x0000_s61724" name="Equation" r:id="rId5" imgW="3733800" imgH="355600" progId="Equation.3">
                    <p:embed/>
                  </p:oleObj>
                </mc:Choice>
                <mc:Fallback>
                  <p:oleObj name="Equation" r:id="rId5" imgW="37338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1" y="1215"/>
                          <a:ext cx="2352"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2" name="Picture 21" descr="Picture6.png"/>
          <p:cNvPicPr>
            <a:picLocks noChangeAspect="1"/>
          </p:cNvPicPr>
          <p:nvPr/>
        </p:nvPicPr>
        <p:blipFill>
          <a:blip r:embed="rId7"/>
          <a:stretch>
            <a:fillRect/>
          </a:stretch>
        </p:blipFill>
        <p:spPr>
          <a:xfrm>
            <a:off x="3727161" y="3101771"/>
            <a:ext cx="5309177" cy="1206908"/>
          </a:xfrm>
          <a:prstGeom prst="rect">
            <a:avLst/>
          </a:prstGeom>
        </p:spPr>
      </p:pic>
      <p:pic>
        <p:nvPicPr>
          <p:cNvPr id="23" name="Picture 22" descr="Picture6.png"/>
          <p:cNvPicPr>
            <a:picLocks noChangeAspect="1"/>
          </p:cNvPicPr>
          <p:nvPr/>
        </p:nvPicPr>
        <p:blipFill>
          <a:blip r:embed="rId8"/>
          <a:stretch>
            <a:fillRect/>
          </a:stretch>
        </p:blipFill>
        <p:spPr>
          <a:xfrm>
            <a:off x="3911133" y="4378853"/>
            <a:ext cx="4083983" cy="481544"/>
          </a:xfrm>
          <a:prstGeom prst="rect">
            <a:avLst/>
          </a:prstGeom>
        </p:spPr>
      </p:pic>
    </p:spTree>
    <p:extLst>
      <p:ext uri="{BB962C8B-B14F-4D97-AF65-F5344CB8AC3E}">
        <p14:creationId xmlns:p14="http://schemas.microsoft.com/office/powerpoint/2010/main" val="2906799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15.15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21"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1031875"/>
            <a:ext cx="61880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17"/>
          <p:cNvGrpSpPr>
            <a:grpSpLocks/>
          </p:cNvGrpSpPr>
          <p:nvPr/>
        </p:nvGrpSpPr>
        <p:grpSpPr bwMode="auto">
          <a:xfrm>
            <a:off x="2836863" y="2681288"/>
            <a:ext cx="6210300" cy="752475"/>
            <a:chOff x="1668" y="1723"/>
            <a:chExt cx="3912" cy="474"/>
          </a:xfrm>
        </p:grpSpPr>
        <p:sp>
          <p:nvSpPr>
            <p:cNvPr id="23" name="Text Box 8"/>
            <p:cNvSpPr txBox="1">
              <a:spLocks noChangeArrowheads="1"/>
            </p:cNvSpPr>
            <p:nvPr/>
          </p:nvSpPr>
          <p:spPr bwMode="auto">
            <a:xfrm>
              <a:off x="1668" y="1723"/>
              <a:ext cx="391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tabLst>
                  <a:tab pos="5715000" algn="l"/>
                </a:tabLst>
                <a:defRPr>
                  <a:solidFill>
                    <a:schemeClr val="tx1"/>
                  </a:solidFill>
                  <a:latin typeface="Times New Roman" pitchFamily="18" charset="0"/>
                  <a:ea typeface="ＭＳ Ｐゴシック" pitchFamily="34" charset="-128"/>
                </a:defRPr>
              </a:lvl1pPr>
              <a:lvl2pPr marL="742950" indent="-285750" eaLnBrk="0" hangingPunct="0">
                <a:tabLst>
                  <a:tab pos="5715000" algn="l"/>
                </a:tabLst>
                <a:defRPr>
                  <a:solidFill>
                    <a:schemeClr val="tx1"/>
                  </a:solidFill>
                  <a:latin typeface="Times New Roman" pitchFamily="18" charset="0"/>
                  <a:ea typeface="ＭＳ Ｐゴシック" pitchFamily="34" charset="-128"/>
                </a:defRPr>
              </a:lvl2pPr>
              <a:lvl3pPr marL="1143000" indent="-228600" eaLnBrk="0" hangingPunct="0">
                <a:tabLst>
                  <a:tab pos="5715000" algn="l"/>
                </a:tabLst>
                <a:defRPr>
                  <a:solidFill>
                    <a:schemeClr val="tx1"/>
                  </a:solidFill>
                  <a:latin typeface="Times New Roman" pitchFamily="18" charset="0"/>
                  <a:ea typeface="ＭＳ Ｐゴシック" pitchFamily="34" charset="-128"/>
                </a:defRPr>
              </a:lvl3pPr>
              <a:lvl4pPr marL="1600200" indent="-228600" eaLnBrk="0" hangingPunct="0">
                <a:tabLst>
                  <a:tab pos="5715000" algn="l"/>
                </a:tabLst>
                <a:defRPr>
                  <a:solidFill>
                    <a:schemeClr val="tx1"/>
                  </a:solidFill>
                  <a:latin typeface="Times New Roman" pitchFamily="18" charset="0"/>
                  <a:ea typeface="ＭＳ Ｐゴシック" pitchFamily="34" charset="-128"/>
                </a:defRPr>
              </a:lvl4pPr>
              <a:lvl5pPr marL="2057400" indent="-228600" eaLnBrk="0" hangingPunct="0">
                <a:tabLst>
                  <a:tab pos="5715000" algn="l"/>
                </a:tabLst>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5715000" algn="l"/>
                </a:tabLs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5715000" algn="l"/>
                </a:tabLs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5715000" algn="l"/>
                </a:tabLs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5715000" algn="l"/>
                </a:tabLs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20000"/>
                </a:lnSpc>
                <a:spcBef>
                  <a:spcPct val="50000"/>
                </a:spcBef>
                <a:spcAft>
                  <a:spcPts val="0"/>
                </a:spcAft>
                <a:buClrTx/>
                <a:buSzTx/>
                <a:buFontTx/>
                <a:buChar char="•"/>
                <a:tabLst>
                  <a:tab pos="5715000" algn="l"/>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directions of the accelerations	are determined from the geometry. </a:t>
              </a:r>
            </a:p>
          </p:txBody>
        </p:sp>
        <p:graphicFrame>
          <p:nvGraphicFramePr>
            <p:cNvPr id="24" name="Object 7"/>
            <p:cNvGraphicFramePr>
              <a:graphicFrameLocks noChangeAspect="1"/>
            </p:cNvGraphicFramePr>
            <p:nvPr/>
          </p:nvGraphicFramePr>
          <p:xfrm>
            <a:off x="3906" y="1798"/>
            <a:ext cx="1408" cy="224"/>
          </p:xfrm>
          <a:graphic>
            <a:graphicData uri="http://schemas.openxmlformats.org/presentationml/2006/ole">
              <mc:AlternateContent xmlns:mc="http://schemas.openxmlformats.org/markup-compatibility/2006">
                <mc:Choice xmlns:v="urn:schemas-microsoft-com:vml" Requires="v">
                  <p:oleObj spid="_x0000_s63216" name="Equation" r:id="rId4" imgW="2234230" imgH="355446" progId="Equation.3">
                    <p:embed/>
                  </p:oleObj>
                </mc:Choice>
                <mc:Fallback>
                  <p:oleObj name="Equation" r:id="rId4" imgW="2234230"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6" y="1798"/>
                          <a:ext cx="1408"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6" name="Text Box 10"/>
          <p:cNvSpPr txBox="1">
            <a:spLocks noChangeArrowheads="1"/>
          </p:cNvSpPr>
          <p:nvPr/>
        </p:nvSpPr>
        <p:spPr bwMode="auto">
          <a:xfrm>
            <a:off x="2836863" y="3810000"/>
            <a:ext cx="5770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From Sample Problem 15.3,  </a:t>
            </a:r>
            <a:r>
              <a:rPr kumimoji="0" lang="en-US" altLang="en-US" sz="1800" b="0" i="1" u="none" strike="noStrike" kern="0" cap="none" spc="0" normalizeH="0" baseline="0" noProof="0" dirty="0">
                <a:ln>
                  <a:noFill/>
                </a:ln>
                <a:solidFill>
                  <a:srgbClr val="000000"/>
                </a:solidFill>
                <a:effectLst/>
                <a:uLnTx/>
                <a:uFillTx/>
                <a:latin typeface="Symbol" pitchFamily="18" charset="2"/>
                <a:ea typeface="ＭＳ Ｐゴシック" pitchFamily="34" charset="-128"/>
              </a:rPr>
              <a:t>w</a:t>
            </a:r>
            <a:r>
              <a:rPr kumimoji="0" lang="en-US" altLang="en-US" sz="18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BD</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62.0 rad/s, </a:t>
            </a:r>
            <a:r>
              <a:rPr kumimoji="0" lang="en-US" altLang="en-US" sz="1800" b="0" i="1" u="none" strike="noStrike" kern="0" cap="none" spc="0" normalizeH="0" baseline="0" noProof="0" dirty="0">
                <a:ln>
                  <a:noFill/>
                </a:ln>
                <a:solidFill>
                  <a:srgbClr val="000000"/>
                </a:solidFill>
                <a:effectLst/>
                <a:uLnTx/>
                <a:uFillTx/>
                <a:latin typeface="Symbol" pitchFamily="18" charset="2"/>
                <a:ea typeface="ＭＳ Ｐゴシック" pitchFamily="34" charset="-128"/>
              </a:rPr>
              <a:t>b</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13.95</a:t>
            </a:r>
            <a:r>
              <a:rPr kumimoji="0" lang="en-US" altLang="en-US" sz="18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o</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sp>
        <p:nvSpPr>
          <p:cNvPr id="34" name="Text Box 14"/>
          <p:cNvSpPr txBox="1">
            <a:spLocks noChangeArrowheads="1"/>
          </p:cNvSpPr>
          <p:nvPr/>
        </p:nvSpPr>
        <p:spPr bwMode="auto">
          <a:xfrm>
            <a:off x="2829243" y="5719766"/>
            <a:ext cx="593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direction of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18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D/B</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r>
              <a:rPr kumimoji="0" lang="en-US" altLang="en-US" sz="1800" b="0" i="1"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t</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is known but the sense is not known,</a:t>
            </a:r>
          </a:p>
        </p:txBody>
      </p:sp>
      <p:graphicFrame>
        <p:nvGraphicFramePr>
          <p:cNvPr id="35" name="Object 5"/>
          <p:cNvGraphicFramePr>
            <a:graphicFrameLocks noChangeAspect="1"/>
          </p:cNvGraphicFramePr>
          <p:nvPr/>
        </p:nvGraphicFramePr>
        <p:xfrm>
          <a:off x="3309938" y="3397250"/>
          <a:ext cx="1054100" cy="317500"/>
        </p:xfrm>
        <a:graphic>
          <a:graphicData uri="http://schemas.openxmlformats.org/presentationml/2006/ole">
            <mc:AlternateContent xmlns:mc="http://schemas.openxmlformats.org/markup-compatibility/2006">
              <mc:Choice xmlns:v="urn:schemas-microsoft-com:vml" Requires="v">
                <p:oleObj spid="_x0000_s63217" name="Equation" r:id="rId6" imgW="1053643" imgH="317362" progId="Equation.3">
                  <p:embed/>
                </p:oleObj>
              </mc:Choice>
              <mc:Fallback>
                <p:oleObj name="Equation" r:id="rId6" imgW="1053643" imgH="31736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9938" y="3397250"/>
                        <a:ext cx="10541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 name="Picture 35" descr="Picture6.png"/>
          <p:cNvPicPr>
            <a:picLocks noChangeAspect="1"/>
          </p:cNvPicPr>
          <p:nvPr/>
        </p:nvPicPr>
        <p:blipFill>
          <a:blip r:embed="rId8"/>
          <a:stretch>
            <a:fillRect/>
          </a:stretch>
        </p:blipFill>
        <p:spPr>
          <a:xfrm>
            <a:off x="3088623" y="4193347"/>
            <a:ext cx="5748053" cy="1481206"/>
          </a:xfrm>
          <a:prstGeom prst="rect">
            <a:avLst/>
          </a:prstGeom>
        </p:spPr>
      </p:pic>
      <p:pic>
        <p:nvPicPr>
          <p:cNvPr id="37" name="Picture 36" descr="Picture6.png"/>
          <p:cNvPicPr>
            <a:picLocks noChangeAspect="1"/>
          </p:cNvPicPr>
          <p:nvPr/>
        </p:nvPicPr>
        <p:blipFill>
          <a:blip r:embed="rId9"/>
          <a:stretch>
            <a:fillRect/>
          </a:stretch>
        </p:blipFill>
        <p:spPr>
          <a:xfrm>
            <a:off x="3172026" y="6068207"/>
            <a:ext cx="4876397" cy="493735"/>
          </a:xfrm>
          <a:prstGeom prst="rect">
            <a:avLst/>
          </a:prstGeom>
        </p:spPr>
      </p:pic>
      <p:pic>
        <p:nvPicPr>
          <p:cNvPr id="38" name="Picture 37" descr="Picture6.png"/>
          <p:cNvPicPr>
            <a:picLocks noChangeAspect="1"/>
          </p:cNvPicPr>
          <p:nvPr/>
        </p:nvPicPr>
        <p:blipFill>
          <a:blip r:embed="rId10"/>
          <a:stretch>
            <a:fillRect/>
          </a:stretch>
        </p:blipFill>
        <p:spPr>
          <a:xfrm>
            <a:off x="415389" y="2908980"/>
            <a:ext cx="2407721" cy="1097189"/>
          </a:xfrm>
          <a:prstGeom prst="rect">
            <a:avLst/>
          </a:prstGeom>
        </p:spPr>
      </p:pic>
    </p:spTree>
    <p:extLst>
      <p:ext uri="{BB962C8B-B14F-4D97-AF65-F5344CB8AC3E}">
        <p14:creationId xmlns:p14="http://schemas.microsoft.com/office/powerpoint/2010/main" val="866193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15.15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6"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2727326"/>
            <a:ext cx="268605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7025" y="969963"/>
            <a:ext cx="61880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 name="Object 5"/>
          <p:cNvGraphicFramePr>
            <a:graphicFrameLocks noChangeAspect="1"/>
          </p:cNvGraphicFramePr>
          <p:nvPr/>
        </p:nvGraphicFramePr>
        <p:xfrm>
          <a:off x="3300413" y="3292476"/>
          <a:ext cx="3733800" cy="355600"/>
        </p:xfrm>
        <a:graphic>
          <a:graphicData uri="http://schemas.openxmlformats.org/presentationml/2006/ole">
            <mc:AlternateContent xmlns:mc="http://schemas.openxmlformats.org/markup-compatibility/2006">
              <mc:Choice xmlns:v="urn:schemas-microsoft-com:vml" Requires="v">
                <p:oleObj spid="_x0000_s63862" name="Equation" r:id="rId5" imgW="3733800" imgH="355600" progId="Equation.3">
                  <p:embed/>
                </p:oleObj>
              </mc:Choice>
              <mc:Fallback>
                <p:oleObj name="Equation" r:id="rId5" imgW="37338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0413" y="3292476"/>
                        <a:ext cx="37338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 Box 16"/>
          <p:cNvSpPr txBox="1">
            <a:spLocks noChangeArrowheads="1"/>
          </p:cNvSpPr>
          <p:nvPr/>
        </p:nvSpPr>
        <p:spPr bwMode="auto">
          <a:xfrm>
            <a:off x="2933700" y="2635251"/>
            <a:ext cx="6210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Component equations for acceleration of point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are solved simultaneously.</a:t>
            </a:r>
          </a:p>
        </p:txBody>
      </p:sp>
      <p:sp>
        <p:nvSpPr>
          <p:cNvPr id="26" name="Text Box 18"/>
          <p:cNvSpPr txBox="1">
            <a:spLocks noChangeArrowheads="1"/>
          </p:cNvSpPr>
          <p:nvPr/>
        </p:nvSpPr>
        <p:spPr bwMode="auto">
          <a:xfrm>
            <a:off x="2933700" y="3705225"/>
            <a:ext cx="2208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x</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components:</a:t>
            </a:r>
            <a:endPar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27" name="Text Box 21"/>
          <p:cNvSpPr txBox="1">
            <a:spLocks noChangeArrowheads="1"/>
          </p:cNvSpPr>
          <p:nvPr/>
        </p:nvSpPr>
        <p:spPr bwMode="auto">
          <a:xfrm>
            <a:off x="2933700" y="4511678"/>
            <a:ext cx="2079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y </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components:</a:t>
            </a:r>
            <a:endPar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pic>
        <p:nvPicPr>
          <p:cNvPr id="28" name="Picture 27" descr="Picture6.png"/>
          <p:cNvPicPr>
            <a:picLocks noChangeAspect="1"/>
          </p:cNvPicPr>
          <p:nvPr/>
        </p:nvPicPr>
        <p:blipFill>
          <a:blip r:embed="rId7"/>
          <a:stretch>
            <a:fillRect/>
          </a:stretch>
        </p:blipFill>
        <p:spPr>
          <a:xfrm>
            <a:off x="367764" y="1096182"/>
            <a:ext cx="2407721" cy="1103285"/>
          </a:xfrm>
          <a:prstGeom prst="rect">
            <a:avLst/>
          </a:prstGeom>
        </p:spPr>
      </p:pic>
      <p:pic>
        <p:nvPicPr>
          <p:cNvPr id="29" name="Picture 28" descr="Picture6.png"/>
          <p:cNvPicPr>
            <a:picLocks noChangeAspect="1"/>
          </p:cNvPicPr>
          <p:nvPr/>
        </p:nvPicPr>
        <p:blipFill>
          <a:blip r:embed="rId8"/>
          <a:stretch>
            <a:fillRect/>
          </a:stretch>
        </p:blipFill>
        <p:spPr>
          <a:xfrm>
            <a:off x="3160125" y="4125101"/>
            <a:ext cx="5955300" cy="341348"/>
          </a:xfrm>
          <a:prstGeom prst="rect">
            <a:avLst/>
          </a:prstGeom>
        </p:spPr>
      </p:pic>
      <p:pic>
        <p:nvPicPr>
          <p:cNvPr id="30" name="Picture 29" descr="Picture6.png"/>
          <p:cNvPicPr>
            <a:picLocks noChangeAspect="1"/>
          </p:cNvPicPr>
          <p:nvPr/>
        </p:nvPicPr>
        <p:blipFill>
          <a:blip r:embed="rId9"/>
          <a:stretch>
            <a:fillRect/>
          </a:stretch>
        </p:blipFill>
        <p:spPr>
          <a:xfrm>
            <a:off x="3479142" y="4950728"/>
            <a:ext cx="5595666" cy="347443"/>
          </a:xfrm>
          <a:prstGeom prst="rect">
            <a:avLst/>
          </a:prstGeom>
        </p:spPr>
      </p:pic>
      <p:pic>
        <p:nvPicPr>
          <p:cNvPr id="31" name="Picture 30" descr="Picture6.png"/>
          <p:cNvPicPr>
            <a:picLocks noChangeAspect="1"/>
          </p:cNvPicPr>
          <p:nvPr/>
        </p:nvPicPr>
        <p:blipFill>
          <a:blip r:embed="rId10"/>
          <a:stretch>
            <a:fillRect/>
          </a:stretch>
        </p:blipFill>
        <p:spPr>
          <a:xfrm>
            <a:off x="6449283" y="5352330"/>
            <a:ext cx="2322384" cy="1030139"/>
          </a:xfrm>
          <a:prstGeom prst="rect">
            <a:avLst/>
          </a:prstGeom>
        </p:spPr>
      </p:pic>
    </p:spTree>
    <p:extLst>
      <p:ext uri="{BB962C8B-B14F-4D97-AF65-F5344CB8AC3E}">
        <p14:creationId xmlns:p14="http://schemas.microsoft.com/office/powerpoint/2010/main" val="1393239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15.15 </a:t>
            </a:r>
            <a:r>
              <a:rPr lang="en-US" altLang="en-US" sz="1000" b="1" dirty="0">
                <a:solidFill>
                  <a:srgbClr val="AD0B1E"/>
                </a:solidFill>
                <a:ea typeface="ＭＳ Ｐゴシック" pitchFamily="34" charset="-128"/>
              </a:rPr>
              <a:t>5</a:t>
            </a:r>
            <a:endParaRPr lang="en-US" sz="1000" b="1" dirty="0">
              <a:solidFill>
                <a:srgbClr val="AD0B1E"/>
              </a:solidFill>
            </a:endParaRPr>
          </a:p>
        </p:txBody>
      </p:sp>
      <mc:AlternateContent xmlns:mc="http://schemas.openxmlformats.org/markup-compatibility/2006" xmlns:a14="http://schemas.microsoft.com/office/drawing/2010/main">
        <mc:Choice Requires="a14">
          <p:sp>
            <p:nvSpPr>
              <p:cNvPr id="18" name="Text Box 8"/>
              <p:cNvSpPr txBox="1">
                <a:spLocks noChangeArrowheads="1"/>
              </p:cNvSpPr>
              <p:nvPr/>
            </p:nvSpPr>
            <p:spPr bwMode="auto">
              <a:xfrm>
                <a:off x="4548188" y="938213"/>
                <a:ext cx="4595812" cy="48012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AD0B1E"/>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In this solution, you looked at the magnitude and direction of each term (</a:t>
                </a:r>
                <a14:m>
                  <m:oMath xmlns:m="http://schemas.openxmlformats.org/officeDocument/2006/math">
                    <m:acc>
                      <m:accPr>
                        <m:chr m:val="⃑"/>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accPr>
                      <m:e>
                        <m:sSub>
                          <m:sSubPr>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en-US" altLang="en-US" sz="2000" b="0" i="1" u="none" strike="noStrike" kern="0" cap="none" spc="0" normalizeH="0" baseline="0" noProof="0" smtClean="0">
                                <a:ln>
                                  <a:noFill/>
                                </a:ln>
                                <a:solidFill>
                                  <a:srgbClr val="000000"/>
                                </a:solidFill>
                                <a:effectLst/>
                                <a:uLnTx/>
                                <a:uFillTx/>
                                <a:latin typeface="Cambria Math"/>
                              </a:rPr>
                              <m:t>𝑎</m:t>
                            </m:r>
                          </m:e>
                          <m:sub>
                            <m:r>
                              <a:rPr kumimoji="0" lang="en-US" altLang="en-US" sz="2000" b="0" i="1" u="none" strike="noStrike" kern="0" cap="none" spc="0" normalizeH="0" baseline="0" noProof="0" smtClean="0">
                                <a:ln>
                                  <a:noFill/>
                                </a:ln>
                                <a:solidFill>
                                  <a:srgbClr val="000000"/>
                                </a:solidFill>
                                <a:effectLst/>
                                <a:uLnTx/>
                                <a:uFillTx/>
                                <a:latin typeface="Cambria Math"/>
                              </a:rPr>
                              <m:t>𝐵</m:t>
                            </m:r>
                          </m:sub>
                        </m:sSub>
                      </m:e>
                    </m:acc>
                    <m:r>
                      <a:rPr kumimoji="0" lang="en-US" altLang="en-US" sz="2000" b="0" i="1" u="none" strike="noStrike" kern="0" cap="none" spc="0" normalizeH="0" baseline="0" noProof="0" smtClean="0">
                        <a:ln>
                          <a:noFill/>
                        </a:ln>
                        <a:solidFill>
                          <a:srgbClr val="000000"/>
                        </a:solidFill>
                        <a:effectLst/>
                        <a:uLnTx/>
                        <a:uFillTx/>
                        <a:latin typeface="Cambria Math"/>
                      </a:rPr>
                      <m:t> </m:t>
                    </m:r>
                  </m:oMath>
                </a14:m>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14:m>
                  <m:oMath xmlns:m="http://schemas.openxmlformats.org/officeDocument/2006/math">
                    <m:acc>
                      <m:accPr>
                        <m:chr m:val="⃑"/>
                        <m:ctrlPr>
                          <a:rPr kumimoji="0" lang="en-US" altLang="en-US" sz="2000" b="0" i="1" u="none" strike="noStrike" kern="0" cap="none" spc="0" normalizeH="0" baseline="0" noProof="0">
                            <a:ln>
                              <a:noFill/>
                            </a:ln>
                            <a:solidFill>
                              <a:srgbClr val="000000"/>
                            </a:solidFill>
                            <a:effectLst/>
                            <a:uLnTx/>
                            <a:uFillTx/>
                            <a:latin typeface="Cambria Math" panose="02040503050406030204" pitchFamily="18" charset="0"/>
                          </a:rPr>
                        </m:ctrlPr>
                      </m:accPr>
                      <m:e>
                        <m:sSub>
                          <m:sSubPr>
                            <m:ctrlPr>
                              <a:rPr kumimoji="0" lang="en-US" altLang="en-US" sz="20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lang="en-US" altLang="en-US" sz="2000" b="0" i="1" u="none" strike="noStrike" kern="0" cap="none" spc="0" normalizeH="0" baseline="0" noProof="0">
                                <a:ln>
                                  <a:noFill/>
                                </a:ln>
                                <a:solidFill>
                                  <a:srgbClr val="000000"/>
                                </a:solidFill>
                                <a:effectLst/>
                                <a:uLnTx/>
                                <a:uFillTx/>
                                <a:latin typeface="Cambria Math"/>
                              </a:rPr>
                              <m:t>𝑎</m:t>
                            </m:r>
                          </m:e>
                          <m:sub>
                            <m:f>
                              <m:fPr>
                                <m:type m:val="lin"/>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US" altLang="en-US" sz="2000" b="0" i="1" u="none" strike="noStrike" kern="0" cap="none" spc="0" normalizeH="0" baseline="0" noProof="0" smtClean="0">
                                    <a:ln>
                                      <a:noFill/>
                                    </a:ln>
                                    <a:solidFill>
                                      <a:srgbClr val="000000"/>
                                    </a:solidFill>
                                    <a:effectLst/>
                                    <a:uLnTx/>
                                    <a:uFillTx/>
                                    <a:latin typeface="Cambria Math"/>
                                  </a:rPr>
                                  <m:t>𝐷</m:t>
                                </m:r>
                              </m:num>
                              <m:den>
                                <m:r>
                                  <a:rPr kumimoji="0" lang="en-US" altLang="en-US" sz="2000" b="0" i="1" u="none" strike="noStrike" kern="0" cap="none" spc="0" normalizeH="0" baseline="0" noProof="0" smtClean="0">
                                    <a:ln>
                                      <a:noFill/>
                                    </a:ln>
                                    <a:solidFill>
                                      <a:srgbClr val="000000"/>
                                    </a:solidFill>
                                    <a:effectLst/>
                                    <a:uLnTx/>
                                    <a:uFillTx/>
                                    <a:latin typeface="Cambria Math"/>
                                  </a:rPr>
                                  <m:t>𝐵</m:t>
                                </m:r>
                              </m:den>
                            </m:f>
                          </m:sub>
                        </m:sSub>
                      </m:e>
                    </m:acc>
                    <m:r>
                      <a:rPr kumimoji="0" lang="en-US" altLang="en-US" sz="2000" b="0" i="1" u="none" strike="noStrike" kern="0" cap="none" spc="0" normalizeH="0" baseline="0" noProof="0">
                        <a:ln>
                          <a:noFill/>
                        </a:ln>
                        <a:solidFill>
                          <a:srgbClr val="000000"/>
                        </a:solidFill>
                        <a:effectLst/>
                        <a:uLnTx/>
                        <a:uFillTx/>
                        <a:latin typeface="Cambria Math"/>
                      </a:rPr>
                      <m:t> </m:t>
                    </m:r>
                  </m:oMath>
                </a14:m>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then found the x and y components.</a:t>
                </a: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Alternatively, you could have assumed that </a:t>
                </a:r>
                <a14:m>
                  <m:oMath xmlns:m="http://schemas.openxmlformats.org/officeDocument/2006/math">
                    <m:acc>
                      <m:accPr>
                        <m:chr m:val="⃑"/>
                        <m:ctrlPr>
                          <a:rPr kumimoji="0" lang="en-US" altLang="en-US" sz="2000" b="0" i="1" u="none" strike="noStrike" kern="0" cap="none" spc="0" normalizeH="0" baseline="0" noProof="0">
                            <a:ln>
                              <a:noFill/>
                            </a:ln>
                            <a:solidFill>
                              <a:srgbClr val="000000"/>
                            </a:solidFill>
                            <a:effectLst/>
                            <a:uLnTx/>
                            <a:uFillTx/>
                            <a:latin typeface="Cambria Math" panose="02040503050406030204" pitchFamily="18" charset="0"/>
                          </a:rPr>
                        </m:ctrlPr>
                      </m:accPr>
                      <m:e>
                        <m:sSub>
                          <m:sSubPr>
                            <m:ctrlPr>
                              <a:rPr kumimoji="0" lang="en-US" altLang="en-US" sz="20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lang="en-US" altLang="en-US" sz="2000" b="0" i="1" u="none" strike="noStrike" kern="0" cap="none" spc="0" normalizeH="0" baseline="0" noProof="0">
                                <a:ln>
                                  <a:noFill/>
                                </a:ln>
                                <a:solidFill>
                                  <a:srgbClr val="000000"/>
                                </a:solidFill>
                                <a:effectLst/>
                                <a:uLnTx/>
                                <a:uFillTx/>
                                <a:latin typeface="Cambria Math"/>
                              </a:rPr>
                              <m:t>𝑎</m:t>
                            </m:r>
                          </m:e>
                          <m:sub>
                            <m:r>
                              <a:rPr kumimoji="0" lang="en-US" altLang="en-US" sz="2000" b="0" i="1" u="none" strike="noStrike" kern="0" cap="none" spc="0" normalizeH="0" baseline="0" noProof="0" smtClean="0">
                                <a:ln>
                                  <a:noFill/>
                                </a:ln>
                                <a:solidFill>
                                  <a:srgbClr val="000000"/>
                                </a:solidFill>
                                <a:effectLst/>
                                <a:uLnTx/>
                                <a:uFillTx/>
                                <a:latin typeface="Cambria Math"/>
                              </a:rPr>
                              <m:t>𝐷</m:t>
                            </m:r>
                          </m:sub>
                        </m:sSub>
                      </m:e>
                    </m:acc>
                    <m:r>
                      <a:rPr kumimoji="0" lang="en-US" altLang="en-US" sz="2000" b="0" i="1" u="none" strike="noStrike" kern="0" cap="none" spc="0" normalizeH="0" baseline="0" noProof="0">
                        <a:ln>
                          <a:noFill/>
                        </a:ln>
                        <a:solidFill>
                          <a:srgbClr val="000000"/>
                        </a:solidFill>
                        <a:effectLst/>
                        <a:uLnTx/>
                        <a:uFillTx/>
                        <a:latin typeface="Cambria Math"/>
                      </a:rPr>
                      <m:t> </m:t>
                    </m:r>
                  </m:oMath>
                </a14:m>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was to the left, </a:t>
                </a:r>
                <a14:m>
                  <m:oMath xmlns:m="http://schemas.openxmlformats.org/officeDocument/2006/math">
                    <m:acc>
                      <m:accPr>
                        <m:chr m:val="⃑"/>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accPr>
                      <m:e>
                        <m:sSub>
                          <m:sSubPr>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𝛼</m:t>
                            </m:r>
                          </m:e>
                          <m:sub>
                            <m:r>
                              <a:rPr kumimoji="0" lang="en-US" altLang="en-US" sz="2000" b="0" i="1" u="none" strike="noStrike" kern="0" cap="none" spc="0" normalizeH="0" baseline="0" noProof="0" smtClean="0">
                                <a:ln>
                                  <a:noFill/>
                                </a:ln>
                                <a:solidFill>
                                  <a:srgbClr val="000000"/>
                                </a:solidFill>
                                <a:effectLst/>
                                <a:uLnTx/>
                                <a:uFillTx/>
                                <a:latin typeface="Cambria Math"/>
                              </a:rPr>
                              <m:t>𝐵𝐷</m:t>
                            </m:r>
                          </m:sub>
                        </m:sSub>
                      </m:e>
                    </m:acc>
                  </m:oMath>
                </a14:m>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was positive, and then substituted in the vector quantities to get:</a:t>
                </a:r>
              </a:p>
              <a:p>
                <a:pPr marL="0" marR="0" lvl="0" indent="0" defTabSz="914400" eaLnBrk="1" fontAlgn="auto" latinLnBrk="0" hangingPunct="1">
                  <a:lnSpc>
                    <a:spcPct val="100000"/>
                  </a:lnSpc>
                  <a:spcBef>
                    <a:spcPct val="50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accPr>
                        <m:e>
                          <m:sSub>
                            <m:sSubPr>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en-US" altLang="en-US" sz="2000" b="0" i="1" u="none" strike="noStrike" kern="0" cap="none" spc="0" normalizeH="0" baseline="0" noProof="0" smtClean="0">
                                  <a:ln>
                                    <a:noFill/>
                                  </a:ln>
                                  <a:solidFill>
                                    <a:srgbClr val="000000"/>
                                  </a:solidFill>
                                  <a:effectLst/>
                                  <a:uLnTx/>
                                  <a:uFillTx/>
                                  <a:latin typeface="Cambria Math"/>
                                </a:rPr>
                                <m:t>𝑎</m:t>
                              </m:r>
                            </m:e>
                            <m:sub>
                              <m:r>
                                <a:rPr kumimoji="0" lang="en-US" altLang="en-US" sz="2000" b="0" i="1" u="none" strike="noStrike" kern="0" cap="none" spc="0" normalizeH="0" baseline="0" noProof="0" smtClean="0">
                                  <a:ln>
                                    <a:noFill/>
                                  </a:ln>
                                  <a:solidFill>
                                    <a:srgbClr val="000000"/>
                                  </a:solidFill>
                                  <a:effectLst/>
                                  <a:uLnTx/>
                                  <a:uFillTx/>
                                  <a:latin typeface="Cambria Math"/>
                                </a:rPr>
                                <m:t>𝐷</m:t>
                              </m:r>
                            </m:sub>
                          </m:sSub>
                        </m:e>
                      </m:acc>
                      <m:r>
                        <a:rPr kumimoji="0" lang="en-US" altLang="en-US" sz="2000" b="0" i="1" u="none" strike="noStrike" kern="0" cap="none" spc="0" normalizeH="0" baseline="0" noProof="0" smtClean="0">
                          <a:ln>
                            <a:noFill/>
                          </a:ln>
                          <a:solidFill>
                            <a:srgbClr val="000000"/>
                          </a:solidFill>
                          <a:effectLst/>
                          <a:uLnTx/>
                          <a:uFillTx/>
                          <a:latin typeface="Cambria Math"/>
                        </a:rPr>
                        <m:t>=</m:t>
                      </m:r>
                      <m:acc>
                        <m:accPr>
                          <m:chr m:val="⃑"/>
                          <m:ctrlPr>
                            <a:rPr kumimoji="0" lang="en-US" altLang="en-US" sz="2000" b="0" i="1" u="none" strike="noStrike" kern="0" cap="none" spc="0" normalizeH="0" baseline="0" noProof="0">
                              <a:ln>
                                <a:noFill/>
                              </a:ln>
                              <a:solidFill>
                                <a:srgbClr val="000000"/>
                              </a:solidFill>
                              <a:effectLst/>
                              <a:uLnTx/>
                              <a:uFillTx/>
                              <a:latin typeface="Cambria Math" panose="02040503050406030204" pitchFamily="18" charset="0"/>
                            </a:rPr>
                          </m:ctrlPr>
                        </m:accPr>
                        <m:e>
                          <m:sSub>
                            <m:sSubPr>
                              <m:ctrlPr>
                                <a:rPr kumimoji="0" lang="en-US" altLang="en-US" sz="20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lang="en-US" altLang="en-US" sz="2000" b="0" i="1" u="none" strike="noStrike" kern="0" cap="none" spc="0" normalizeH="0" baseline="0" noProof="0">
                                  <a:ln>
                                    <a:noFill/>
                                  </a:ln>
                                  <a:solidFill>
                                    <a:srgbClr val="000000"/>
                                  </a:solidFill>
                                  <a:effectLst/>
                                  <a:uLnTx/>
                                  <a:uFillTx/>
                                  <a:latin typeface="Cambria Math"/>
                                </a:rPr>
                                <m:t>𝑎</m:t>
                              </m:r>
                            </m:e>
                            <m:sub>
                              <m:r>
                                <a:rPr kumimoji="0" lang="en-US" altLang="en-US" sz="2000" b="0" i="1" u="none" strike="noStrike" kern="0" cap="none" spc="0" normalizeH="0" baseline="0" noProof="0" smtClean="0">
                                  <a:ln>
                                    <a:noFill/>
                                  </a:ln>
                                  <a:solidFill>
                                    <a:srgbClr val="000000"/>
                                  </a:solidFill>
                                  <a:effectLst/>
                                  <a:uLnTx/>
                                  <a:uFillTx/>
                                  <a:latin typeface="Cambria Math"/>
                                </a:rPr>
                                <m:t>𝐵</m:t>
                              </m:r>
                            </m:sub>
                          </m:sSub>
                        </m:e>
                      </m:acc>
                      <m:r>
                        <a:rPr kumimoji="0" lang="en-US" altLang="en-US" sz="2000" b="0" i="1" u="none" strike="noStrike" kern="0" cap="none" spc="0" normalizeH="0" baseline="0" noProof="0" smtClean="0">
                          <a:ln>
                            <a:noFill/>
                          </a:ln>
                          <a:solidFill>
                            <a:srgbClr val="000000"/>
                          </a:solidFill>
                          <a:effectLst/>
                          <a:uLnTx/>
                          <a:uFillTx/>
                          <a:latin typeface="Cambria Math"/>
                        </a:rPr>
                        <m:t>+</m:t>
                      </m:r>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𝛼</m:t>
                      </m:r>
                      <m:acc>
                        <m:accPr>
                          <m:chr m:val="⃑"/>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ea typeface="Cambria Math"/>
                            </a:rPr>
                          </m:ctrlPr>
                        </m:accPr>
                        <m:e>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𝑘</m:t>
                          </m:r>
                        </m:e>
                      </m:acc>
                      <m:r>
                        <a:rPr kumimoji="0" lang="en-US" altLang="en-US" sz="2000" b="0" i="1" u="none" strike="noStrike" kern="0" cap="none" spc="0" normalizeH="0" baseline="0" noProof="0" smtClean="0">
                          <a:ln>
                            <a:noFill/>
                          </a:ln>
                          <a:solidFill>
                            <a:srgbClr val="000000"/>
                          </a:solidFill>
                          <a:effectLst/>
                          <a:uLnTx/>
                          <a:uFillTx/>
                          <a:latin typeface="Cambria Math"/>
                          <a:ea typeface="Cambria Math"/>
                        </a:rPr>
                        <m:t>×</m:t>
                      </m:r>
                      <m:acc>
                        <m:accPr>
                          <m:chr m:val="⃑"/>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ea typeface="Cambria Math"/>
                            </a:rPr>
                          </m:ctrlPr>
                        </m:accPr>
                        <m:e>
                          <m:sSub>
                            <m:sSubPr>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ea typeface="Cambria Math"/>
                                </a:rPr>
                              </m:ctrlPr>
                            </m:sSubPr>
                            <m:e>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𝑟</m:t>
                              </m:r>
                            </m:e>
                            <m:sub>
                              <m:f>
                                <m:fPr>
                                  <m:type m:val="lin"/>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ea typeface="Cambria Math"/>
                                    </a:rPr>
                                  </m:ctrlPr>
                                </m:fPr>
                                <m:num>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𝐷</m:t>
                                  </m:r>
                                </m:num>
                                <m:den>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𝐵</m:t>
                                  </m:r>
                                </m:den>
                              </m:f>
                            </m:sub>
                          </m:sSub>
                        </m:e>
                      </m:acc>
                      <m:r>
                        <a:rPr kumimoji="0" lang="en-US" altLang="en-US" sz="2000" b="0" i="1" u="none" strike="noStrike" kern="0" cap="none" spc="0" normalizeH="0" baseline="0" noProof="0" smtClean="0">
                          <a:ln>
                            <a:noFill/>
                          </a:ln>
                          <a:solidFill>
                            <a:srgbClr val="000000"/>
                          </a:solidFill>
                          <a:effectLst/>
                          <a:uLnTx/>
                          <a:uFillTx/>
                          <a:latin typeface="Cambria Math"/>
                        </a:rPr>
                        <m:t>−</m:t>
                      </m:r>
                      <m:sSup>
                        <m:sSupPr>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𝜔</m:t>
                          </m:r>
                        </m:e>
                        <m:sup>
                          <m:r>
                            <a:rPr kumimoji="0" lang="en-US" altLang="en-US" sz="2000" b="0" i="1" u="none" strike="noStrike" kern="0" cap="none" spc="0" normalizeH="0" baseline="0" noProof="0" smtClean="0">
                              <a:ln>
                                <a:noFill/>
                              </a:ln>
                              <a:solidFill>
                                <a:srgbClr val="000000"/>
                              </a:solidFill>
                              <a:effectLst/>
                              <a:uLnTx/>
                              <a:uFillTx/>
                              <a:latin typeface="Cambria Math"/>
                            </a:rPr>
                            <m:t>2</m:t>
                          </m:r>
                        </m:sup>
                      </m:sSup>
                      <m:acc>
                        <m:accPr>
                          <m:chr m:val="⃑"/>
                          <m:ctrlPr>
                            <a:rPr kumimoji="0" lang="en-US" altLang="en-US" sz="2000" b="0" i="1" u="none" strike="noStrike" kern="0" cap="none" spc="0" normalizeH="0" baseline="0" noProof="0">
                              <a:ln>
                                <a:noFill/>
                              </a:ln>
                              <a:solidFill>
                                <a:srgbClr val="000000"/>
                              </a:solidFill>
                              <a:effectLst/>
                              <a:uLnTx/>
                              <a:uFillTx/>
                              <a:latin typeface="Cambria Math" panose="02040503050406030204" pitchFamily="18" charset="0"/>
                              <a:ea typeface="Cambria Math"/>
                            </a:rPr>
                          </m:ctrlPr>
                        </m:accPr>
                        <m:e>
                          <m:sSub>
                            <m:sSubPr>
                              <m:ctrlPr>
                                <a:rPr kumimoji="0" lang="en-US" altLang="en-US" sz="2000" b="0" i="1" u="none" strike="noStrike" kern="0" cap="none" spc="0" normalizeH="0" baseline="0" noProof="0">
                                  <a:ln>
                                    <a:noFill/>
                                  </a:ln>
                                  <a:solidFill>
                                    <a:srgbClr val="000000"/>
                                  </a:solidFill>
                                  <a:effectLst/>
                                  <a:uLnTx/>
                                  <a:uFillTx/>
                                  <a:latin typeface="Cambria Math" panose="02040503050406030204" pitchFamily="18" charset="0"/>
                                  <a:ea typeface="Cambria Math"/>
                                </a:rPr>
                              </m:ctrlPr>
                            </m:sSubPr>
                            <m:e>
                              <m:r>
                                <a:rPr kumimoji="0" lang="en-US" altLang="en-US" sz="2000" b="0" i="1" u="none" strike="noStrike" kern="0" cap="none" spc="0" normalizeH="0" baseline="0" noProof="0">
                                  <a:ln>
                                    <a:noFill/>
                                  </a:ln>
                                  <a:solidFill>
                                    <a:srgbClr val="000000"/>
                                  </a:solidFill>
                                  <a:effectLst/>
                                  <a:uLnTx/>
                                  <a:uFillTx/>
                                  <a:latin typeface="Cambria Math"/>
                                  <a:ea typeface="Cambria Math"/>
                                </a:rPr>
                                <m:t>𝑟</m:t>
                              </m:r>
                            </m:e>
                            <m:sub>
                              <m:f>
                                <m:fPr>
                                  <m:type m:val="lin"/>
                                  <m:ctrlPr>
                                    <a:rPr kumimoji="0" lang="en-US" altLang="en-US" sz="2000" b="0" i="1" u="none" strike="noStrike" kern="0" cap="none" spc="0" normalizeH="0" baseline="0" noProof="0">
                                      <a:ln>
                                        <a:noFill/>
                                      </a:ln>
                                      <a:solidFill>
                                        <a:srgbClr val="000000"/>
                                      </a:solidFill>
                                      <a:effectLst/>
                                      <a:uLnTx/>
                                      <a:uFillTx/>
                                      <a:latin typeface="Cambria Math" panose="02040503050406030204" pitchFamily="18" charset="0"/>
                                      <a:ea typeface="Cambria Math"/>
                                    </a:rPr>
                                  </m:ctrlPr>
                                </m:fPr>
                                <m:num>
                                  <m:r>
                                    <a:rPr kumimoji="0" lang="en-US" altLang="en-US" sz="2000" b="0" i="1" u="none" strike="noStrike" kern="0" cap="none" spc="0" normalizeH="0" baseline="0" noProof="0">
                                      <a:ln>
                                        <a:noFill/>
                                      </a:ln>
                                      <a:solidFill>
                                        <a:srgbClr val="000000"/>
                                      </a:solidFill>
                                      <a:effectLst/>
                                      <a:uLnTx/>
                                      <a:uFillTx/>
                                      <a:latin typeface="Cambria Math"/>
                                      <a:ea typeface="Cambria Math"/>
                                    </a:rPr>
                                    <m:t>𝐷</m:t>
                                  </m:r>
                                </m:num>
                                <m:den>
                                  <m:r>
                                    <a:rPr kumimoji="0" lang="en-US" altLang="en-US" sz="2000" b="0" i="1" u="none" strike="noStrike" kern="0" cap="none" spc="0" normalizeH="0" baseline="0" noProof="0">
                                      <a:ln>
                                        <a:noFill/>
                                      </a:ln>
                                      <a:solidFill>
                                        <a:srgbClr val="000000"/>
                                      </a:solidFill>
                                      <a:effectLst/>
                                      <a:uLnTx/>
                                      <a:uFillTx/>
                                      <a:latin typeface="Cambria Math"/>
                                      <a:ea typeface="Cambria Math"/>
                                    </a:rPr>
                                    <m:t>𝐵</m:t>
                                  </m:r>
                                </m:den>
                              </m:f>
                            </m:sub>
                          </m:sSub>
                        </m:e>
                      </m:acc>
                    </m:oMath>
                  </m:oMathPara>
                </a14:m>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a:p>
                <a:pPr marL="231775" marR="0" lvl="0" indent="-231775" defTabSz="91440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These produce </a:t>
                </a:r>
                <a:r>
                  <a:rPr kumimoji="0" 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These identical expressions for the i and j components compared to the previous equations if you substitute in the numbers.</a:t>
                </a: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mc:Choice>
        <mc:Fallback xmlns="">
          <p:sp>
            <p:nvSpPr>
              <p:cNvPr id="18" name="Text Box 8"/>
              <p:cNvSpPr txBox="1">
                <a:spLocks noRot="1" noChangeAspect="1" noMove="1" noResize="1" noEditPoints="1" noAdjustHandles="1" noChangeArrowheads="1" noChangeShapeType="1" noTextEdit="1"/>
              </p:cNvSpPr>
              <p:nvPr/>
            </p:nvSpPr>
            <p:spPr bwMode="auto">
              <a:xfrm>
                <a:off x="4548188" y="938213"/>
                <a:ext cx="4595812" cy="4801251"/>
              </a:xfrm>
              <a:prstGeom prst="rect">
                <a:avLst/>
              </a:prstGeom>
              <a:blipFill rotWithShape="1">
                <a:blip r:embed="rId2"/>
                <a:stretch>
                  <a:fillRect l="-1326" t="-635" r="-2122" b="-12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9" name="Picture 18" descr="Picture6.png"/>
          <p:cNvPicPr>
            <a:picLocks noChangeAspect="1"/>
          </p:cNvPicPr>
          <p:nvPr/>
        </p:nvPicPr>
        <p:blipFill>
          <a:blip r:embed="rId3"/>
          <a:stretch>
            <a:fillRect/>
          </a:stretch>
        </p:blipFill>
        <p:spPr>
          <a:xfrm>
            <a:off x="420263" y="1320186"/>
            <a:ext cx="3826723" cy="1741127"/>
          </a:xfrm>
          <a:prstGeom prst="rect">
            <a:avLst/>
          </a:prstGeom>
        </p:spPr>
      </p:pic>
    </p:spTree>
    <p:extLst>
      <p:ext uri="{BB962C8B-B14F-4D97-AF65-F5344CB8AC3E}">
        <p14:creationId xmlns:p14="http://schemas.microsoft.com/office/powerpoint/2010/main" val="4178702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15.16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1" name="Picture 3" descr="msotw9_temp0"/>
          <p:cNvPicPr>
            <a:picLocks noChangeAspect="1" noChangeArrowheads="1"/>
          </p:cNvPicPr>
          <p:nvPr/>
        </p:nvPicPr>
        <p:blipFill>
          <a:blip r:embed="rId3"/>
          <a:stretch>
            <a:fillRect/>
          </a:stretch>
        </p:blipFill>
        <p:spPr bwMode="auto">
          <a:xfrm>
            <a:off x="425450" y="1262061"/>
            <a:ext cx="3694113" cy="207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nvSpPr>
        <p:spPr bwMode="auto">
          <a:xfrm>
            <a:off x="285750" y="3729038"/>
            <a:ext cx="428625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In the position shown, crank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has a constant angular velocity </a:t>
            </a:r>
            <a:r>
              <a:rPr kumimoji="0" lang="en-US" altLang="en-US" sz="2000" b="0" i="1" u="none" strike="noStrike" kern="0" cap="none" spc="0" normalizeH="0" baseline="0" noProof="0" dirty="0">
                <a:ln>
                  <a:noFill/>
                </a:ln>
                <a:solidFill>
                  <a:srgbClr val="000000"/>
                </a:solidFill>
                <a:effectLst/>
                <a:uLnTx/>
                <a:uFillTx/>
                <a:latin typeface="Symbol" pitchFamily="18" charset="2"/>
                <a:ea typeface="ＭＳ Ｐゴシック" pitchFamily="34" charset="-128"/>
              </a:rPr>
              <a:t>w</a:t>
            </a:r>
            <a:r>
              <a:rPr kumimoji="0" lang="en-US" altLang="en-US" sz="20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1</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 20 rad/s counterclockwise.</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angular velocities and angular accelerations of the connecting rod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BD</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crank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grpSp>
        <p:nvGrpSpPr>
          <p:cNvPr id="13" name="Group 10"/>
          <p:cNvGrpSpPr>
            <a:grpSpLocks/>
          </p:cNvGrpSpPr>
          <p:nvPr/>
        </p:nvGrpSpPr>
        <p:grpSpPr bwMode="auto">
          <a:xfrm>
            <a:off x="4500563" y="1139825"/>
            <a:ext cx="4572000" cy="1916113"/>
            <a:chOff x="2835" y="718"/>
            <a:chExt cx="2880" cy="1207"/>
          </a:xfrm>
        </p:grpSpPr>
        <p:sp>
          <p:nvSpPr>
            <p:cNvPr id="16" name="Text Box 6"/>
            <p:cNvSpPr txBox="1">
              <a:spLocks noChangeArrowheads="1"/>
            </p:cNvSpPr>
            <p:nvPr/>
          </p:nvSpPr>
          <p:spPr bwMode="auto">
            <a:xfrm>
              <a:off x="2835" y="718"/>
              <a:ext cx="2880"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2000"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angular velocities are determined by simultaneously solving the component equations for</a:t>
              </a:r>
            </a:p>
          </p:txBody>
        </p:sp>
        <p:graphicFrame>
          <p:nvGraphicFramePr>
            <p:cNvPr id="18" name="Object 3"/>
            <p:cNvGraphicFramePr>
              <a:graphicFrameLocks noChangeAspect="1"/>
            </p:cNvGraphicFramePr>
            <p:nvPr/>
          </p:nvGraphicFramePr>
          <p:xfrm>
            <a:off x="3248" y="1693"/>
            <a:ext cx="984" cy="232"/>
          </p:xfrm>
          <a:graphic>
            <a:graphicData uri="http://schemas.openxmlformats.org/presentationml/2006/ole">
              <mc:AlternateContent xmlns:mc="http://schemas.openxmlformats.org/markup-compatibility/2006">
                <mc:Choice xmlns:v="urn:schemas-microsoft-com:vml" Requires="v">
                  <p:oleObj spid="_x0000_s65776" name="Equation" r:id="rId4" imgW="1562100" imgH="368300" progId="Equation.3">
                    <p:embed/>
                  </p:oleObj>
                </mc:Choice>
                <mc:Fallback>
                  <p:oleObj name="Equation" r:id="rId4" imgW="1562100" imgH="368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 y="1693"/>
                          <a:ext cx="984"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 name="Group 11"/>
          <p:cNvGrpSpPr>
            <a:grpSpLocks/>
          </p:cNvGrpSpPr>
          <p:nvPr/>
        </p:nvGrpSpPr>
        <p:grpSpPr bwMode="auto">
          <a:xfrm>
            <a:off x="4500563" y="3265488"/>
            <a:ext cx="4643437" cy="1511300"/>
            <a:chOff x="2835" y="2057"/>
            <a:chExt cx="2925" cy="952"/>
          </a:xfrm>
        </p:grpSpPr>
        <p:sp>
          <p:nvSpPr>
            <p:cNvPr id="20" name="Text Box 8"/>
            <p:cNvSpPr txBox="1">
              <a:spLocks noChangeArrowheads="1"/>
            </p:cNvSpPr>
            <p:nvPr/>
          </p:nvSpPr>
          <p:spPr bwMode="auto">
            <a:xfrm>
              <a:off x="2835" y="2057"/>
              <a:ext cx="2925"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angular accelerations are determined by simultaneously solving the component equations for</a:t>
              </a:r>
            </a:p>
          </p:txBody>
        </p:sp>
        <p:graphicFrame>
          <p:nvGraphicFramePr>
            <p:cNvPr id="21" name="Object 2"/>
            <p:cNvGraphicFramePr>
              <a:graphicFrameLocks noChangeAspect="1"/>
            </p:cNvGraphicFramePr>
            <p:nvPr/>
          </p:nvGraphicFramePr>
          <p:xfrm>
            <a:off x="3311" y="2777"/>
            <a:ext cx="1024" cy="232"/>
          </p:xfrm>
          <a:graphic>
            <a:graphicData uri="http://schemas.openxmlformats.org/presentationml/2006/ole">
              <mc:AlternateContent xmlns:mc="http://schemas.openxmlformats.org/markup-compatibility/2006">
                <mc:Choice xmlns:v="urn:schemas-microsoft-com:vml" Requires="v">
                  <p:oleObj spid="_x0000_s65777" name="Equation" r:id="rId6" imgW="1625600" imgH="368300" progId="Equation.3">
                    <p:embed/>
                  </p:oleObj>
                </mc:Choice>
                <mc:Fallback>
                  <p:oleObj name="Equation" r:id="rId6" imgW="1625600" imgH="36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1" y="2777"/>
                          <a:ext cx="1024"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669066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15.16 </a:t>
            </a:r>
            <a:r>
              <a:rPr lang="en-US" altLang="en-US" sz="1000" b="1" dirty="0">
                <a:solidFill>
                  <a:srgbClr val="AD0B1E"/>
                </a:solidFill>
                <a:ea typeface="ＭＳ Ｐゴシック" pitchFamily="34" charset="-128"/>
              </a:rPr>
              <a:t>2</a:t>
            </a:r>
            <a:endParaRPr lang="en-US" sz="1000" b="1" dirty="0">
              <a:solidFill>
                <a:srgbClr val="AD0B1E"/>
              </a:solidFill>
            </a:endParaRPr>
          </a:p>
        </p:txBody>
      </p:sp>
      <p:grpSp>
        <p:nvGrpSpPr>
          <p:cNvPr id="18" name="Group 18"/>
          <p:cNvGrpSpPr>
            <a:grpSpLocks/>
          </p:cNvGrpSpPr>
          <p:nvPr/>
        </p:nvGrpSpPr>
        <p:grpSpPr bwMode="auto">
          <a:xfrm>
            <a:off x="284163" y="936625"/>
            <a:ext cx="8859837" cy="4565650"/>
            <a:chOff x="179" y="590"/>
            <a:chExt cx="5581" cy="2876"/>
          </a:xfrm>
        </p:grpSpPr>
        <p:pic>
          <p:nvPicPr>
            <p:cNvPr id="19" name="Picture 3" descr="msotw9_temp0"/>
            <p:cNvPicPr>
              <a:picLocks noChangeAspect="1" noChangeArrowheads="1"/>
            </p:cNvPicPr>
            <p:nvPr/>
          </p:nvPicPr>
          <p:blipFill>
            <a:blip r:embed="rId3"/>
            <a:stretch>
              <a:fillRect/>
            </a:stretch>
          </p:blipFill>
          <p:spPr bwMode="auto">
            <a:xfrm>
              <a:off x="179" y="972"/>
              <a:ext cx="1750" cy="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descr="msotw9_temp0"/>
            <p:cNvPicPr>
              <a:picLocks noChangeAspect="1" noChangeArrowheads="1"/>
            </p:cNvPicPr>
            <p:nvPr/>
          </p:nvPicPr>
          <p:blipFill>
            <a:blip r:embed="rId4"/>
            <a:stretch>
              <a:fillRect/>
            </a:stretch>
          </p:blipFill>
          <p:spPr bwMode="auto">
            <a:xfrm>
              <a:off x="292" y="2114"/>
              <a:ext cx="1726"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5"/>
            <p:cNvSpPr txBox="1">
              <a:spLocks noChangeArrowheads="1"/>
            </p:cNvSpPr>
            <p:nvPr/>
          </p:nvSpPr>
          <p:spPr bwMode="auto">
            <a:xfrm>
              <a:off x="2132" y="590"/>
              <a:ext cx="362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2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angular velocities are determined by simultaneously solving the component equations for</a:t>
              </a:r>
            </a:p>
          </p:txBody>
        </p:sp>
        <p:graphicFrame>
          <p:nvGraphicFramePr>
            <p:cNvPr id="32" name="Object 8"/>
            <p:cNvGraphicFramePr>
              <a:graphicFrameLocks noChangeAspect="1"/>
            </p:cNvGraphicFramePr>
            <p:nvPr/>
          </p:nvGraphicFramePr>
          <p:xfrm>
            <a:off x="2473" y="1212"/>
            <a:ext cx="888" cy="208"/>
          </p:xfrm>
          <a:graphic>
            <a:graphicData uri="http://schemas.openxmlformats.org/presentationml/2006/ole">
              <mc:AlternateContent xmlns:mc="http://schemas.openxmlformats.org/markup-compatibility/2006">
                <mc:Choice xmlns:v="urn:schemas-microsoft-com:vml" Requires="v">
                  <p:oleObj spid="_x0000_s67344" name="Equation" r:id="rId5" imgW="1409088" imgH="330057" progId="Equation.3">
                    <p:embed/>
                  </p:oleObj>
                </mc:Choice>
                <mc:Fallback>
                  <p:oleObj name="Equation" r:id="rId5" imgW="1409088" imgH="3300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3" y="1212"/>
                          <a:ext cx="888"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 name="Text Box 13"/>
          <p:cNvSpPr txBox="1">
            <a:spLocks noChangeArrowheads="1"/>
          </p:cNvSpPr>
          <p:nvPr/>
        </p:nvSpPr>
        <p:spPr bwMode="auto">
          <a:xfrm>
            <a:off x="3743325" y="5083175"/>
            <a:ext cx="15319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x</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components:</a:t>
            </a:r>
            <a:endPar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34" name="Text Box 14"/>
          <p:cNvSpPr txBox="1">
            <a:spLocks noChangeArrowheads="1"/>
          </p:cNvSpPr>
          <p:nvPr/>
        </p:nvSpPr>
        <p:spPr bwMode="auto">
          <a:xfrm>
            <a:off x="3743325" y="5508625"/>
            <a:ext cx="17224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components:</a:t>
            </a:r>
            <a:endPar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aphicFrame>
        <p:nvGraphicFramePr>
          <p:cNvPr id="35" name="Object 5"/>
          <p:cNvGraphicFramePr>
            <a:graphicFrameLocks noChangeAspect="1"/>
          </p:cNvGraphicFramePr>
          <p:nvPr/>
        </p:nvGraphicFramePr>
        <p:xfrm>
          <a:off x="4503738" y="6126163"/>
          <a:ext cx="4457700" cy="330200"/>
        </p:xfrm>
        <a:graphic>
          <a:graphicData uri="http://schemas.openxmlformats.org/presentationml/2006/ole">
            <mc:AlternateContent xmlns:mc="http://schemas.openxmlformats.org/markup-compatibility/2006">
              <mc:Choice xmlns:v="urn:schemas-microsoft-com:vml" Requires="v">
                <p:oleObj spid="_x0000_s67345" name="Equation" r:id="rId7" imgW="4457700" imgH="330200" progId="Equation.3">
                  <p:embed/>
                </p:oleObj>
              </mc:Choice>
              <mc:Fallback>
                <p:oleObj name="Equation" r:id="rId7" imgW="44577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3738" y="6126163"/>
                        <a:ext cx="4457700" cy="330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 name="Picture 35" descr="Picture6.png"/>
          <p:cNvPicPr>
            <a:picLocks noChangeAspect="1"/>
          </p:cNvPicPr>
          <p:nvPr/>
        </p:nvPicPr>
        <p:blipFill>
          <a:blip r:embed="rId9"/>
          <a:stretch>
            <a:fillRect/>
          </a:stretch>
        </p:blipFill>
        <p:spPr>
          <a:xfrm>
            <a:off x="3941598" y="2314606"/>
            <a:ext cx="3718253" cy="761937"/>
          </a:xfrm>
          <a:prstGeom prst="rect">
            <a:avLst/>
          </a:prstGeom>
        </p:spPr>
      </p:pic>
      <p:pic>
        <p:nvPicPr>
          <p:cNvPr id="37" name="Picture 36" descr="Picture6.png"/>
          <p:cNvPicPr>
            <a:picLocks noChangeAspect="1"/>
          </p:cNvPicPr>
          <p:nvPr/>
        </p:nvPicPr>
        <p:blipFill>
          <a:blip r:embed="rId10"/>
          <a:stretch>
            <a:fillRect/>
          </a:stretch>
        </p:blipFill>
        <p:spPr>
          <a:xfrm>
            <a:off x="3959872" y="3187477"/>
            <a:ext cx="3376905" cy="749746"/>
          </a:xfrm>
          <a:prstGeom prst="rect">
            <a:avLst/>
          </a:prstGeom>
        </p:spPr>
      </p:pic>
      <p:pic>
        <p:nvPicPr>
          <p:cNvPr id="38" name="Picture 37" descr="Picture6.png"/>
          <p:cNvPicPr>
            <a:picLocks noChangeAspect="1"/>
          </p:cNvPicPr>
          <p:nvPr/>
        </p:nvPicPr>
        <p:blipFill>
          <a:blip r:embed="rId11"/>
          <a:stretch>
            <a:fillRect/>
          </a:stretch>
        </p:blipFill>
        <p:spPr>
          <a:xfrm>
            <a:off x="3772057" y="3955954"/>
            <a:ext cx="3809685" cy="755842"/>
          </a:xfrm>
          <a:prstGeom prst="rect">
            <a:avLst/>
          </a:prstGeom>
        </p:spPr>
      </p:pic>
      <p:pic>
        <p:nvPicPr>
          <p:cNvPr id="39" name="Picture 38" descr="Picture6.png"/>
          <p:cNvPicPr>
            <a:picLocks noChangeAspect="1"/>
          </p:cNvPicPr>
          <p:nvPr/>
        </p:nvPicPr>
        <p:blipFill>
          <a:blip r:embed="rId12"/>
          <a:stretch>
            <a:fillRect/>
          </a:stretch>
        </p:blipFill>
        <p:spPr>
          <a:xfrm>
            <a:off x="5279623" y="5143512"/>
            <a:ext cx="2566204" cy="304775"/>
          </a:xfrm>
          <a:prstGeom prst="rect">
            <a:avLst/>
          </a:prstGeom>
        </p:spPr>
      </p:pic>
      <p:pic>
        <p:nvPicPr>
          <p:cNvPr id="40" name="Picture 39" descr="Picture6.png"/>
          <p:cNvPicPr>
            <a:picLocks noChangeAspect="1"/>
          </p:cNvPicPr>
          <p:nvPr/>
        </p:nvPicPr>
        <p:blipFill>
          <a:blip r:embed="rId13"/>
          <a:stretch>
            <a:fillRect/>
          </a:stretch>
        </p:blipFill>
        <p:spPr>
          <a:xfrm>
            <a:off x="5288391" y="5572137"/>
            <a:ext cx="2682018" cy="304775"/>
          </a:xfrm>
          <a:prstGeom prst="rect">
            <a:avLst/>
          </a:prstGeom>
        </p:spPr>
      </p:pic>
    </p:spTree>
    <p:extLst>
      <p:ext uri="{BB962C8B-B14F-4D97-AF65-F5344CB8AC3E}">
        <p14:creationId xmlns:p14="http://schemas.microsoft.com/office/powerpoint/2010/main" val="1621530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latin typeface="Times New Roman" panose="02020603050405020304" pitchFamily="18" charset="0"/>
                <a:cs typeface="Times New Roman" panose="02020603050405020304" pitchFamily="18" charset="0"/>
              </a:rPr>
              <a:t>Introduction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495800" y="1143000"/>
            <a:ext cx="4038600" cy="1371600"/>
          </a:xfrm>
        </p:spPr>
        <p:txBody>
          <a:bodyPr/>
          <a:lstStyle/>
          <a:p>
            <a:r>
              <a:rPr lang="en-US" altLang="en-US" sz="2000" dirty="0"/>
              <a:t>Kinematics of rigid bodies: relations between time and the positions, velocities, and accelerations of the particles forming a rigid body.</a:t>
            </a:r>
          </a:p>
        </p:txBody>
      </p:sp>
      <p:sp>
        <p:nvSpPr>
          <p:cNvPr id="13" name="Content Placeholder 12"/>
          <p:cNvSpPr>
            <a:spLocks noGrp="1"/>
          </p:cNvSpPr>
          <p:nvPr>
            <p:ph idx="14"/>
          </p:nvPr>
        </p:nvSpPr>
        <p:spPr>
          <a:xfrm>
            <a:off x="4495800" y="2514600"/>
            <a:ext cx="4191000" cy="457200"/>
          </a:xfrm>
        </p:spPr>
        <p:txBody>
          <a:bodyPr/>
          <a:lstStyle/>
          <a:p>
            <a:r>
              <a:rPr lang="en-US" altLang="en-US" sz="2000" dirty="0"/>
              <a:t>Classification of rigid body motions:</a:t>
            </a:r>
          </a:p>
        </p:txBody>
      </p:sp>
      <p:sp>
        <p:nvSpPr>
          <p:cNvPr id="14" name="Content Placeholder 13"/>
          <p:cNvSpPr>
            <a:spLocks noGrp="1"/>
          </p:cNvSpPr>
          <p:nvPr>
            <p:ph idx="15"/>
          </p:nvPr>
        </p:nvSpPr>
        <p:spPr>
          <a:xfrm>
            <a:off x="4648200" y="2971799"/>
            <a:ext cx="3839169" cy="685801"/>
          </a:xfrm>
        </p:spPr>
        <p:txBody>
          <a:bodyPr/>
          <a:lstStyle/>
          <a:p>
            <a:pPr marL="292608" lvl="1" indent="-292608">
              <a:spcBef>
                <a:spcPts val="500"/>
              </a:spcBef>
              <a:spcAft>
                <a:spcPts val="0"/>
              </a:spcAft>
            </a:pPr>
            <a:r>
              <a:rPr lang="en-US" altLang="en-US" dirty="0"/>
              <a:t>translation:</a:t>
            </a:r>
          </a:p>
          <a:p>
            <a:pPr marL="621792" lvl="2" indent="-320040">
              <a:spcBef>
                <a:spcPts val="0"/>
              </a:spcBef>
              <a:spcAft>
                <a:spcPts val="0"/>
              </a:spcAft>
            </a:pPr>
            <a:r>
              <a:rPr lang="en-US" altLang="en-US" sz="2000" dirty="0"/>
              <a:t>rectilinear translation.</a:t>
            </a:r>
          </a:p>
        </p:txBody>
      </p:sp>
      <p:pic>
        <p:nvPicPr>
          <p:cNvPr id="20" name="Picture 19" descr="In rigid body rectilinear translation distance of particles to each other are preserved and directions from one particle to another are preserved. Particles move in parallel straight lin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19200"/>
            <a:ext cx="2098172" cy="1704766"/>
          </a:xfrm>
          <a:prstGeom prst="rect">
            <a:avLst/>
          </a:prstGeom>
        </p:spPr>
      </p:pic>
      <p:sp>
        <p:nvSpPr>
          <p:cNvPr id="15" name="Content Placeholder 14"/>
          <p:cNvSpPr>
            <a:spLocks noGrp="1"/>
          </p:cNvSpPr>
          <p:nvPr>
            <p:ph idx="16"/>
          </p:nvPr>
        </p:nvSpPr>
        <p:spPr>
          <a:xfrm>
            <a:off x="4648200" y="3657600"/>
            <a:ext cx="3839169" cy="457200"/>
          </a:xfrm>
        </p:spPr>
        <p:txBody>
          <a:bodyPr/>
          <a:lstStyle/>
          <a:p>
            <a:pPr marL="621792" lvl="2" indent="-320040">
              <a:spcBef>
                <a:spcPts val="0"/>
              </a:spcBef>
              <a:spcAft>
                <a:spcPts val="0"/>
              </a:spcAft>
            </a:pPr>
            <a:r>
              <a:rPr lang="en-US" altLang="en-US" sz="2000" dirty="0"/>
              <a:t>curvilinear translation.</a:t>
            </a:r>
          </a:p>
        </p:txBody>
      </p:sp>
      <p:pic>
        <p:nvPicPr>
          <p:cNvPr id="21" name="Picture 20" descr="In rigid body curvilinear translation distance of particles to each other are preserved and directions from one particle to another are preserved. Particles move in parallel curv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750" y="1219200"/>
            <a:ext cx="1821022" cy="1536252"/>
          </a:xfrm>
          <a:prstGeom prst="rect">
            <a:avLst/>
          </a:prstGeom>
        </p:spPr>
      </p:pic>
      <p:sp>
        <p:nvSpPr>
          <p:cNvPr id="16" name="Content Placeholder 15"/>
          <p:cNvSpPr>
            <a:spLocks noGrp="1"/>
          </p:cNvSpPr>
          <p:nvPr>
            <p:ph idx="17"/>
          </p:nvPr>
        </p:nvSpPr>
        <p:spPr>
          <a:xfrm>
            <a:off x="4648200" y="4256048"/>
            <a:ext cx="3839169" cy="457200"/>
          </a:xfrm>
        </p:spPr>
        <p:txBody>
          <a:bodyPr/>
          <a:lstStyle/>
          <a:p>
            <a:pPr marL="292608" lvl="1" indent="-292608">
              <a:spcBef>
                <a:spcPts val="0"/>
              </a:spcBef>
              <a:spcAft>
                <a:spcPts val="0"/>
              </a:spcAft>
            </a:pPr>
            <a:r>
              <a:rPr lang="en-US" altLang="en-US" dirty="0"/>
              <a:t>rotation about a fixed axis.</a:t>
            </a:r>
          </a:p>
        </p:txBody>
      </p:sp>
      <p:pic>
        <p:nvPicPr>
          <p:cNvPr id="22" name="Picture 21" descr="In rigid body rotation about a fixed axis, particles move in parallel and concentric circles about the axi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772" y="3050982"/>
            <a:ext cx="1720022" cy="1444818"/>
          </a:xfrm>
          <a:prstGeom prst="rect">
            <a:avLst/>
          </a:prstGeom>
        </p:spPr>
      </p:pic>
      <p:sp>
        <p:nvSpPr>
          <p:cNvPr id="17" name="Content Placeholder 16"/>
          <p:cNvSpPr>
            <a:spLocks noGrp="1"/>
          </p:cNvSpPr>
          <p:nvPr>
            <p:ph idx="18"/>
          </p:nvPr>
        </p:nvSpPr>
        <p:spPr>
          <a:xfrm>
            <a:off x="4648200" y="4854497"/>
            <a:ext cx="3839169" cy="457200"/>
          </a:xfrm>
        </p:spPr>
        <p:txBody>
          <a:bodyPr/>
          <a:lstStyle/>
          <a:p>
            <a:pPr marL="292608" lvl="1" indent="-292608">
              <a:spcBef>
                <a:spcPts val="0"/>
              </a:spcBef>
              <a:spcAft>
                <a:spcPts val="0"/>
              </a:spcAft>
            </a:pPr>
            <a:r>
              <a:rPr lang="en-US" altLang="en-US" dirty="0"/>
              <a:t>general plane motion.</a:t>
            </a:r>
          </a:p>
        </p:txBody>
      </p:sp>
      <p:pic>
        <p:nvPicPr>
          <p:cNvPr id="23" name="Picture 22" descr="In general plane motion, the rigid bodies movement is restricted to 2 dimension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4822793"/>
            <a:ext cx="1696987" cy="1654207"/>
          </a:xfrm>
          <a:prstGeom prst="rect">
            <a:avLst/>
          </a:prstGeom>
        </p:spPr>
      </p:pic>
      <p:sp>
        <p:nvSpPr>
          <p:cNvPr id="18" name="Content Placeholder 17"/>
          <p:cNvSpPr>
            <a:spLocks noGrp="1"/>
          </p:cNvSpPr>
          <p:nvPr>
            <p:ph idx="19"/>
          </p:nvPr>
        </p:nvSpPr>
        <p:spPr>
          <a:xfrm>
            <a:off x="4648200" y="5421351"/>
            <a:ext cx="3839169" cy="457200"/>
          </a:xfrm>
        </p:spPr>
        <p:txBody>
          <a:bodyPr/>
          <a:lstStyle/>
          <a:p>
            <a:pPr marL="292608" lvl="1" indent="-292608">
              <a:spcBef>
                <a:spcPts val="0"/>
              </a:spcBef>
              <a:spcAft>
                <a:spcPts val="0"/>
              </a:spcAft>
            </a:pPr>
            <a:r>
              <a:rPr lang="en-US" altLang="en-US" dirty="0"/>
              <a:t>motion about a fixed point.</a:t>
            </a:r>
          </a:p>
        </p:txBody>
      </p:sp>
      <p:pic>
        <p:nvPicPr>
          <p:cNvPr id="24" name="Picture 23" descr="The motion of a spinning top on a rough surface is an example of three dimensional motion about a fixed poin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4600" y="4709747"/>
            <a:ext cx="1939447" cy="1614853"/>
          </a:xfrm>
          <a:prstGeom prst="rect">
            <a:avLst/>
          </a:prstGeom>
        </p:spPr>
      </p:pic>
      <p:sp>
        <p:nvSpPr>
          <p:cNvPr id="19" name="Content Placeholder 18"/>
          <p:cNvSpPr>
            <a:spLocks noGrp="1"/>
          </p:cNvSpPr>
          <p:nvPr>
            <p:ph idx="20"/>
          </p:nvPr>
        </p:nvSpPr>
        <p:spPr>
          <a:xfrm>
            <a:off x="4648200" y="5943600"/>
            <a:ext cx="3839169" cy="457200"/>
          </a:xfrm>
        </p:spPr>
        <p:txBody>
          <a:bodyPr/>
          <a:lstStyle/>
          <a:p>
            <a:pPr marL="292608" lvl="1" indent="-292608">
              <a:spcBef>
                <a:spcPts val="0"/>
              </a:spcBef>
              <a:spcAft>
                <a:spcPts val="0"/>
              </a:spcAft>
            </a:pPr>
            <a:r>
              <a:rPr lang="en-US" altLang="en-US" dirty="0"/>
              <a:t>general motion.</a:t>
            </a:r>
          </a:p>
        </p:txBody>
      </p:sp>
    </p:spTree>
    <p:extLst>
      <p:ext uri="{BB962C8B-B14F-4D97-AF65-F5344CB8AC3E}">
        <p14:creationId xmlns:p14="http://schemas.microsoft.com/office/powerpoint/2010/main" val="3420359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P spid="15" grpId="0" build="p"/>
      <p:bldP spid="16" grpId="0" build="p"/>
      <p:bldP spid="17" grpId="0" build="p"/>
      <p:bldP spid="18" grpId="0" build="p"/>
      <p:bldP spid="1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15.16 </a:t>
            </a:r>
            <a:r>
              <a:rPr lang="en-US" altLang="en-US" sz="1000" b="1" dirty="0">
                <a:solidFill>
                  <a:srgbClr val="AD0B1E"/>
                </a:solidFill>
                <a:ea typeface="ＭＳ Ｐゴシック" pitchFamily="34" charset="-128"/>
              </a:rPr>
              <a:t>3</a:t>
            </a:r>
            <a:endParaRPr lang="en-US" sz="1000" b="1" dirty="0">
              <a:solidFill>
                <a:srgbClr val="AD0B1E"/>
              </a:solidFill>
            </a:endParaRPr>
          </a:p>
        </p:txBody>
      </p:sp>
      <p:grpSp>
        <p:nvGrpSpPr>
          <p:cNvPr id="22" name="Group 22"/>
          <p:cNvGrpSpPr>
            <a:grpSpLocks/>
          </p:cNvGrpSpPr>
          <p:nvPr/>
        </p:nvGrpSpPr>
        <p:grpSpPr bwMode="auto">
          <a:xfrm>
            <a:off x="463551" y="744538"/>
            <a:ext cx="8680450" cy="4757737"/>
            <a:chOff x="292" y="469"/>
            <a:chExt cx="5468" cy="2997"/>
          </a:xfrm>
        </p:grpSpPr>
        <p:sp>
          <p:nvSpPr>
            <p:cNvPr id="23" name="Text Box 6"/>
            <p:cNvSpPr txBox="1">
              <a:spLocks noChangeArrowheads="1"/>
            </p:cNvSpPr>
            <p:nvPr/>
          </p:nvSpPr>
          <p:spPr bwMode="auto">
            <a:xfrm>
              <a:off x="2073" y="583"/>
              <a:ext cx="368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angular accelerations are determined by simultaneously solving the component equations for</a:t>
              </a:r>
            </a:p>
          </p:txBody>
        </p:sp>
        <p:graphicFrame>
          <p:nvGraphicFramePr>
            <p:cNvPr id="24" name="Object 8"/>
            <p:cNvGraphicFramePr>
              <a:graphicFrameLocks noChangeAspect="1"/>
            </p:cNvGraphicFramePr>
            <p:nvPr/>
          </p:nvGraphicFramePr>
          <p:xfrm>
            <a:off x="2391" y="971"/>
            <a:ext cx="920" cy="208"/>
          </p:xfrm>
          <a:graphic>
            <a:graphicData uri="http://schemas.openxmlformats.org/presentationml/2006/ole">
              <mc:AlternateContent xmlns:mc="http://schemas.openxmlformats.org/markup-compatibility/2006">
                <mc:Choice xmlns:v="urn:schemas-microsoft-com:vml" Requires="v">
                  <p:oleObj spid="_x0000_s68380" name="Equation" r:id="rId3" imgW="1459866" imgH="330057" progId="Equation.3">
                    <p:embed/>
                  </p:oleObj>
                </mc:Choice>
                <mc:Fallback>
                  <p:oleObj name="Equation" r:id="rId3" imgW="1459866" imgH="3300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1" y="971"/>
                          <a:ext cx="920"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 name="Picture 10" descr="C:\DOCUME~1\WALTOL~1\LOCALS~1\Temp\\msotw9_temp0.jpg"/>
            <p:cNvPicPr>
              <a:picLocks noChangeAspect="1" noChangeArrowheads="1"/>
            </p:cNvPicPr>
            <p:nvPr/>
          </p:nvPicPr>
          <p:blipFill>
            <a:blip r:embed="rId5"/>
            <a:stretch>
              <a:fillRect/>
            </a:stretch>
          </p:blipFill>
          <p:spPr bwMode="auto">
            <a:xfrm>
              <a:off x="292" y="469"/>
              <a:ext cx="1880" cy="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descr="C:\DOCUME~1\WALTOL~1\LOCALS~1\Temp\\msotw9_temp0.jpg"/>
            <p:cNvPicPr>
              <a:picLocks noChangeAspect="1" noChangeArrowheads="1"/>
            </p:cNvPicPr>
            <p:nvPr/>
          </p:nvPicPr>
          <p:blipFill>
            <a:blip r:embed="rId6"/>
            <a:stretch>
              <a:fillRect/>
            </a:stretch>
          </p:blipFill>
          <p:spPr bwMode="auto">
            <a:xfrm>
              <a:off x="382" y="2114"/>
              <a:ext cx="1546"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Text Box 15"/>
          <p:cNvSpPr txBox="1">
            <a:spLocks noChangeArrowheads="1"/>
          </p:cNvSpPr>
          <p:nvPr/>
        </p:nvSpPr>
        <p:spPr bwMode="auto">
          <a:xfrm>
            <a:off x="3432175" y="5316220"/>
            <a:ext cx="1554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x</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components:</a:t>
            </a:r>
            <a:endPar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28" name="Text Box 17"/>
          <p:cNvSpPr txBox="1">
            <a:spLocks noChangeArrowheads="1"/>
          </p:cNvSpPr>
          <p:nvPr/>
        </p:nvSpPr>
        <p:spPr bwMode="auto">
          <a:xfrm>
            <a:off x="3432175" y="5730558"/>
            <a:ext cx="16144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ＭＳ Ｐゴシック" pitchFamily="34" charset="-128"/>
              </a:defRPr>
            </a:lvl1pPr>
            <a:lvl2pPr marL="742950" indent="-285750" eaLnBrk="0" hangingPunct="0">
              <a:defRPr>
                <a:solidFill>
                  <a:schemeClr val="tx1"/>
                </a:solidFill>
                <a:latin typeface="Times New Roman" pitchFamily="18" charset="0"/>
                <a:ea typeface="ＭＳ Ｐゴシック" pitchFamily="34" charset="-128"/>
              </a:defRPr>
            </a:lvl2pPr>
            <a:lvl3pPr marL="1143000" indent="-228600" eaLnBrk="0" hangingPunct="0">
              <a:defRPr>
                <a:solidFill>
                  <a:schemeClr val="tx1"/>
                </a:solidFill>
                <a:latin typeface="Times New Roman" pitchFamily="18" charset="0"/>
                <a:ea typeface="ＭＳ Ｐゴシック" pitchFamily="34" charset="-128"/>
              </a:defRPr>
            </a:lvl3pPr>
            <a:lvl4pPr marL="1600200" indent="-228600" eaLnBrk="0" hangingPunct="0">
              <a:defRPr>
                <a:solidFill>
                  <a:schemeClr val="tx1"/>
                </a:solidFill>
                <a:latin typeface="Times New Roman" pitchFamily="18" charset="0"/>
                <a:ea typeface="ＭＳ Ｐゴシック" pitchFamily="34" charset="-128"/>
              </a:defRPr>
            </a:lvl4pPr>
            <a:lvl5pPr marL="2057400" indent="-228600" eaLnBrk="0" hangingPunct="0">
              <a:defRPr>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 </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components:</a:t>
            </a:r>
            <a:endPar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aphicFrame>
        <p:nvGraphicFramePr>
          <p:cNvPr id="33" name="Object 5"/>
          <p:cNvGraphicFramePr>
            <a:graphicFrameLocks noChangeAspect="1"/>
          </p:cNvGraphicFramePr>
          <p:nvPr/>
        </p:nvGraphicFramePr>
        <p:xfrm>
          <a:off x="4622800" y="6161088"/>
          <a:ext cx="4318000" cy="355600"/>
        </p:xfrm>
        <a:graphic>
          <a:graphicData uri="http://schemas.openxmlformats.org/presentationml/2006/ole">
            <mc:AlternateContent xmlns:mc="http://schemas.openxmlformats.org/markup-compatibility/2006">
              <mc:Choice xmlns:v="urn:schemas-microsoft-com:vml" Requires="v">
                <p:oleObj spid="_x0000_s68381" name="Equation" r:id="rId7" imgW="4318000" imgH="355600" progId="Equation.3">
                  <p:embed/>
                </p:oleObj>
              </mc:Choice>
              <mc:Fallback>
                <p:oleObj name="Equation" r:id="rId7" imgW="4318000" imgH="355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2800" y="6161088"/>
                        <a:ext cx="4318000" cy="355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 name="Picture 33" descr="Picture6.png"/>
          <p:cNvPicPr>
            <a:picLocks noChangeAspect="1"/>
          </p:cNvPicPr>
          <p:nvPr/>
        </p:nvPicPr>
        <p:blipFill>
          <a:blip r:embed="rId9"/>
          <a:stretch>
            <a:fillRect/>
          </a:stretch>
        </p:blipFill>
        <p:spPr>
          <a:xfrm>
            <a:off x="3759535" y="1941623"/>
            <a:ext cx="5034880" cy="1145953"/>
          </a:xfrm>
          <a:prstGeom prst="rect">
            <a:avLst/>
          </a:prstGeom>
        </p:spPr>
      </p:pic>
      <p:pic>
        <p:nvPicPr>
          <p:cNvPr id="35" name="Picture 34" descr="Picture6.png"/>
          <p:cNvPicPr>
            <a:picLocks noChangeAspect="1"/>
          </p:cNvPicPr>
          <p:nvPr/>
        </p:nvPicPr>
        <p:blipFill>
          <a:blip r:embed="rId10"/>
          <a:stretch>
            <a:fillRect/>
          </a:stretch>
        </p:blipFill>
        <p:spPr>
          <a:xfrm>
            <a:off x="3765230" y="3073940"/>
            <a:ext cx="4547240" cy="786319"/>
          </a:xfrm>
          <a:prstGeom prst="rect">
            <a:avLst/>
          </a:prstGeom>
        </p:spPr>
      </p:pic>
      <p:pic>
        <p:nvPicPr>
          <p:cNvPr id="36" name="Picture 35" descr="Picture6.png"/>
          <p:cNvPicPr>
            <a:picLocks noChangeAspect="1"/>
          </p:cNvPicPr>
          <p:nvPr/>
        </p:nvPicPr>
        <p:blipFill>
          <a:blip r:embed="rId11"/>
          <a:stretch>
            <a:fillRect/>
          </a:stretch>
        </p:blipFill>
        <p:spPr>
          <a:xfrm>
            <a:off x="3571332" y="3947593"/>
            <a:ext cx="5296986" cy="1267863"/>
          </a:xfrm>
          <a:prstGeom prst="rect">
            <a:avLst/>
          </a:prstGeom>
        </p:spPr>
      </p:pic>
      <p:pic>
        <p:nvPicPr>
          <p:cNvPr id="37" name="Picture 36" descr="Picture6.png"/>
          <p:cNvPicPr>
            <a:picLocks noChangeAspect="1"/>
          </p:cNvPicPr>
          <p:nvPr/>
        </p:nvPicPr>
        <p:blipFill>
          <a:blip r:embed="rId12"/>
          <a:stretch>
            <a:fillRect/>
          </a:stretch>
        </p:blipFill>
        <p:spPr>
          <a:xfrm>
            <a:off x="4948926" y="5372112"/>
            <a:ext cx="2846597" cy="304775"/>
          </a:xfrm>
          <a:prstGeom prst="rect">
            <a:avLst/>
          </a:prstGeom>
        </p:spPr>
      </p:pic>
      <p:pic>
        <p:nvPicPr>
          <p:cNvPr id="38" name="Picture 37" descr="Picture6.png"/>
          <p:cNvPicPr>
            <a:picLocks noChangeAspect="1"/>
          </p:cNvPicPr>
          <p:nvPr/>
        </p:nvPicPr>
        <p:blipFill>
          <a:blip r:embed="rId13"/>
          <a:stretch>
            <a:fillRect/>
          </a:stretch>
        </p:blipFill>
        <p:spPr>
          <a:xfrm>
            <a:off x="4967219" y="5781687"/>
            <a:ext cx="2962411" cy="304775"/>
          </a:xfrm>
          <a:prstGeom prst="rect">
            <a:avLst/>
          </a:prstGeom>
        </p:spPr>
      </p:pic>
    </p:spTree>
    <p:extLst>
      <p:ext uri="{BB962C8B-B14F-4D97-AF65-F5344CB8AC3E}">
        <p14:creationId xmlns:p14="http://schemas.microsoft.com/office/powerpoint/2010/main" val="2649337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7</a:t>
            </a:r>
            <a:endParaRPr lang="en-US" sz="1000" b="1" dirty="0">
              <a:solidFill>
                <a:srgbClr val="AD0B1E"/>
              </a:solidFill>
            </a:endParaRPr>
          </a:p>
        </p:txBody>
      </p:sp>
      <p:pic>
        <p:nvPicPr>
          <p:cNvPr id="16" name="Picture 15" descr="Three-bar linkage ABDE is attached to vertical wall surfaces at A and E. A is pinned to the wall. B is located 175 mm horizontally to the left of A. D is located 200 mm vertically below B. E is located 75 mm below D and 275 mm to the right of D. E is thus 100 mm to the right of, and 275 mm below A. E is pinned to a wal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66800"/>
            <a:ext cx="3074056" cy="2767290"/>
          </a:xfrm>
          <a:prstGeom prst="rect">
            <a:avLst/>
          </a:prstGeom>
        </p:spPr>
      </p:pic>
      <p:sp>
        <p:nvSpPr>
          <p:cNvPr id="3" name="Content Placeholder 2"/>
          <p:cNvSpPr>
            <a:spLocks noGrp="1"/>
          </p:cNvSpPr>
          <p:nvPr>
            <p:ph idx="1"/>
          </p:nvPr>
        </p:nvSpPr>
        <p:spPr>
          <a:xfrm>
            <a:off x="4010024" y="990600"/>
            <a:ext cx="4676775" cy="1981200"/>
          </a:xfrm>
        </p:spPr>
        <p:txBody>
          <a:bodyPr/>
          <a:lstStyle/>
          <a:p>
            <a:r>
              <a:rPr lang="en-US" altLang="en-US" b="1" dirty="0"/>
              <a:t>Knowing that at the instant shown bar </a:t>
            </a:r>
            <a:r>
              <a:rPr lang="en-US" altLang="en-US" b="1" i="1" dirty="0"/>
              <a:t>AB</a:t>
            </a:r>
            <a:r>
              <a:rPr lang="en-US" altLang="en-US" b="1" dirty="0"/>
              <a:t> has a constant angular velocity of 10 rad/s clockwise, determine the angular acceleration of bars </a:t>
            </a:r>
            <a:r>
              <a:rPr lang="en-US" altLang="en-US" b="1" i="1" dirty="0"/>
              <a:t>BD</a:t>
            </a:r>
            <a:r>
              <a:rPr lang="en-US" altLang="en-US" b="1" dirty="0"/>
              <a:t> and </a:t>
            </a:r>
            <a:r>
              <a:rPr lang="en-US" altLang="en-US" b="1" i="1" dirty="0"/>
              <a:t>DE</a:t>
            </a:r>
            <a:r>
              <a:rPr lang="en-US" altLang="en-US" b="1" dirty="0"/>
              <a:t>.</a:t>
            </a:r>
          </a:p>
        </p:txBody>
      </p:sp>
      <p:sp>
        <p:nvSpPr>
          <p:cNvPr id="6" name="Content Placeholder 5"/>
          <p:cNvSpPr>
            <a:spLocks noGrp="1"/>
          </p:cNvSpPr>
          <p:nvPr>
            <p:ph idx="13"/>
          </p:nvPr>
        </p:nvSpPr>
        <p:spPr>
          <a:xfrm>
            <a:off x="457200" y="3869472"/>
            <a:ext cx="4267200" cy="457200"/>
          </a:xfrm>
        </p:spPr>
        <p:txBody>
          <a:bodyPr/>
          <a:lstStyle/>
          <a:p>
            <a:r>
              <a:rPr lang="en-US" altLang="en-US" b="1" dirty="0">
                <a:solidFill>
                  <a:srgbClr val="AD0B1E"/>
                </a:solidFill>
              </a:rPr>
              <a:t>Which of the following is true?</a:t>
            </a:r>
          </a:p>
        </p:txBody>
      </p:sp>
      <p:sp>
        <p:nvSpPr>
          <p:cNvPr id="7" name="Content Placeholder 6"/>
          <p:cNvSpPr>
            <a:spLocks noGrp="1"/>
          </p:cNvSpPr>
          <p:nvPr>
            <p:ph idx="14"/>
          </p:nvPr>
        </p:nvSpPr>
        <p:spPr>
          <a:xfrm>
            <a:off x="457200" y="4484648"/>
            <a:ext cx="8229600" cy="525968"/>
          </a:xfrm>
        </p:spPr>
        <p:txBody>
          <a:bodyPr/>
          <a:lstStyle/>
          <a:p>
            <a:r>
              <a:rPr lang="en-US" altLang="en-US" b="1" dirty="0"/>
              <a:t>a) The direction of a</a:t>
            </a:r>
            <a:r>
              <a:rPr lang="en-US" altLang="en-US" b="1" baseline="-25000" dirty="0"/>
              <a:t>D</a:t>
            </a:r>
            <a:r>
              <a:rPr lang="en-US" altLang="en-US" b="1" dirty="0"/>
              <a:t> is </a:t>
            </a:r>
          </a:p>
        </p:txBody>
      </p:sp>
      <p:graphicFrame>
        <p:nvGraphicFramePr>
          <p:cNvPr id="5" name="Object 4"/>
          <p:cNvGraphicFramePr>
            <a:graphicFrameLocks noChangeAspect="1"/>
          </p:cNvGraphicFramePr>
          <p:nvPr>
            <p:extLst>
              <p:ext uri="{D42A27DB-BD31-4B8C-83A1-F6EECF244321}">
                <p14:modId xmlns:p14="http://schemas.microsoft.com/office/powerpoint/2010/main" val="204367165"/>
              </p:ext>
            </p:extLst>
          </p:nvPr>
        </p:nvGraphicFramePr>
        <p:xfrm>
          <a:off x="3630613" y="4418013"/>
          <a:ext cx="407987" cy="436562"/>
        </p:xfrm>
        <a:graphic>
          <a:graphicData uri="http://schemas.openxmlformats.org/presentationml/2006/ole">
            <mc:AlternateContent xmlns:mc="http://schemas.openxmlformats.org/markup-compatibility/2006">
              <mc:Choice xmlns:v="urn:schemas-microsoft-com:vml" Requires="v">
                <p:oleObj spid="_x0000_s68846" name="Equation" r:id="rId4" imgW="190440" imgH="203040" progId="Equation.DSMT4">
                  <p:embed/>
                </p:oleObj>
              </mc:Choice>
              <mc:Fallback>
                <p:oleObj name="Equation" r:id="rId4" imgW="190440" imgH="203040" progId="Equation.DSMT4">
                  <p:embed/>
                  <p:pic>
                    <p:nvPicPr>
                      <p:cNvPr id="0" name=""/>
                      <p:cNvPicPr/>
                      <p:nvPr/>
                    </p:nvPicPr>
                    <p:blipFill>
                      <a:blip r:embed="rId5"/>
                      <a:stretch>
                        <a:fillRect/>
                      </a:stretch>
                    </p:blipFill>
                    <p:spPr>
                      <a:xfrm>
                        <a:off x="3630613" y="4418013"/>
                        <a:ext cx="407987" cy="436562"/>
                      </a:xfrm>
                      <a:prstGeom prst="rect">
                        <a:avLst/>
                      </a:prstGeom>
                    </p:spPr>
                  </p:pic>
                </p:oleObj>
              </mc:Fallback>
            </mc:AlternateContent>
          </a:graphicData>
        </a:graphic>
      </p:graphicFrame>
      <p:sp>
        <p:nvSpPr>
          <p:cNvPr id="17" name="Content Placeholder 9"/>
          <p:cNvSpPr>
            <a:spLocks noGrp="1"/>
          </p:cNvSpPr>
          <p:nvPr>
            <p:ph idx="17"/>
          </p:nvPr>
        </p:nvSpPr>
        <p:spPr>
          <a:xfrm>
            <a:off x="457200" y="4953000"/>
            <a:ext cx="8229600" cy="457200"/>
          </a:xfrm>
        </p:spPr>
        <p:txBody>
          <a:bodyPr/>
          <a:lstStyle/>
          <a:p>
            <a:pPr>
              <a:spcBef>
                <a:spcPts val="0"/>
              </a:spcBef>
              <a:spcAft>
                <a:spcPts val="0"/>
              </a:spcAft>
            </a:pPr>
            <a:r>
              <a:rPr lang="en-US" altLang="en-US" b="1" dirty="0"/>
              <a:t>b) The angular acceleration of BD must also be constant</a:t>
            </a:r>
          </a:p>
        </p:txBody>
      </p:sp>
      <p:sp>
        <p:nvSpPr>
          <p:cNvPr id="9" name="Content Placeholder 8"/>
          <p:cNvSpPr>
            <a:spLocks noGrp="1"/>
          </p:cNvSpPr>
          <p:nvPr>
            <p:ph idx="16"/>
          </p:nvPr>
        </p:nvSpPr>
        <p:spPr>
          <a:xfrm>
            <a:off x="457200" y="5486400"/>
            <a:ext cx="7010400" cy="457200"/>
          </a:xfrm>
          <a:ln>
            <a:noFill/>
          </a:ln>
        </p:spPr>
        <p:txBody>
          <a:bodyPr/>
          <a:lstStyle/>
          <a:p>
            <a:pPr>
              <a:spcBef>
                <a:spcPts val="0"/>
              </a:spcBef>
              <a:spcAft>
                <a:spcPts val="0"/>
              </a:spcAft>
            </a:pPr>
            <a:r>
              <a:rPr lang="en-US" altLang="en-US" b="1" dirty="0"/>
              <a:t>c) The direction of the linear acceleration of B is </a:t>
            </a:r>
          </a:p>
        </p:txBody>
      </p:sp>
      <p:graphicFrame>
        <p:nvGraphicFramePr>
          <p:cNvPr id="19" name="Object 18"/>
          <p:cNvGraphicFramePr>
            <a:graphicFrameLocks noChangeAspect="1"/>
          </p:cNvGraphicFramePr>
          <p:nvPr>
            <p:extLst>
              <p:ext uri="{D42A27DB-BD31-4B8C-83A1-F6EECF244321}">
                <p14:modId xmlns:p14="http://schemas.microsoft.com/office/powerpoint/2010/main" val="2272836116"/>
              </p:ext>
            </p:extLst>
          </p:nvPr>
        </p:nvGraphicFramePr>
        <p:xfrm>
          <a:off x="6858000" y="5540176"/>
          <a:ext cx="494108" cy="362348"/>
        </p:xfrm>
        <a:graphic>
          <a:graphicData uri="http://schemas.openxmlformats.org/presentationml/2006/ole">
            <mc:AlternateContent xmlns:mc="http://schemas.openxmlformats.org/markup-compatibility/2006">
              <mc:Choice xmlns:v="urn:schemas-microsoft-com:vml" Requires="v">
                <p:oleObj spid="_x0000_s68847" name="Equation" r:id="rId6" imgW="190440" imgH="139680" progId="Equation.DSMT4">
                  <p:embed/>
                </p:oleObj>
              </mc:Choice>
              <mc:Fallback>
                <p:oleObj name="Equation" r:id="rId6" imgW="190440" imgH="139680" progId="Equation.DSMT4">
                  <p:embed/>
                  <p:pic>
                    <p:nvPicPr>
                      <p:cNvPr id="0" name=""/>
                      <p:cNvPicPr/>
                      <p:nvPr/>
                    </p:nvPicPr>
                    <p:blipFill>
                      <a:blip r:embed="rId7"/>
                      <a:stretch>
                        <a:fillRect/>
                      </a:stretch>
                    </p:blipFill>
                    <p:spPr>
                      <a:xfrm>
                        <a:off x="6858000" y="5540176"/>
                        <a:ext cx="494108" cy="362348"/>
                      </a:xfrm>
                      <a:prstGeom prst="rect">
                        <a:avLst/>
                      </a:prstGeom>
                    </p:spPr>
                  </p:pic>
                </p:oleObj>
              </mc:Fallback>
            </mc:AlternateContent>
          </a:graphicData>
        </a:graphic>
      </p:graphicFrame>
    </p:spTree>
    <p:extLst>
      <p:ext uri="{BB962C8B-B14F-4D97-AF65-F5344CB8AC3E}">
        <p14:creationId xmlns:p14="http://schemas.microsoft.com/office/powerpoint/2010/main" val="1694769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Quiz </a:t>
            </a:r>
            <a:r>
              <a:rPr lang="en-US" altLang="en-US" sz="1000" b="1" dirty="0">
                <a:solidFill>
                  <a:srgbClr val="AD0B1E"/>
                </a:solidFill>
                <a:ea typeface="ＭＳ Ｐゴシック" pitchFamily="34" charset="-128"/>
              </a:rPr>
              <a:t>8</a:t>
            </a:r>
            <a:endParaRPr lang="en-US" sz="1000" b="1" dirty="0">
              <a:solidFill>
                <a:srgbClr val="AD0B1E"/>
              </a:solidFill>
            </a:endParaRPr>
          </a:p>
        </p:txBody>
      </p:sp>
      <p:pic>
        <p:nvPicPr>
          <p:cNvPr id="16" name="Picture 15" descr="Three-bar linkage ABDE is attached to vertical wall surfaces at A and E. A is pinned to the wall. B is located 175 mm horizontally to the left of A. D is located 200 mm vertically below B. E is located 75 mm below D and 275 mm to the right of D. E is thus 100 mm to the right of, and 275 mm below A. E is pinned to a wal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66800"/>
            <a:ext cx="3074056" cy="2767290"/>
          </a:xfrm>
          <a:prstGeom prst="rect">
            <a:avLst/>
          </a:prstGeom>
        </p:spPr>
      </p:pic>
      <p:sp>
        <p:nvSpPr>
          <p:cNvPr id="3" name="Content Placeholder 2"/>
          <p:cNvSpPr>
            <a:spLocks noGrp="1"/>
          </p:cNvSpPr>
          <p:nvPr>
            <p:ph idx="1"/>
          </p:nvPr>
        </p:nvSpPr>
        <p:spPr>
          <a:xfrm>
            <a:off x="4010024" y="990600"/>
            <a:ext cx="4676775" cy="1981200"/>
          </a:xfrm>
        </p:spPr>
        <p:txBody>
          <a:bodyPr/>
          <a:lstStyle/>
          <a:p>
            <a:r>
              <a:rPr lang="en-US" altLang="en-US" b="1" dirty="0"/>
              <a:t>Knowing that at the instant shown bar </a:t>
            </a:r>
            <a:r>
              <a:rPr lang="en-US" altLang="en-US" b="1" i="1" dirty="0"/>
              <a:t>AB</a:t>
            </a:r>
            <a:r>
              <a:rPr lang="en-US" altLang="en-US" b="1" dirty="0"/>
              <a:t> has a constant angular velocity of 10 rad/s clockwise, determine the angular acceleration of bars </a:t>
            </a:r>
            <a:r>
              <a:rPr lang="en-US" altLang="en-US" b="1" i="1" dirty="0"/>
              <a:t>BD</a:t>
            </a:r>
            <a:r>
              <a:rPr lang="en-US" altLang="en-US" b="1" dirty="0"/>
              <a:t> and </a:t>
            </a:r>
            <a:r>
              <a:rPr lang="en-US" altLang="en-US" b="1" i="1" dirty="0"/>
              <a:t>DE</a:t>
            </a:r>
            <a:r>
              <a:rPr lang="en-US" altLang="en-US" b="1" dirty="0"/>
              <a:t>.</a:t>
            </a:r>
          </a:p>
        </p:txBody>
      </p:sp>
      <p:sp>
        <p:nvSpPr>
          <p:cNvPr id="6" name="Content Placeholder 5"/>
          <p:cNvSpPr>
            <a:spLocks noGrp="1"/>
          </p:cNvSpPr>
          <p:nvPr>
            <p:ph idx="13"/>
          </p:nvPr>
        </p:nvSpPr>
        <p:spPr>
          <a:xfrm>
            <a:off x="457200" y="3869472"/>
            <a:ext cx="4267200" cy="457200"/>
          </a:xfrm>
        </p:spPr>
        <p:txBody>
          <a:bodyPr/>
          <a:lstStyle/>
          <a:p>
            <a:r>
              <a:rPr lang="en-US" altLang="en-US" b="1" dirty="0">
                <a:solidFill>
                  <a:srgbClr val="AD0B1E"/>
                </a:solidFill>
              </a:rPr>
              <a:t>Which of the following is true?</a:t>
            </a:r>
          </a:p>
        </p:txBody>
      </p:sp>
      <p:sp>
        <p:nvSpPr>
          <p:cNvPr id="7" name="Content Placeholder 6"/>
          <p:cNvSpPr>
            <a:spLocks noGrp="1"/>
          </p:cNvSpPr>
          <p:nvPr>
            <p:ph idx="14"/>
          </p:nvPr>
        </p:nvSpPr>
        <p:spPr>
          <a:xfrm>
            <a:off x="457200" y="4484648"/>
            <a:ext cx="8229600" cy="525968"/>
          </a:xfrm>
        </p:spPr>
        <p:txBody>
          <a:bodyPr/>
          <a:lstStyle/>
          <a:p>
            <a:r>
              <a:rPr lang="en-US" altLang="en-US" b="1" dirty="0"/>
              <a:t>a) The direction of a</a:t>
            </a:r>
            <a:r>
              <a:rPr lang="en-US" altLang="en-US" b="1" baseline="-25000" dirty="0"/>
              <a:t>D</a:t>
            </a:r>
            <a:r>
              <a:rPr lang="en-US" altLang="en-US" b="1" dirty="0"/>
              <a:t> is </a:t>
            </a:r>
          </a:p>
        </p:txBody>
      </p:sp>
      <p:graphicFrame>
        <p:nvGraphicFramePr>
          <p:cNvPr id="5" name="Object 4"/>
          <p:cNvGraphicFramePr>
            <a:graphicFrameLocks noChangeAspect="1"/>
          </p:cNvGraphicFramePr>
          <p:nvPr>
            <p:extLst>
              <p:ext uri="{D42A27DB-BD31-4B8C-83A1-F6EECF244321}">
                <p14:modId xmlns:p14="http://schemas.microsoft.com/office/powerpoint/2010/main" val="1470337453"/>
              </p:ext>
            </p:extLst>
          </p:nvPr>
        </p:nvGraphicFramePr>
        <p:xfrm>
          <a:off x="3630246" y="4419600"/>
          <a:ext cx="408354" cy="435578"/>
        </p:xfrm>
        <a:graphic>
          <a:graphicData uri="http://schemas.openxmlformats.org/presentationml/2006/ole">
            <mc:AlternateContent xmlns:mc="http://schemas.openxmlformats.org/markup-compatibility/2006">
              <mc:Choice xmlns:v="urn:schemas-microsoft-com:vml" Requires="v">
                <p:oleObj spid="_x0000_s71912" name="Equation" r:id="rId4" imgW="190440" imgH="203040" progId="Equation.DSMT4">
                  <p:embed/>
                </p:oleObj>
              </mc:Choice>
              <mc:Fallback>
                <p:oleObj name="Equation" r:id="rId4" imgW="190440" imgH="203040" progId="Equation.DSMT4">
                  <p:embed/>
                  <p:pic>
                    <p:nvPicPr>
                      <p:cNvPr id="5" name="Object 4"/>
                      <p:cNvPicPr/>
                      <p:nvPr/>
                    </p:nvPicPr>
                    <p:blipFill>
                      <a:blip r:embed="rId5"/>
                      <a:stretch>
                        <a:fillRect/>
                      </a:stretch>
                    </p:blipFill>
                    <p:spPr>
                      <a:xfrm>
                        <a:off x="3630246" y="4419600"/>
                        <a:ext cx="408354" cy="435578"/>
                      </a:xfrm>
                      <a:prstGeom prst="rect">
                        <a:avLst/>
                      </a:prstGeom>
                    </p:spPr>
                  </p:pic>
                </p:oleObj>
              </mc:Fallback>
            </mc:AlternateContent>
          </a:graphicData>
        </a:graphic>
      </p:graphicFrame>
      <p:sp>
        <p:nvSpPr>
          <p:cNvPr id="17" name="Content Placeholder 9"/>
          <p:cNvSpPr>
            <a:spLocks noGrp="1"/>
          </p:cNvSpPr>
          <p:nvPr>
            <p:ph idx="17"/>
          </p:nvPr>
        </p:nvSpPr>
        <p:spPr>
          <a:xfrm>
            <a:off x="457200" y="4953000"/>
            <a:ext cx="8229600" cy="457200"/>
          </a:xfrm>
        </p:spPr>
        <p:txBody>
          <a:bodyPr/>
          <a:lstStyle/>
          <a:p>
            <a:pPr>
              <a:spcBef>
                <a:spcPts val="0"/>
              </a:spcBef>
              <a:spcAft>
                <a:spcPts val="0"/>
              </a:spcAft>
            </a:pPr>
            <a:r>
              <a:rPr lang="en-US" altLang="en-US" b="1" dirty="0"/>
              <a:t>b) The angular acceleration of BD must also be constant</a:t>
            </a:r>
          </a:p>
        </p:txBody>
      </p:sp>
      <p:sp>
        <p:nvSpPr>
          <p:cNvPr id="9" name="Content Placeholder 8"/>
          <p:cNvSpPr>
            <a:spLocks noGrp="1"/>
          </p:cNvSpPr>
          <p:nvPr>
            <p:ph idx="16"/>
          </p:nvPr>
        </p:nvSpPr>
        <p:spPr>
          <a:xfrm>
            <a:off x="457200" y="5486400"/>
            <a:ext cx="7961708" cy="457200"/>
          </a:xfrm>
          <a:ln>
            <a:solidFill>
              <a:srgbClr val="AD0B1E"/>
            </a:solidFill>
          </a:ln>
        </p:spPr>
        <p:txBody>
          <a:bodyPr/>
          <a:lstStyle/>
          <a:p>
            <a:pPr>
              <a:spcBef>
                <a:spcPts val="0"/>
              </a:spcBef>
              <a:spcAft>
                <a:spcPts val="0"/>
              </a:spcAft>
            </a:pPr>
            <a:r>
              <a:rPr lang="en-US" altLang="en-US" b="1" dirty="0"/>
              <a:t>c) Answer: The direction of the linear acceleration of B is </a:t>
            </a:r>
          </a:p>
        </p:txBody>
      </p:sp>
      <p:graphicFrame>
        <p:nvGraphicFramePr>
          <p:cNvPr id="19" name="Object 18"/>
          <p:cNvGraphicFramePr>
            <a:graphicFrameLocks noChangeAspect="1"/>
          </p:cNvGraphicFramePr>
          <p:nvPr>
            <p:extLst>
              <p:ext uri="{D42A27DB-BD31-4B8C-83A1-F6EECF244321}">
                <p14:modId xmlns:p14="http://schemas.microsoft.com/office/powerpoint/2010/main" val="4078153344"/>
              </p:ext>
            </p:extLst>
          </p:nvPr>
        </p:nvGraphicFramePr>
        <p:xfrm>
          <a:off x="7955622" y="5557300"/>
          <a:ext cx="494108" cy="362348"/>
        </p:xfrm>
        <a:graphic>
          <a:graphicData uri="http://schemas.openxmlformats.org/presentationml/2006/ole">
            <mc:AlternateContent xmlns:mc="http://schemas.openxmlformats.org/markup-compatibility/2006">
              <mc:Choice xmlns:v="urn:schemas-microsoft-com:vml" Requires="v">
                <p:oleObj spid="_x0000_s71913" name="Equation" r:id="rId6" imgW="190440" imgH="139680" progId="Equation.DSMT4">
                  <p:embed/>
                </p:oleObj>
              </mc:Choice>
              <mc:Fallback>
                <p:oleObj name="Equation" r:id="rId6" imgW="190440" imgH="139680" progId="Equation.DSMT4">
                  <p:embed/>
                  <p:pic>
                    <p:nvPicPr>
                      <p:cNvPr id="19" name="Object 18"/>
                      <p:cNvPicPr/>
                      <p:nvPr/>
                    </p:nvPicPr>
                    <p:blipFill>
                      <a:blip r:embed="rId7"/>
                      <a:stretch>
                        <a:fillRect/>
                      </a:stretch>
                    </p:blipFill>
                    <p:spPr>
                      <a:xfrm>
                        <a:off x="7955622" y="5557300"/>
                        <a:ext cx="494108" cy="362348"/>
                      </a:xfrm>
                      <a:prstGeom prst="rect">
                        <a:avLst/>
                      </a:prstGeom>
                    </p:spPr>
                  </p:pic>
                </p:oleObj>
              </mc:Fallback>
            </mc:AlternateContent>
          </a:graphicData>
        </a:graphic>
      </p:graphicFrame>
    </p:spTree>
    <p:extLst>
      <p:ext uri="{BB962C8B-B14F-4D97-AF65-F5344CB8AC3E}">
        <p14:creationId xmlns:p14="http://schemas.microsoft.com/office/powerpoint/2010/main" val="113625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5" name="Picture 14" descr="Three-bar linkage ABDE is attached to vertical wall surfaces at A and E. A is pinned to the wall. B is located 175 mm horizontally to the left of A. D is located 200 mm vertically below B. E is located 75 mm below D and 275 mm to the right of D. E is thus 100 mm to the right of, and 275 mm below A. E is pinned to a wal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305013"/>
            <a:ext cx="3713797" cy="3343187"/>
          </a:xfrm>
          <a:prstGeom prst="rect">
            <a:avLst/>
          </a:prstGeom>
        </p:spPr>
      </p:pic>
      <p:sp>
        <p:nvSpPr>
          <p:cNvPr id="3" name="Content Placeholder 2"/>
          <p:cNvSpPr>
            <a:spLocks noGrp="1"/>
          </p:cNvSpPr>
          <p:nvPr>
            <p:ph idx="1"/>
          </p:nvPr>
        </p:nvSpPr>
        <p:spPr>
          <a:xfrm>
            <a:off x="457200" y="4876800"/>
            <a:ext cx="4038600" cy="1600200"/>
          </a:xfrm>
        </p:spPr>
        <p:txBody>
          <a:bodyPr/>
          <a:lstStyle/>
          <a:p>
            <a:r>
              <a:rPr lang="en-US" altLang="en-US" sz="2000" dirty="0"/>
              <a:t>Knowing that at the instant shown bar </a:t>
            </a:r>
            <a:r>
              <a:rPr lang="en-US" altLang="en-US" sz="2000" i="1" dirty="0"/>
              <a:t>AB</a:t>
            </a:r>
            <a:r>
              <a:rPr lang="en-US" altLang="en-US" sz="2000" dirty="0"/>
              <a:t> has a constant angular velocity of 4 rad/s clockwise, determine the angular acceleration of bars </a:t>
            </a:r>
            <a:r>
              <a:rPr lang="en-US" altLang="en-US" sz="2000" i="1" dirty="0"/>
              <a:t>BD</a:t>
            </a:r>
            <a:r>
              <a:rPr lang="en-US" altLang="en-US" sz="2000" dirty="0"/>
              <a:t> and </a:t>
            </a:r>
            <a:r>
              <a:rPr lang="en-US" altLang="en-US" sz="2000" i="1" dirty="0"/>
              <a:t>DE</a:t>
            </a:r>
            <a:r>
              <a:rPr lang="en-US" altLang="en-US" sz="2000" dirty="0"/>
              <a:t>.</a:t>
            </a:r>
          </a:p>
        </p:txBody>
      </p:sp>
      <p:sp>
        <p:nvSpPr>
          <p:cNvPr id="7" name="Content Placeholder 6"/>
          <p:cNvSpPr>
            <a:spLocks noGrp="1"/>
          </p:cNvSpPr>
          <p:nvPr>
            <p:ph idx="14"/>
          </p:nvPr>
        </p:nvSpPr>
        <p:spPr>
          <a:xfrm>
            <a:off x="4495800" y="1143001"/>
            <a:ext cx="4191000" cy="1676399"/>
          </a:xfrm>
        </p:spPr>
        <p:txBody>
          <a:bodyPr/>
          <a:lstStyle/>
          <a:p>
            <a:pPr marL="292608" indent="-292608">
              <a:spcBef>
                <a:spcPts val="0"/>
              </a:spcBef>
              <a:spcAft>
                <a:spcPts val="0"/>
              </a:spcAft>
            </a:pPr>
            <a:r>
              <a:rPr lang="en-US" altLang="en-US" sz="2000" b="1" dirty="0">
                <a:solidFill>
                  <a:srgbClr val="AD0B1E"/>
                </a:solidFill>
              </a:rPr>
              <a:t>Strategy:</a:t>
            </a:r>
          </a:p>
          <a:p>
            <a:pPr marL="292608" indent="-292608">
              <a:spcBef>
                <a:spcPts val="0"/>
              </a:spcBef>
              <a:spcAft>
                <a:spcPts val="0"/>
              </a:spcAft>
              <a:buFont typeface="Arial" panose="020B0604020202020204" pitchFamily="34" charset="0"/>
              <a:buChar char="•"/>
            </a:pPr>
            <a:r>
              <a:rPr lang="en-US" altLang="en-US" sz="2000" dirty="0"/>
              <a:t>The angular velocities were determined in a previous problem by simultaneously solving the component equations for,</a:t>
            </a:r>
          </a:p>
        </p:txBody>
      </p:sp>
      <p:graphicFrame>
        <p:nvGraphicFramePr>
          <p:cNvPr id="9" name="Object 3"/>
          <p:cNvGraphicFramePr>
            <a:graphicFrameLocks noChangeAspect="1"/>
          </p:cNvGraphicFramePr>
          <p:nvPr>
            <p:extLst>
              <p:ext uri="{D42A27DB-BD31-4B8C-83A1-F6EECF244321}">
                <p14:modId xmlns:p14="http://schemas.microsoft.com/office/powerpoint/2010/main" val="3953116010"/>
              </p:ext>
            </p:extLst>
          </p:nvPr>
        </p:nvGraphicFramePr>
        <p:xfrm>
          <a:off x="4978401" y="2847975"/>
          <a:ext cx="1562100" cy="368300"/>
        </p:xfrm>
        <a:graphic>
          <a:graphicData uri="http://schemas.openxmlformats.org/presentationml/2006/ole">
            <mc:AlternateContent xmlns:mc="http://schemas.openxmlformats.org/markup-compatibility/2006">
              <mc:Choice xmlns:v="urn:schemas-microsoft-com:vml" Requires="v">
                <p:oleObj spid="_x0000_s70775" name="Equation" r:id="rId4" imgW="1562100" imgH="368300" progId="Equation.3">
                  <p:embed/>
                </p:oleObj>
              </mc:Choice>
              <mc:Fallback>
                <p:oleObj name="Equation" r:id="rId4" imgW="1562100" imgH="368300" progId="Equation.3">
                  <p:embed/>
                  <p:pic>
                    <p:nvPicPr>
                      <p:cNvPr id="7373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8401" y="2847975"/>
                        <a:ext cx="15621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Content Placeholder 10"/>
          <p:cNvSpPr>
            <a:spLocks noGrp="1"/>
          </p:cNvSpPr>
          <p:nvPr>
            <p:ph idx="18"/>
          </p:nvPr>
        </p:nvSpPr>
        <p:spPr>
          <a:xfrm>
            <a:off x="4495800" y="3200400"/>
            <a:ext cx="4191000" cy="1357924"/>
          </a:xfrm>
        </p:spPr>
        <p:txBody>
          <a:bodyPr/>
          <a:lstStyle/>
          <a:p>
            <a:pPr marL="292608" indent="-292608">
              <a:spcBef>
                <a:spcPts val="0"/>
              </a:spcBef>
              <a:spcAft>
                <a:spcPts val="0"/>
              </a:spcAft>
              <a:buFont typeface="Arial" panose="020B0604020202020204" pitchFamily="34" charset="0"/>
              <a:buChar char="•"/>
            </a:pPr>
            <a:r>
              <a:rPr lang="en-US" altLang="en-US" sz="2000" dirty="0"/>
              <a:t>The angular accelerations are now determined by simultaneously solving the component equations for the relative acceleration equation.</a:t>
            </a:r>
          </a:p>
        </p:txBody>
      </p:sp>
    </p:spTree>
    <p:extLst>
      <p:ext uri="{BB962C8B-B14F-4D97-AF65-F5344CB8AC3E}">
        <p14:creationId xmlns:p14="http://schemas.microsoft.com/office/powerpoint/2010/main" val="1625399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1"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5</a:t>
            </a:r>
            <a:endParaRPr lang="en-US" sz="1000" b="1" dirty="0">
              <a:solidFill>
                <a:srgbClr val="AD0B1E"/>
              </a:solidFill>
            </a:endParaRPr>
          </a:p>
        </p:txBody>
      </p:sp>
      <p:pic>
        <p:nvPicPr>
          <p:cNvPr id="18" name="Picture 17" descr="Three-bar linkage ABDE is attached to vertical wall surfaces at A and E. A is pinned to the wall. B is located 175 mm horizontally to the left of A. D is located 200 mm vertically below B. E is located 75 mm below D and 275 mm to the right of D. E is thus 100 mm to the right of, and 275 mm below A. E is pinned to a wal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67" y="1227779"/>
            <a:ext cx="2445233" cy="2201221"/>
          </a:xfrm>
          <a:prstGeom prst="rect">
            <a:avLst/>
          </a:prstGeom>
        </p:spPr>
      </p:pic>
      <p:sp>
        <p:nvSpPr>
          <p:cNvPr id="3" name="Content Placeholder 2"/>
          <p:cNvSpPr>
            <a:spLocks noGrp="1"/>
          </p:cNvSpPr>
          <p:nvPr>
            <p:ph idx="1"/>
          </p:nvPr>
        </p:nvSpPr>
        <p:spPr>
          <a:xfrm>
            <a:off x="3065872" y="948688"/>
            <a:ext cx="5620928" cy="457200"/>
          </a:xfrm>
        </p:spPr>
        <p:txBody>
          <a:bodyPr/>
          <a:lstStyle/>
          <a:p>
            <a:r>
              <a:rPr lang="en-US" altLang="en-US" sz="2000" b="1" dirty="0">
                <a:solidFill>
                  <a:srgbClr val="AD0B1E"/>
                </a:solidFill>
              </a:rPr>
              <a:t>Modeling and Analysis:</a:t>
            </a:r>
            <a:endParaRPr lang="en-US" altLang="en-US" sz="2000" dirty="0">
              <a:solidFill>
                <a:srgbClr val="AD0B1E"/>
              </a:solidFill>
            </a:endParaRPr>
          </a:p>
        </p:txBody>
      </p:sp>
      <p:sp>
        <p:nvSpPr>
          <p:cNvPr id="6" name="Content Placeholder 5"/>
          <p:cNvSpPr>
            <a:spLocks noGrp="1"/>
          </p:cNvSpPr>
          <p:nvPr>
            <p:ph idx="13"/>
          </p:nvPr>
        </p:nvSpPr>
        <p:spPr>
          <a:xfrm>
            <a:off x="3065872" y="1405888"/>
            <a:ext cx="5620928" cy="750848"/>
          </a:xfrm>
        </p:spPr>
        <p:txBody>
          <a:bodyPr/>
          <a:lstStyle/>
          <a:p>
            <a:r>
              <a:rPr lang="en-US" altLang="en-US" sz="2000" b="1" dirty="0"/>
              <a:t>From our previous problem, we used the relative velocity equations to find that:</a:t>
            </a:r>
          </a:p>
        </p:txBody>
      </p:sp>
      <p:graphicFrame>
        <p:nvGraphicFramePr>
          <p:cNvPr id="4" name="Object 3"/>
          <p:cNvGraphicFramePr>
            <a:graphicFrameLocks noChangeAspect="1"/>
          </p:cNvGraphicFramePr>
          <p:nvPr>
            <p:extLst>
              <p:ext uri="{D42A27DB-BD31-4B8C-83A1-F6EECF244321}">
                <p14:modId xmlns:p14="http://schemas.microsoft.com/office/powerpoint/2010/main" val="4130493164"/>
              </p:ext>
            </p:extLst>
          </p:nvPr>
        </p:nvGraphicFramePr>
        <p:xfrm>
          <a:off x="3657600" y="2232953"/>
          <a:ext cx="1617684" cy="334694"/>
        </p:xfrm>
        <a:graphic>
          <a:graphicData uri="http://schemas.openxmlformats.org/presentationml/2006/ole">
            <mc:AlternateContent xmlns:mc="http://schemas.openxmlformats.org/markup-compatibility/2006">
              <mc:Choice xmlns:v="urn:schemas-microsoft-com:vml" Requires="v">
                <p:oleObj spid="_x0000_s73512" name="Equation" r:id="rId4" imgW="1104840" imgH="228600" progId="Equation.DSMT4">
                  <p:embed/>
                </p:oleObj>
              </mc:Choice>
              <mc:Fallback>
                <p:oleObj name="Equation" r:id="rId4" imgW="1104840" imgH="228600" progId="Equation.DSMT4">
                  <p:embed/>
                  <p:pic>
                    <p:nvPicPr>
                      <p:cNvPr id="0" name=""/>
                      <p:cNvPicPr/>
                      <p:nvPr/>
                    </p:nvPicPr>
                    <p:blipFill>
                      <a:blip r:embed="rId5"/>
                      <a:stretch>
                        <a:fillRect/>
                      </a:stretch>
                    </p:blipFill>
                    <p:spPr>
                      <a:xfrm>
                        <a:off x="3657600" y="2232953"/>
                        <a:ext cx="1617684" cy="334694"/>
                      </a:xfrm>
                      <a:prstGeom prst="rect">
                        <a:avLst/>
                      </a:prstGeom>
                    </p:spPr>
                  </p:pic>
                </p:oleObj>
              </mc:Fallback>
            </mc:AlternateContent>
          </a:graphicData>
        </a:graphic>
      </p:graphicFrame>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7646" y="2133600"/>
            <a:ext cx="243446" cy="519350"/>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93635946"/>
              </p:ext>
            </p:extLst>
          </p:nvPr>
        </p:nvGraphicFramePr>
        <p:xfrm>
          <a:off x="6229350" y="2232953"/>
          <a:ext cx="1617684" cy="334694"/>
        </p:xfrm>
        <a:graphic>
          <a:graphicData uri="http://schemas.openxmlformats.org/presentationml/2006/ole">
            <mc:AlternateContent xmlns:mc="http://schemas.openxmlformats.org/markup-compatibility/2006">
              <mc:Choice xmlns:v="urn:schemas-microsoft-com:vml" Requires="v">
                <p:oleObj spid="_x0000_s73513" name="Equation" r:id="rId7" imgW="1104840" imgH="228600" progId="Equation.DSMT4">
                  <p:embed/>
                </p:oleObj>
              </mc:Choice>
              <mc:Fallback>
                <p:oleObj name="Equation" r:id="rId7" imgW="1104840" imgH="228600" progId="Equation.DSMT4">
                  <p:embed/>
                  <p:pic>
                    <p:nvPicPr>
                      <p:cNvPr id="0" name=""/>
                      <p:cNvPicPr/>
                      <p:nvPr/>
                    </p:nvPicPr>
                    <p:blipFill>
                      <a:blip r:embed="rId8"/>
                      <a:stretch>
                        <a:fillRect/>
                      </a:stretch>
                    </p:blipFill>
                    <p:spPr>
                      <a:xfrm>
                        <a:off x="6229350" y="2232953"/>
                        <a:ext cx="1617684" cy="334694"/>
                      </a:xfrm>
                      <a:prstGeom prst="rect">
                        <a:avLst/>
                      </a:prstGeom>
                    </p:spPr>
                  </p:pic>
                </p:oleObj>
              </mc:Fallback>
            </mc:AlternateContent>
          </a:graphicData>
        </a:graphic>
      </p:graphicFrame>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9492" y="2139923"/>
            <a:ext cx="223908" cy="494144"/>
          </a:xfrm>
          <a:prstGeom prst="rect">
            <a:avLst/>
          </a:prstGeom>
        </p:spPr>
      </p:pic>
      <p:sp>
        <p:nvSpPr>
          <p:cNvPr id="7" name="Content Placeholder 6"/>
          <p:cNvSpPr>
            <a:spLocks noGrp="1"/>
          </p:cNvSpPr>
          <p:nvPr>
            <p:ph idx="14"/>
          </p:nvPr>
        </p:nvSpPr>
        <p:spPr>
          <a:xfrm>
            <a:off x="3065872" y="2729185"/>
            <a:ext cx="5620928" cy="691376"/>
          </a:xfrm>
        </p:spPr>
        <p:txBody>
          <a:bodyPr/>
          <a:lstStyle/>
          <a:p>
            <a:r>
              <a:rPr lang="en-US" altLang="en-US" sz="2000" b="1" dirty="0"/>
              <a:t>We can now apply the relative acceleration equation with</a:t>
            </a:r>
            <a:endParaRPr lang="en-US" sz="2000" dirty="0"/>
          </a:p>
        </p:txBody>
      </p:sp>
      <p:graphicFrame>
        <p:nvGraphicFramePr>
          <p:cNvPr id="19" name="Object 18"/>
          <p:cNvGraphicFramePr>
            <a:graphicFrameLocks noChangeAspect="1"/>
          </p:cNvGraphicFramePr>
          <p:nvPr>
            <p:extLst>
              <p:ext uri="{D42A27DB-BD31-4B8C-83A1-F6EECF244321}">
                <p14:modId xmlns:p14="http://schemas.microsoft.com/office/powerpoint/2010/main" val="1150486615"/>
              </p:ext>
            </p:extLst>
          </p:nvPr>
        </p:nvGraphicFramePr>
        <p:xfrm>
          <a:off x="4719436" y="3096170"/>
          <a:ext cx="886229" cy="409030"/>
        </p:xfrm>
        <a:graphic>
          <a:graphicData uri="http://schemas.openxmlformats.org/presentationml/2006/ole">
            <mc:AlternateContent xmlns:mc="http://schemas.openxmlformats.org/markup-compatibility/2006">
              <mc:Choice xmlns:v="urn:schemas-microsoft-com:vml" Requires="v">
                <p:oleObj spid="_x0000_s73514" name="Equation" r:id="rId10" imgW="495000" imgH="228600" progId="Equation.DSMT4">
                  <p:embed/>
                </p:oleObj>
              </mc:Choice>
              <mc:Fallback>
                <p:oleObj name="Equation" r:id="rId10" imgW="495000" imgH="228600" progId="Equation.DSMT4">
                  <p:embed/>
                  <p:pic>
                    <p:nvPicPr>
                      <p:cNvPr id="0" name=""/>
                      <p:cNvPicPr/>
                      <p:nvPr/>
                    </p:nvPicPr>
                    <p:blipFill>
                      <a:blip r:embed="rId11"/>
                      <a:stretch>
                        <a:fillRect/>
                      </a:stretch>
                    </p:blipFill>
                    <p:spPr>
                      <a:xfrm>
                        <a:off x="4719436" y="3096170"/>
                        <a:ext cx="886229" cy="409030"/>
                      </a:xfrm>
                      <a:prstGeom prst="rect">
                        <a:avLst/>
                      </a:prstGeom>
                    </p:spPr>
                  </p:pic>
                </p:oleObj>
              </mc:Fallback>
            </mc:AlternateContent>
          </a:graphicData>
        </a:graphic>
      </p:graphicFrame>
      <p:sp>
        <p:nvSpPr>
          <p:cNvPr id="8" name="Content Placeholder 7"/>
          <p:cNvSpPr>
            <a:spLocks noGrp="1"/>
          </p:cNvSpPr>
          <p:nvPr>
            <p:ph idx="15"/>
          </p:nvPr>
        </p:nvSpPr>
        <p:spPr>
          <a:xfrm>
            <a:off x="903579" y="3632994"/>
            <a:ext cx="1992021" cy="457200"/>
          </a:xfrm>
        </p:spPr>
        <p:txBody>
          <a:bodyPr/>
          <a:lstStyle/>
          <a:p>
            <a:r>
              <a:rPr lang="en-US" altLang="en-US" sz="2000" b="1" dirty="0">
                <a:solidFill>
                  <a:srgbClr val="AD0B1E"/>
                </a:solidFill>
              </a:rPr>
              <a:t>Analyze Bar AB</a:t>
            </a:r>
          </a:p>
        </p:txBody>
      </p:sp>
      <p:graphicFrame>
        <p:nvGraphicFramePr>
          <p:cNvPr id="20" name="Object 17"/>
          <p:cNvGraphicFramePr>
            <a:graphicFrameLocks noChangeAspect="1"/>
          </p:cNvGraphicFramePr>
          <p:nvPr>
            <p:extLst>
              <p:ext uri="{D42A27DB-BD31-4B8C-83A1-F6EECF244321}">
                <p14:modId xmlns:p14="http://schemas.microsoft.com/office/powerpoint/2010/main" val="1543644763"/>
              </p:ext>
            </p:extLst>
          </p:nvPr>
        </p:nvGraphicFramePr>
        <p:xfrm>
          <a:off x="2971800" y="3613944"/>
          <a:ext cx="1998662" cy="466725"/>
        </p:xfrm>
        <a:graphic>
          <a:graphicData uri="http://schemas.openxmlformats.org/presentationml/2006/ole">
            <mc:AlternateContent xmlns:mc="http://schemas.openxmlformats.org/markup-compatibility/2006">
              <mc:Choice xmlns:v="urn:schemas-microsoft-com:vml" Requires="v">
                <p:oleObj spid="_x0000_s73515" name="Equation" r:id="rId12" imgW="863280" imgH="203040" progId="Equation.DSMT4">
                  <p:embed/>
                </p:oleObj>
              </mc:Choice>
              <mc:Fallback>
                <p:oleObj name="Equation" r:id="rId12" imgW="863280" imgH="203040" progId="Equation.DSMT4">
                  <p:embed/>
                  <p:pic>
                    <p:nvPicPr>
                      <p:cNvPr id="62480" name="Object 17"/>
                      <p:cNvPicPr>
                        <a:picLocks noChangeAspect="1" noChangeArrowheads="1"/>
                      </p:cNvPicPr>
                      <p:nvPr/>
                    </p:nvPicPr>
                    <p:blipFill>
                      <a:blip r:embed="rId13"/>
                      <a:srcRect/>
                      <a:stretch>
                        <a:fillRect/>
                      </a:stretch>
                    </p:blipFill>
                    <p:spPr bwMode="auto">
                      <a:xfrm>
                        <a:off x="2971800" y="3613944"/>
                        <a:ext cx="19986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519553451"/>
              </p:ext>
            </p:extLst>
          </p:nvPr>
        </p:nvGraphicFramePr>
        <p:xfrm>
          <a:off x="4960619" y="3581400"/>
          <a:ext cx="1784668" cy="471488"/>
        </p:xfrm>
        <a:graphic>
          <a:graphicData uri="http://schemas.openxmlformats.org/presentationml/2006/ole">
            <mc:AlternateContent xmlns:mc="http://schemas.openxmlformats.org/markup-compatibility/2006">
              <mc:Choice xmlns:v="urn:schemas-microsoft-com:vml" Requires="v">
                <p:oleObj spid="_x0000_s73516" name="Equation" r:id="rId14" imgW="914400" imgH="241200" progId="Equation.DSMT4">
                  <p:embed/>
                </p:oleObj>
              </mc:Choice>
              <mc:Fallback>
                <p:oleObj name="Equation" r:id="rId14" imgW="914400" imgH="241200" progId="Equation.DSMT4">
                  <p:embed/>
                  <p:pic>
                    <p:nvPicPr>
                      <p:cNvPr id="0" name=""/>
                      <p:cNvPicPr/>
                      <p:nvPr/>
                    </p:nvPicPr>
                    <p:blipFill>
                      <a:blip r:embed="rId15"/>
                      <a:stretch>
                        <a:fillRect/>
                      </a:stretch>
                    </p:blipFill>
                    <p:spPr>
                      <a:xfrm>
                        <a:off x="4960619" y="3581400"/>
                        <a:ext cx="1784668" cy="471488"/>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040537980"/>
              </p:ext>
            </p:extLst>
          </p:nvPr>
        </p:nvGraphicFramePr>
        <p:xfrm>
          <a:off x="1849642" y="4202723"/>
          <a:ext cx="5444716" cy="445477"/>
        </p:xfrm>
        <a:graphic>
          <a:graphicData uri="http://schemas.openxmlformats.org/presentationml/2006/ole">
            <mc:AlternateContent xmlns:mc="http://schemas.openxmlformats.org/markup-compatibility/2006">
              <mc:Choice xmlns:v="urn:schemas-microsoft-com:vml" Requires="v">
                <p:oleObj spid="_x0000_s73517" name="Equation" r:id="rId16" imgW="2793960" imgH="228600" progId="Equation.DSMT4">
                  <p:embed/>
                </p:oleObj>
              </mc:Choice>
              <mc:Fallback>
                <p:oleObj name="Equation" r:id="rId16" imgW="2793960" imgH="228600" progId="Equation.DSMT4">
                  <p:embed/>
                  <p:pic>
                    <p:nvPicPr>
                      <p:cNvPr id="0" name=""/>
                      <p:cNvPicPr/>
                      <p:nvPr/>
                    </p:nvPicPr>
                    <p:blipFill>
                      <a:blip r:embed="rId17"/>
                      <a:stretch>
                        <a:fillRect/>
                      </a:stretch>
                    </p:blipFill>
                    <p:spPr>
                      <a:xfrm>
                        <a:off x="1849642" y="4202723"/>
                        <a:ext cx="5444716" cy="445477"/>
                      </a:xfrm>
                      <a:prstGeom prst="rect">
                        <a:avLst/>
                      </a:prstGeom>
                    </p:spPr>
                  </p:pic>
                </p:oleObj>
              </mc:Fallback>
            </mc:AlternateContent>
          </a:graphicData>
        </a:graphic>
      </p:graphicFrame>
      <p:sp>
        <p:nvSpPr>
          <p:cNvPr id="9" name="Content Placeholder 8"/>
          <p:cNvSpPr>
            <a:spLocks noGrp="1"/>
          </p:cNvSpPr>
          <p:nvPr>
            <p:ph idx="16"/>
          </p:nvPr>
        </p:nvSpPr>
        <p:spPr>
          <a:xfrm>
            <a:off x="1001698" y="4648200"/>
            <a:ext cx="1970102" cy="457200"/>
          </a:xfrm>
        </p:spPr>
        <p:txBody>
          <a:bodyPr/>
          <a:lstStyle/>
          <a:p>
            <a:r>
              <a:rPr lang="en-US" altLang="en-US" sz="2000" b="1" dirty="0">
                <a:solidFill>
                  <a:srgbClr val="AD0B1E"/>
                </a:solidFill>
              </a:rPr>
              <a:t>Analyze Bar BD</a:t>
            </a:r>
          </a:p>
        </p:txBody>
      </p:sp>
      <p:graphicFrame>
        <p:nvGraphicFramePr>
          <p:cNvPr id="25" name="Object 24"/>
          <p:cNvGraphicFramePr>
            <a:graphicFrameLocks noChangeAspect="1"/>
          </p:cNvGraphicFramePr>
          <p:nvPr>
            <p:extLst>
              <p:ext uri="{D42A27DB-BD31-4B8C-83A1-F6EECF244321}">
                <p14:modId xmlns:p14="http://schemas.microsoft.com/office/powerpoint/2010/main" val="2275188551"/>
              </p:ext>
            </p:extLst>
          </p:nvPr>
        </p:nvGraphicFramePr>
        <p:xfrm>
          <a:off x="1776413" y="5164138"/>
          <a:ext cx="5592762" cy="1236662"/>
        </p:xfrm>
        <a:graphic>
          <a:graphicData uri="http://schemas.openxmlformats.org/presentationml/2006/ole">
            <mc:AlternateContent xmlns:mc="http://schemas.openxmlformats.org/markup-compatibility/2006">
              <mc:Choice xmlns:v="urn:schemas-microsoft-com:vml" Requires="v">
                <p:oleObj spid="_x0000_s73518" name="Equation" r:id="rId18" imgW="2869920" imgH="634680" progId="Equation.DSMT4">
                  <p:embed/>
                </p:oleObj>
              </mc:Choice>
              <mc:Fallback>
                <p:oleObj name="Equation" r:id="rId18" imgW="2869920" imgH="634680" progId="Equation.DSMT4">
                  <p:embed/>
                  <p:pic>
                    <p:nvPicPr>
                      <p:cNvPr id="0" name=""/>
                      <p:cNvPicPr/>
                      <p:nvPr/>
                    </p:nvPicPr>
                    <p:blipFill>
                      <a:blip r:embed="rId19"/>
                      <a:stretch>
                        <a:fillRect/>
                      </a:stretch>
                    </p:blipFill>
                    <p:spPr>
                      <a:xfrm>
                        <a:off x="1776413" y="5164138"/>
                        <a:ext cx="5592762" cy="1236662"/>
                      </a:xfrm>
                      <a:prstGeom prst="rect">
                        <a:avLst/>
                      </a:prstGeom>
                    </p:spPr>
                  </p:pic>
                </p:oleObj>
              </mc:Fallback>
            </mc:AlternateContent>
          </a:graphicData>
        </a:graphic>
      </p:graphicFrame>
    </p:spTree>
    <p:extLst>
      <p:ext uri="{BB962C8B-B14F-4D97-AF65-F5344CB8AC3E}">
        <p14:creationId xmlns:p14="http://schemas.microsoft.com/office/powerpoint/2010/main" val="2593743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6</a:t>
            </a:r>
            <a:endParaRPr lang="en-US" sz="1000" b="1" dirty="0">
              <a:solidFill>
                <a:srgbClr val="AD0B1E"/>
              </a:solidFill>
            </a:endParaRPr>
          </a:p>
        </p:txBody>
      </p:sp>
      <p:pic>
        <p:nvPicPr>
          <p:cNvPr id="19" name="Picture 18" descr="Three-bar linkage ABDE is attached to vertical wall surfaces at A and E. A is pinned to the wall. B is located 175 mm horizontally to the left of A. D is located 200 mm vertically below B. E is located 75 mm below D and 275 mm to the right of D. E is thus 100 mm to the right of, and 275 mm below A. E is pinned to a wal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60" y="1164217"/>
            <a:ext cx="2431195" cy="2188583"/>
          </a:xfrm>
          <a:prstGeom prst="rect">
            <a:avLst/>
          </a:prstGeom>
        </p:spPr>
      </p:pic>
      <p:sp>
        <p:nvSpPr>
          <p:cNvPr id="3" name="Content Placeholder 2"/>
          <p:cNvSpPr>
            <a:spLocks noGrp="1"/>
          </p:cNvSpPr>
          <p:nvPr>
            <p:ph idx="1"/>
          </p:nvPr>
        </p:nvSpPr>
        <p:spPr>
          <a:xfrm>
            <a:off x="3505200" y="1066800"/>
            <a:ext cx="2438400" cy="457200"/>
          </a:xfrm>
        </p:spPr>
        <p:txBody>
          <a:bodyPr/>
          <a:lstStyle/>
          <a:p>
            <a:r>
              <a:rPr lang="en-US" altLang="en-US" b="1" dirty="0">
                <a:solidFill>
                  <a:srgbClr val="AD0B1E"/>
                </a:solidFill>
              </a:rPr>
              <a:t>Analyze Bar DE</a:t>
            </a:r>
          </a:p>
        </p:txBody>
      </p:sp>
      <p:graphicFrame>
        <p:nvGraphicFramePr>
          <p:cNvPr id="14" name="Object 2"/>
          <p:cNvGraphicFramePr>
            <a:graphicFrameLocks noChangeAspect="1"/>
          </p:cNvGraphicFramePr>
          <p:nvPr>
            <p:extLst>
              <p:ext uri="{D42A27DB-BD31-4B8C-83A1-F6EECF244321}">
                <p14:modId xmlns:p14="http://schemas.microsoft.com/office/powerpoint/2010/main" val="1979451888"/>
              </p:ext>
            </p:extLst>
          </p:nvPr>
        </p:nvGraphicFramePr>
        <p:xfrm>
          <a:off x="3378200" y="1603375"/>
          <a:ext cx="5195888" cy="1593850"/>
        </p:xfrm>
        <a:graphic>
          <a:graphicData uri="http://schemas.openxmlformats.org/presentationml/2006/ole">
            <mc:AlternateContent xmlns:mc="http://schemas.openxmlformats.org/markup-compatibility/2006">
              <mc:Choice xmlns:v="urn:schemas-microsoft-com:vml" Requires="v">
                <p:oleObj spid="_x0000_s74307" name="Equation" r:id="rId4" imgW="3225600" imgH="990360" progId="Equation.DSMT4">
                  <p:embed/>
                </p:oleObj>
              </mc:Choice>
              <mc:Fallback>
                <p:oleObj name="Equation" r:id="rId4" imgW="3225600" imgH="990360" progId="Equation.DSMT4">
                  <p:embed/>
                  <p:pic>
                    <p:nvPicPr>
                      <p:cNvPr id="16" name="Object 2"/>
                      <p:cNvPicPr>
                        <a:picLocks noChangeAspect="1" noChangeArrowheads="1"/>
                      </p:cNvPicPr>
                      <p:nvPr/>
                    </p:nvPicPr>
                    <p:blipFill>
                      <a:blip r:embed="rId5"/>
                      <a:srcRect/>
                      <a:stretch>
                        <a:fillRect/>
                      </a:stretch>
                    </p:blipFill>
                    <p:spPr bwMode="auto">
                      <a:xfrm>
                        <a:off x="3378200" y="1603375"/>
                        <a:ext cx="5195888" cy="159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560932" y="3429000"/>
            <a:ext cx="3172868" cy="343501"/>
          </a:xfrm>
        </p:spPr>
        <p:txBody>
          <a:bodyPr/>
          <a:lstStyle/>
          <a:p>
            <a:r>
              <a:rPr lang="en-US" sz="1800" b="1" dirty="0">
                <a:solidFill>
                  <a:srgbClr val="2D2DB9"/>
                </a:solidFill>
              </a:rPr>
              <a:t>From previous page, we had:</a:t>
            </a:r>
          </a:p>
        </p:txBody>
      </p:sp>
      <p:graphicFrame>
        <p:nvGraphicFramePr>
          <p:cNvPr id="15" name="Object 14"/>
          <p:cNvGraphicFramePr>
            <a:graphicFrameLocks noChangeAspect="1"/>
          </p:cNvGraphicFramePr>
          <p:nvPr>
            <p:extLst>
              <p:ext uri="{D42A27DB-BD31-4B8C-83A1-F6EECF244321}">
                <p14:modId xmlns:p14="http://schemas.microsoft.com/office/powerpoint/2010/main" val="3037510163"/>
              </p:ext>
            </p:extLst>
          </p:nvPr>
        </p:nvGraphicFramePr>
        <p:xfrm>
          <a:off x="3559175" y="3435350"/>
          <a:ext cx="3578225" cy="368300"/>
        </p:xfrm>
        <a:graphic>
          <a:graphicData uri="http://schemas.openxmlformats.org/presentationml/2006/ole">
            <mc:AlternateContent xmlns:mc="http://schemas.openxmlformats.org/markup-compatibility/2006">
              <mc:Choice xmlns:v="urn:schemas-microsoft-com:vml" Requires="v">
                <p:oleObj spid="_x0000_s74308" name="Equation" r:id="rId6" imgW="2222280" imgH="228600" progId="Equation.DSMT4">
                  <p:embed/>
                </p:oleObj>
              </mc:Choice>
              <mc:Fallback>
                <p:oleObj name="Equation" r:id="rId6" imgW="2222280" imgH="228600" progId="Equation.DSMT4">
                  <p:embed/>
                  <p:pic>
                    <p:nvPicPr>
                      <p:cNvPr id="0" name=""/>
                      <p:cNvPicPr/>
                      <p:nvPr/>
                    </p:nvPicPr>
                    <p:blipFill>
                      <a:blip r:embed="rId7"/>
                      <a:stretch>
                        <a:fillRect/>
                      </a:stretch>
                    </p:blipFill>
                    <p:spPr>
                      <a:xfrm>
                        <a:off x="3559175" y="3435350"/>
                        <a:ext cx="3578225" cy="368300"/>
                      </a:xfrm>
                      <a:prstGeom prst="rect">
                        <a:avLst/>
                      </a:prstGeom>
                    </p:spPr>
                  </p:pic>
                </p:oleObj>
              </mc:Fallback>
            </mc:AlternateContent>
          </a:graphicData>
        </a:graphic>
      </p:graphicFrame>
      <p:sp>
        <p:nvSpPr>
          <p:cNvPr id="7" name="Content Placeholder 6"/>
          <p:cNvSpPr>
            <a:spLocks noGrp="1"/>
          </p:cNvSpPr>
          <p:nvPr>
            <p:ph idx="14"/>
          </p:nvPr>
        </p:nvSpPr>
        <p:spPr>
          <a:xfrm>
            <a:off x="609600" y="3886200"/>
            <a:ext cx="6183021" cy="457200"/>
          </a:xfrm>
        </p:spPr>
        <p:txBody>
          <a:bodyPr/>
          <a:lstStyle/>
          <a:p>
            <a:r>
              <a:rPr lang="en-US" altLang="en-US" sz="2000" b="1" dirty="0">
                <a:solidFill>
                  <a:srgbClr val="AD0B1E"/>
                </a:solidFill>
              </a:rPr>
              <a:t>Equate like components of a</a:t>
            </a:r>
            <a:r>
              <a:rPr lang="en-US" altLang="en-US" sz="2000" b="1" i="1" baseline="-25000" dirty="0">
                <a:solidFill>
                  <a:srgbClr val="AD0B1E"/>
                </a:solidFill>
              </a:rPr>
              <a:t>D</a:t>
            </a:r>
            <a:endParaRPr lang="en-US" altLang="en-US" sz="2000" b="1" dirty="0">
              <a:solidFill>
                <a:srgbClr val="AD0B1E"/>
              </a:solidFill>
            </a:endParaRPr>
          </a:p>
        </p:txBody>
      </p:sp>
      <p:sp>
        <p:nvSpPr>
          <p:cNvPr id="8" name="Content Placeholder 7"/>
          <p:cNvSpPr>
            <a:spLocks noGrp="1"/>
          </p:cNvSpPr>
          <p:nvPr>
            <p:ph idx="15"/>
          </p:nvPr>
        </p:nvSpPr>
        <p:spPr>
          <a:xfrm>
            <a:off x="609600" y="4490224"/>
            <a:ext cx="389774" cy="457200"/>
          </a:xfrm>
        </p:spPr>
        <p:txBody>
          <a:bodyPr/>
          <a:lstStyle/>
          <a:p>
            <a:r>
              <a:rPr lang="en-US" dirty="0"/>
              <a:t>j:</a:t>
            </a:r>
          </a:p>
        </p:txBody>
      </p:sp>
      <p:graphicFrame>
        <p:nvGraphicFramePr>
          <p:cNvPr id="16" name="Object 15"/>
          <p:cNvGraphicFramePr>
            <a:graphicFrameLocks noChangeAspect="1"/>
          </p:cNvGraphicFramePr>
          <p:nvPr>
            <p:extLst>
              <p:ext uri="{D42A27DB-BD31-4B8C-83A1-F6EECF244321}">
                <p14:modId xmlns:p14="http://schemas.microsoft.com/office/powerpoint/2010/main" val="4241033556"/>
              </p:ext>
            </p:extLst>
          </p:nvPr>
        </p:nvGraphicFramePr>
        <p:xfrm>
          <a:off x="863600" y="4572000"/>
          <a:ext cx="3209925" cy="368300"/>
        </p:xfrm>
        <a:graphic>
          <a:graphicData uri="http://schemas.openxmlformats.org/presentationml/2006/ole">
            <mc:AlternateContent xmlns:mc="http://schemas.openxmlformats.org/markup-compatibility/2006">
              <mc:Choice xmlns:v="urn:schemas-microsoft-com:vml" Requires="v">
                <p:oleObj spid="_x0000_s74309" name="Equation" r:id="rId8" imgW="1993680" imgH="228600" progId="Equation.DSMT4">
                  <p:embed/>
                </p:oleObj>
              </mc:Choice>
              <mc:Fallback>
                <p:oleObj name="Equation" r:id="rId8" imgW="1993680" imgH="228600" progId="Equation.DSMT4">
                  <p:embed/>
                  <p:pic>
                    <p:nvPicPr>
                      <p:cNvPr id="0" name=""/>
                      <p:cNvPicPr/>
                      <p:nvPr/>
                    </p:nvPicPr>
                    <p:blipFill>
                      <a:blip r:embed="rId9"/>
                      <a:stretch>
                        <a:fillRect/>
                      </a:stretch>
                    </p:blipFill>
                    <p:spPr>
                      <a:xfrm>
                        <a:off x="863600" y="4572000"/>
                        <a:ext cx="3209925" cy="368300"/>
                      </a:xfrm>
                      <a:prstGeom prst="rect">
                        <a:avLst/>
                      </a:prstGeom>
                    </p:spPr>
                  </p:pic>
                </p:oleObj>
              </mc:Fallback>
            </mc:AlternateContent>
          </a:graphicData>
        </a:graphic>
      </p:graphicFrame>
      <p:sp>
        <p:nvSpPr>
          <p:cNvPr id="9" name="Content Placeholder 8"/>
          <p:cNvSpPr>
            <a:spLocks noGrp="1"/>
          </p:cNvSpPr>
          <p:nvPr>
            <p:ph idx="16"/>
          </p:nvPr>
        </p:nvSpPr>
        <p:spPr>
          <a:xfrm>
            <a:off x="609600" y="5105400"/>
            <a:ext cx="389774" cy="457200"/>
          </a:xfrm>
        </p:spPr>
        <p:txBody>
          <a:bodyPr/>
          <a:lstStyle/>
          <a:p>
            <a:r>
              <a:rPr lang="en-US" dirty="0"/>
              <a:t>i:</a:t>
            </a:r>
          </a:p>
        </p:txBody>
      </p:sp>
      <p:graphicFrame>
        <p:nvGraphicFramePr>
          <p:cNvPr id="17" name="Object 16"/>
          <p:cNvGraphicFramePr>
            <a:graphicFrameLocks noChangeAspect="1"/>
          </p:cNvGraphicFramePr>
          <p:nvPr>
            <p:extLst>
              <p:ext uri="{D42A27DB-BD31-4B8C-83A1-F6EECF244321}">
                <p14:modId xmlns:p14="http://schemas.microsoft.com/office/powerpoint/2010/main" val="2811282920"/>
              </p:ext>
            </p:extLst>
          </p:nvPr>
        </p:nvGraphicFramePr>
        <p:xfrm>
          <a:off x="887896" y="5178196"/>
          <a:ext cx="4622486" cy="409069"/>
        </p:xfrm>
        <a:graphic>
          <a:graphicData uri="http://schemas.openxmlformats.org/presentationml/2006/ole">
            <mc:AlternateContent xmlns:mc="http://schemas.openxmlformats.org/markup-compatibility/2006">
              <mc:Choice xmlns:v="urn:schemas-microsoft-com:vml" Requires="v">
                <p:oleObj spid="_x0000_s74310" name="Equation" r:id="rId10" imgW="2869920" imgH="253800" progId="Equation.DSMT4">
                  <p:embed/>
                </p:oleObj>
              </mc:Choice>
              <mc:Fallback>
                <p:oleObj name="Equation" r:id="rId10" imgW="2869920" imgH="253800" progId="Equation.DSMT4">
                  <p:embed/>
                  <p:pic>
                    <p:nvPicPr>
                      <p:cNvPr id="0" name=""/>
                      <p:cNvPicPr/>
                      <p:nvPr/>
                    </p:nvPicPr>
                    <p:blipFill>
                      <a:blip r:embed="rId11"/>
                      <a:stretch>
                        <a:fillRect/>
                      </a:stretch>
                    </p:blipFill>
                    <p:spPr>
                      <a:xfrm>
                        <a:off x="887896" y="5178196"/>
                        <a:ext cx="4622486" cy="409069"/>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78795956"/>
              </p:ext>
            </p:extLst>
          </p:nvPr>
        </p:nvGraphicFramePr>
        <p:xfrm>
          <a:off x="5917542" y="4805684"/>
          <a:ext cx="2147616" cy="777233"/>
        </p:xfrm>
        <a:graphic>
          <a:graphicData uri="http://schemas.openxmlformats.org/presentationml/2006/ole">
            <mc:AlternateContent xmlns:mc="http://schemas.openxmlformats.org/markup-compatibility/2006">
              <mc:Choice xmlns:v="urn:schemas-microsoft-com:vml" Requires="v">
                <p:oleObj spid="_x0000_s74311" name="Equation" r:id="rId12" imgW="1333440" imgH="482400" progId="Equation.DSMT4">
                  <p:embed/>
                </p:oleObj>
              </mc:Choice>
              <mc:Fallback>
                <p:oleObj name="Equation" r:id="rId12" imgW="1333440" imgH="482400" progId="Equation.DSMT4">
                  <p:embed/>
                  <p:pic>
                    <p:nvPicPr>
                      <p:cNvPr id="0" name=""/>
                      <p:cNvPicPr/>
                      <p:nvPr/>
                    </p:nvPicPr>
                    <p:blipFill>
                      <a:blip r:embed="rId13"/>
                      <a:stretch>
                        <a:fillRect/>
                      </a:stretch>
                    </p:blipFill>
                    <p:spPr>
                      <a:xfrm>
                        <a:off x="5917542" y="4805684"/>
                        <a:ext cx="2147616" cy="777233"/>
                      </a:xfrm>
                      <a:prstGeom prst="rect">
                        <a:avLst/>
                      </a:prstGeom>
                      <a:ln>
                        <a:solidFill>
                          <a:srgbClr val="AD0B1E"/>
                        </a:solidFill>
                      </a:ln>
                    </p:spPr>
                  </p:pic>
                </p:oleObj>
              </mc:Fallback>
            </mc:AlternateContent>
          </a:graphicData>
        </a:graphic>
      </p:graphicFrame>
    </p:spTree>
    <p:extLst>
      <p:ext uri="{BB962C8B-B14F-4D97-AF65-F5344CB8AC3E}">
        <p14:creationId xmlns:p14="http://schemas.microsoft.com/office/powerpoint/2010/main" val="1939226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93" y="1220723"/>
            <a:ext cx="5167414" cy="2439120"/>
          </a:xfrm>
          <a:prstGeom prst="rect">
            <a:avLst/>
          </a:prstGeom>
        </p:spPr>
      </p:pic>
      <p:sp>
        <p:nvSpPr>
          <p:cNvPr id="3" name="Content Placeholder 2"/>
          <p:cNvSpPr>
            <a:spLocks noGrp="1"/>
          </p:cNvSpPr>
          <p:nvPr>
            <p:ph idx="1"/>
          </p:nvPr>
        </p:nvSpPr>
        <p:spPr>
          <a:xfrm>
            <a:off x="457200" y="3810000"/>
            <a:ext cx="8229600" cy="914400"/>
          </a:xfrm>
        </p:spPr>
        <p:txBody>
          <a:bodyPr/>
          <a:lstStyle/>
          <a:p>
            <a:r>
              <a:rPr lang="en-US" altLang="en-US" b="1" dirty="0">
                <a:solidFill>
                  <a:srgbClr val="AD0B1E"/>
                </a:solidFill>
              </a:rPr>
              <a:t>If the clockwise angular velocity of crankshaft AB is constant, which of the following statement is true? </a:t>
            </a:r>
          </a:p>
        </p:txBody>
      </p:sp>
      <p:sp>
        <p:nvSpPr>
          <p:cNvPr id="6" name="Content Placeholder 5"/>
          <p:cNvSpPr>
            <a:spLocks noGrp="1"/>
          </p:cNvSpPr>
          <p:nvPr>
            <p:ph idx="13"/>
          </p:nvPr>
        </p:nvSpPr>
        <p:spPr>
          <a:xfrm>
            <a:off x="457200" y="4739314"/>
            <a:ext cx="8229600" cy="823286"/>
          </a:xfrm>
        </p:spPr>
        <p:txBody>
          <a:bodyPr/>
          <a:lstStyle/>
          <a:p>
            <a:pPr>
              <a:spcBef>
                <a:spcPts val="0"/>
              </a:spcBef>
              <a:spcAft>
                <a:spcPts val="0"/>
              </a:spcAft>
            </a:pPr>
            <a:r>
              <a:rPr lang="en-US" altLang="en-US" b="1" dirty="0"/>
              <a:t>a) The angular velocity of BD is constant </a:t>
            </a:r>
            <a:endParaRPr lang="en-US" altLang="en-US" dirty="0"/>
          </a:p>
          <a:p>
            <a:pPr>
              <a:spcBef>
                <a:spcPts val="0"/>
              </a:spcBef>
              <a:spcAft>
                <a:spcPts val="0"/>
              </a:spcAft>
            </a:pPr>
            <a:r>
              <a:rPr lang="en-US" altLang="en-US" b="1" dirty="0"/>
              <a:t>b) The linear acceleration of point B is zero</a:t>
            </a:r>
          </a:p>
        </p:txBody>
      </p:sp>
      <p:sp>
        <p:nvSpPr>
          <p:cNvPr id="7" name="Content Placeholder 6"/>
          <p:cNvSpPr>
            <a:spLocks noGrp="1"/>
          </p:cNvSpPr>
          <p:nvPr>
            <p:ph idx="14"/>
          </p:nvPr>
        </p:nvSpPr>
        <p:spPr>
          <a:xfrm>
            <a:off x="457200" y="5562600"/>
            <a:ext cx="8229600" cy="457200"/>
          </a:xfrm>
        </p:spPr>
        <p:txBody>
          <a:bodyPr/>
          <a:lstStyle/>
          <a:p>
            <a:pPr>
              <a:spcBef>
                <a:spcPts val="0"/>
              </a:spcBef>
              <a:spcAft>
                <a:spcPts val="0"/>
              </a:spcAft>
            </a:pPr>
            <a:r>
              <a:rPr lang="en-US" altLang="en-US" b="1" dirty="0"/>
              <a:t>c) The angular velocity of BD is counterclockwise</a:t>
            </a:r>
          </a:p>
        </p:txBody>
      </p:sp>
      <p:sp>
        <p:nvSpPr>
          <p:cNvPr id="8" name="Content Placeholder 7"/>
          <p:cNvSpPr>
            <a:spLocks noGrp="1"/>
          </p:cNvSpPr>
          <p:nvPr>
            <p:ph idx="15"/>
          </p:nvPr>
        </p:nvSpPr>
        <p:spPr>
          <a:xfrm>
            <a:off x="457200" y="6096000"/>
            <a:ext cx="8229600" cy="457200"/>
          </a:xfrm>
        </p:spPr>
        <p:txBody>
          <a:bodyPr/>
          <a:lstStyle/>
          <a:p>
            <a:pPr>
              <a:spcBef>
                <a:spcPts val="0"/>
              </a:spcBef>
              <a:spcAft>
                <a:spcPts val="0"/>
              </a:spcAft>
            </a:pPr>
            <a:r>
              <a:rPr lang="en-US" altLang="en-US" b="1" dirty="0"/>
              <a:t>d) The linear acceleration of point B is tangent to the path  </a:t>
            </a:r>
          </a:p>
        </p:txBody>
      </p:sp>
    </p:spTree>
    <p:extLst>
      <p:ext uri="{BB962C8B-B14F-4D97-AF65-F5344CB8AC3E}">
        <p14:creationId xmlns:p14="http://schemas.microsoft.com/office/powerpoint/2010/main" val="1076445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93" y="1220723"/>
            <a:ext cx="5167414" cy="2439120"/>
          </a:xfrm>
          <a:prstGeom prst="rect">
            <a:avLst/>
          </a:prstGeom>
        </p:spPr>
      </p:pic>
      <p:sp>
        <p:nvSpPr>
          <p:cNvPr id="3" name="Content Placeholder 2"/>
          <p:cNvSpPr>
            <a:spLocks noGrp="1"/>
          </p:cNvSpPr>
          <p:nvPr>
            <p:ph idx="1"/>
          </p:nvPr>
        </p:nvSpPr>
        <p:spPr>
          <a:xfrm>
            <a:off x="457200" y="3810000"/>
            <a:ext cx="8229600" cy="853114"/>
          </a:xfrm>
        </p:spPr>
        <p:txBody>
          <a:bodyPr/>
          <a:lstStyle/>
          <a:p>
            <a:r>
              <a:rPr lang="en-US" altLang="en-US" b="1" dirty="0">
                <a:solidFill>
                  <a:srgbClr val="AD0B1E"/>
                </a:solidFill>
              </a:rPr>
              <a:t>If the clockwise angular velocity of crankshaft AB is constant, which of the following statement is true? </a:t>
            </a:r>
          </a:p>
        </p:txBody>
      </p:sp>
      <p:sp>
        <p:nvSpPr>
          <p:cNvPr id="6" name="Content Placeholder 5"/>
          <p:cNvSpPr>
            <a:spLocks noGrp="1"/>
          </p:cNvSpPr>
          <p:nvPr>
            <p:ph idx="13"/>
          </p:nvPr>
        </p:nvSpPr>
        <p:spPr>
          <a:xfrm>
            <a:off x="457200" y="4739314"/>
            <a:ext cx="8229600" cy="823286"/>
          </a:xfrm>
        </p:spPr>
        <p:txBody>
          <a:bodyPr/>
          <a:lstStyle/>
          <a:p>
            <a:pPr>
              <a:spcBef>
                <a:spcPts val="0"/>
              </a:spcBef>
              <a:spcAft>
                <a:spcPts val="0"/>
              </a:spcAft>
            </a:pPr>
            <a:r>
              <a:rPr lang="en-US" altLang="en-US" b="1" dirty="0"/>
              <a:t>a) The angular velocity of BD is constant </a:t>
            </a:r>
            <a:endParaRPr lang="en-US" altLang="en-US" dirty="0"/>
          </a:p>
          <a:p>
            <a:pPr>
              <a:spcBef>
                <a:spcPts val="0"/>
              </a:spcBef>
              <a:spcAft>
                <a:spcPts val="0"/>
              </a:spcAft>
            </a:pPr>
            <a:r>
              <a:rPr lang="en-US" altLang="en-US" b="1" dirty="0"/>
              <a:t>b) The linear acceleration of point B is zero</a:t>
            </a:r>
          </a:p>
        </p:txBody>
      </p:sp>
      <p:sp>
        <p:nvSpPr>
          <p:cNvPr id="7" name="Content Placeholder 6"/>
          <p:cNvSpPr>
            <a:spLocks noGrp="1"/>
          </p:cNvSpPr>
          <p:nvPr>
            <p:ph idx="14"/>
          </p:nvPr>
        </p:nvSpPr>
        <p:spPr>
          <a:xfrm>
            <a:off x="457200" y="5562600"/>
            <a:ext cx="8305800" cy="457200"/>
          </a:xfrm>
          <a:ln>
            <a:solidFill>
              <a:srgbClr val="AD0B1E"/>
            </a:solidFill>
          </a:ln>
        </p:spPr>
        <p:txBody>
          <a:bodyPr/>
          <a:lstStyle/>
          <a:p>
            <a:pPr>
              <a:spcBef>
                <a:spcPts val="0"/>
              </a:spcBef>
              <a:spcAft>
                <a:spcPts val="0"/>
              </a:spcAft>
            </a:pPr>
            <a:r>
              <a:rPr lang="en-US" altLang="en-US" b="1" dirty="0"/>
              <a:t>c) Answer: The angular velocity of BD is counterclockwise</a:t>
            </a:r>
          </a:p>
        </p:txBody>
      </p:sp>
      <p:sp>
        <p:nvSpPr>
          <p:cNvPr id="8" name="Content Placeholder 7"/>
          <p:cNvSpPr>
            <a:spLocks noGrp="1"/>
          </p:cNvSpPr>
          <p:nvPr>
            <p:ph idx="15"/>
          </p:nvPr>
        </p:nvSpPr>
        <p:spPr>
          <a:xfrm>
            <a:off x="457200" y="6096000"/>
            <a:ext cx="8229600" cy="457200"/>
          </a:xfrm>
        </p:spPr>
        <p:txBody>
          <a:bodyPr/>
          <a:lstStyle/>
          <a:p>
            <a:pPr>
              <a:spcBef>
                <a:spcPts val="0"/>
              </a:spcBef>
              <a:spcAft>
                <a:spcPts val="0"/>
              </a:spcAft>
            </a:pPr>
            <a:r>
              <a:rPr lang="en-US" altLang="en-US" b="1" dirty="0"/>
              <a:t>d) The linear acceleration of point B is tangent to the path  </a:t>
            </a:r>
          </a:p>
        </p:txBody>
      </p:sp>
    </p:spTree>
    <p:extLst>
      <p:ext uri="{BB962C8B-B14F-4D97-AF65-F5344CB8AC3E}">
        <p14:creationId xmlns:p14="http://schemas.microsoft.com/office/powerpoint/2010/main" val="2604326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Applications </a:t>
            </a:r>
            <a:r>
              <a:rPr lang="en-US" altLang="en-US" sz="1000" b="1" dirty="0">
                <a:solidFill>
                  <a:srgbClr val="AD0B1E"/>
                </a:solidFill>
                <a:ea typeface="ＭＳ Ｐゴシック" pitchFamily="34" charset="-128"/>
              </a:rPr>
              <a:t>4</a:t>
            </a:r>
            <a:endParaRPr lang="en-US" sz="1000" b="1" dirty="0">
              <a:solidFill>
                <a:srgbClr val="AD0B1E"/>
              </a:solidFill>
            </a:endParaRPr>
          </a:p>
        </p:txBody>
      </p:sp>
      <p:sp>
        <p:nvSpPr>
          <p:cNvPr id="3" name="Content Placeholder 2"/>
          <p:cNvSpPr>
            <a:spLocks noGrp="1"/>
          </p:cNvSpPr>
          <p:nvPr>
            <p:ph idx="1"/>
          </p:nvPr>
        </p:nvSpPr>
        <p:spPr>
          <a:xfrm>
            <a:off x="457200" y="1066800"/>
            <a:ext cx="8229600" cy="762000"/>
          </a:xfrm>
        </p:spPr>
        <p:txBody>
          <a:bodyPr/>
          <a:lstStyle/>
          <a:p>
            <a:r>
              <a:rPr lang="en-US" altLang="en-US" sz="2000" b="1" dirty="0"/>
              <a:t>Rotating coordinate systems are often used to analyze mechanisms (such as amusement park rides) as well as weather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131" y="2169237"/>
            <a:ext cx="5444319" cy="4245197"/>
          </a:xfrm>
          <a:prstGeom prst="rect">
            <a:avLst/>
          </a:prstGeom>
        </p:spPr>
      </p:pic>
      <p:sp>
        <p:nvSpPr>
          <p:cNvPr id="5" name="Text Placeholder 4"/>
          <p:cNvSpPr>
            <a:spLocks noGrp="1"/>
          </p:cNvSpPr>
          <p:nvPr>
            <p:ph type="body" sz="quarter" idx="11"/>
          </p:nvPr>
        </p:nvSpPr>
        <p:spPr/>
        <p:txBody>
          <a:bodyPr/>
          <a:lstStyle/>
          <a:p>
            <a:pPr lvl="0"/>
            <a:r>
              <a:rPr lang="en-US" dirty="0"/>
              <a:t>©Stock trek/ Getty Images RF</a:t>
            </a:r>
          </a:p>
        </p:txBody>
      </p:sp>
    </p:spTree>
    <p:extLst>
      <p:ext uri="{BB962C8B-B14F-4D97-AF65-F5344CB8AC3E}">
        <p14:creationId xmlns:p14="http://schemas.microsoft.com/office/powerpoint/2010/main" val="395689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412570" y="60038"/>
            <a:ext cx="8184269" cy="1135364"/>
          </a:xfrm>
        </p:spPr>
        <p:txBody>
          <a:bodyPr/>
          <a:lstStyle/>
          <a:p>
            <a:r>
              <a:rPr lang="en-US" altLang="en-US" b="1" dirty="0">
                <a:solidFill>
                  <a:srgbClr val="AD0B1E"/>
                </a:solidFill>
                <a:latin typeface="Times New Roman" panose="02020603050405020304" pitchFamily="18" charset="0"/>
                <a:ea typeface="ＭＳ Ｐゴシック" pitchFamily="34" charset="-128"/>
                <a:cs typeface="Times New Roman" panose="02020603050405020304" pitchFamily="18" charset="0"/>
              </a:rPr>
              <a:t>Rate of Change With Respect to a Rotating Frame</a:t>
            </a:r>
            <a:endParaRPr lang="en-US" b="1" dirty="0">
              <a:solidFill>
                <a:srgbClr val="AD0B1E"/>
              </a:solidFill>
              <a:latin typeface="Times New Roman" panose="02020603050405020304" pitchFamily="18" charset="0"/>
              <a:cs typeface="Times New Roman" panose="02020603050405020304" pitchFamily="18" charset="0"/>
            </a:endParaRP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2472918" cy="2278151"/>
          </a:xfrm>
          <a:prstGeom prst="rect">
            <a:avLst/>
          </a:prstGeom>
        </p:spPr>
      </p:pic>
      <p:sp>
        <p:nvSpPr>
          <p:cNvPr id="9" name="Content Placeholder 8"/>
          <p:cNvSpPr>
            <a:spLocks noGrp="1"/>
          </p:cNvSpPr>
          <p:nvPr>
            <p:ph sz="quarter" idx="10"/>
          </p:nvPr>
        </p:nvSpPr>
        <p:spPr>
          <a:xfrm>
            <a:off x="470841" y="4038600"/>
            <a:ext cx="3012911" cy="335598"/>
          </a:xfrm>
        </p:spPr>
        <p:txBody>
          <a:bodyPr/>
          <a:lstStyle/>
          <a:p>
            <a:pPr marL="292608" indent="-292608">
              <a:spcBef>
                <a:spcPts val="0"/>
              </a:spcBef>
              <a:spcAft>
                <a:spcPts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Frame </a:t>
            </a:r>
            <a:r>
              <a:rPr lang="en-US" altLang="en-US" sz="2000" i="1" dirty="0">
                <a:latin typeface="Times New Roman" panose="02020603050405020304" pitchFamily="18" charset="0"/>
                <a:cs typeface="Times New Roman" panose="02020603050405020304" pitchFamily="18" charset="0"/>
              </a:rPr>
              <a:t>OXYZ</a:t>
            </a:r>
            <a:r>
              <a:rPr lang="en-US" altLang="en-US" sz="2000" dirty="0">
                <a:latin typeface="Times New Roman" panose="02020603050405020304" pitchFamily="18" charset="0"/>
                <a:cs typeface="Times New Roman" panose="02020603050405020304" pitchFamily="18" charset="0"/>
              </a:rPr>
              <a:t> is fixed.</a:t>
            </a:r>
          </a:p>
        </p:txBody>
      </p:sp>
      <p:sp>
        <p:nvSpPr>
          <p:cNvPr id="12" name="Content Placeholder 11"/>
          <p:cNvSpPr>
            <a:spLocks noGrp="1"/>
          </p:cNvSpPr>
          <p:nvPr>
            <p:ph sz="quarter" idx="11"/>
          </p:nvPr>
        </p:nvSpPr>
        <p:spPr>
          <a:xfrm>
            <a:off x="488771" y="4495800"/>
            <a:ext cx="3109703" cy="1010602"/>
          </a:xfrm>
        </p:spPr>
        <p:txBody>
          <a:bodyPr/>
          <a:lstStyle/>
          <a:p>
            <a:pPr marL="292608" indent="-292608">
              <a:spcBef>
                <a:spcPts val="0"/>
              </a:spcBef>
              <a:spcAft>
                <a:spcPts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Frame </a:t>
            </a:r>
            <a:r>
              <a:rPr lang="en-US" altLang="en-US" sz="2000" i="1" dirty="0">
                <a:latin typeface="Times New Roman" panose="02020603050405020304" pitchFamily="18" charset="0"/>
                <a:cs typeface="Times New Roman" panose="02020603050405020304" pitchFamily="18" charset="0"/>
              </a:rPr>
              <a:t>Oxyz </a:t>
            </a:r>
            <a:r>
              <a:rPr lang="en-US" altLang="en-US" sz="2000" dirty="0">
                <a:latin typeface="Times New Roman" panose="02020603050405020304" pitchFamily="18" charset="0"/>
                <a:cs typeface="Times New Roman" panose="02020603050405020304" pitchFamily="18" charset="0"/>
              </a:rPr>
              <a:t>rotates about fixed axis </a:t>
            </a:r>
            <a:r>
              <a:rPr lang="en-US" altLang="en-US" sz="2000" i="1" dirty="0">
                <a:latin typeface="Times New Roman" panose="02020603050405020304" pitchFamily="18" charset="0"/>
                <a:cs typeface="Times New Roman" panose="02020603050405020304" pitchFamily="18" charset="0"/>
              </a:rPr>
              <a:t>OA</a:t>
            </a:r>
            <a:r>
              <a:rPr lang="en-US" altLang="en-US" sz="2000" dirty="0">
                <a:latin typeface="Times New Roman" panose="02020603050405020304" pitchFamily="18" charset="0"/>
                <a:cs typeface="Times New Roman" panose="02020603050405020304" pitchFamily="18" charset="0"/>
              </a:rPr>
              <a:t> with angular velocity.</a:t>
            </a:r>
          </a:p>
        </p:txBody>
      </p:sp>
      <p:sp>
        <p:nvSpPr>
          <p:cNvPr id="13" name="Content Placeholder 12"/>
          <p:cNvSpPr>
            <a:spLocks noGrp="1"/>
          </p:cNvSpPr>
          <p:nvPr>
            <p:ph sz="quarter" idx="12"/>
          </p:nvPr>
        </p:nvSpPr>
        <p:spPr>
          <a:xfrm>
            <a:off x="457200" y="5486400"/>
            <a:ext cx="2514600" cy="426402"/>
          </a:xfrm>
        </p:spPr>
        <p:txBody>
          <a:bodyPr/>
          <a:lstStyle/>
          <a:p>
            <a:pPr marL="292608" indent="-292608">
              <a:spcBef>
                <a:spcPts val="0"/>
              </a:spcBef>
              <a:spcAft>
                <a:spcPts val="0"/>
              </a:spcAf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Vector function</a:t>
            </a:r>
            <a:endParaRPr lang="en-US" sz="2000" dirty="0">
              <a:latin typeface="Times New Roman" panose="02020603050405020304" pitchFamily="18" charset="0"/>
              <a:cs typeface="Times New Roman" panose="02020603050405020304" pitchFamily="18" charset="0"/>
            </a:endParaRPr>
          </a:p>
        </p:txBody>
      </p:sp>
      <p:graphicFrame>
        <p:nvGraphicFramePr>
          <p:cNvPr id="29" name="Object 10"/>
          <p:cNvGraphicFramePr>
            <a:graphicFrameLocks noChangeAspect="1"/>
          </p:cNvGraphicFramePr>
          <p:nvPr>
            <p:extLst>
              <p:ext uri="{D42A27DB-BD31-4B8C-83A1-F6EECF244321}">
                <p14:modId xmlns:p14="http://schemas.microsoft.com/office/powerpoint/2010/main" val="3652144029"/>
              </p:ext>
            </p:extLst>
          </p:nvPr>
        </p:nvGraphicFramePr>
        <p:xfrm>
          <a:off x="2514600" y="5531802"/>
          <a:ext cx="457200" cy="355600"/>
        </p:xfrm>
        <a:graphic>
          <a:graphicData uri="http://schemas.openxmlformats.org/presentationml/2006/ole">
            <mc:AlternateContent xmlns:mc="http://schemas.openxmlformats.org/markup-compatibility/2006">
              <mc:Choice xmlns:v="urn:schemas-microsoft-com:vml" Requires="v">
                <p:oleObj spid="_x0000_s75775" name="Equation" r:id="rId4" imgW="457002" imgH="355446" progId="Equation.3">
                  <p:embed/>
                </p:oleObj>
              </mc:Choice>
              <mc:Fallback>
                <p:oleObj name="Equation" r:id="rId4" imgW="457002" imgH="355446" progId="Equation.3">
                  <p:embed/>
                  <p:pic>
                    <p:nvPicPr>
                      <p:cNvPr id="7887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5531802"/>
                        <a:ext cx="4572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Content Placeholder 13"/>
          <p:cNvSpPr>
            <a:spLocks noGrp="1"/>
          </p:cNvSpPr>
          <p:nvPr>
            <p:ph sz="quarter" idx="13"/>
          </p:nvPr>
        </p:nvSpPr>
        <p:spPr>
          <a:xfrm>
            <a:off x="776897" y="5856922"/>
            <a:ext cx="2575903" cy="665480"/>
          </a:xfrm>
        </p:spPr>
        <p:txBody>
          <a:bodyPr/>
          <a:lstStyle/>
          <a:p>
            <a:r>
              <a:rPr lang="en-US" altLang="en-US" sz="2000" dirty="0">
                <a:latin typeface="Times New Roman" panose="02020603050405020304" pitchFamily="18" charset="0"/>
                <a:cs typeface="Times New Roman" panose="02020603050405020304" pitchFamily="18" charset="0"/>
              </a:rPr>
              <a:t>varies in direction and magnitude.</a:t>
            </a:r>
          </a:p>
        </p:txBody>
      </p:sp>
      <p:sp>
        <p:nvSpPr>
          <p:cNvPr id="15" name="Content Placeholder 14"/>
          <p:cNvSpPr>
            <a:spLocks noGrp="1"/>
          </p:cNvSpPr>
          <p:nvPr>
            <p:ph sz="quarter" idx="14"/>
          </p:nvPr>
        </p:nvSpPr>
        <p:spPr>
          <a:xfrm>
            <a:off x="3733800" y="1313873"/>
            <a:ext cx="4724400" cy="384352"/>
          </a:xfrm>
        </p:spPr>
        <p:txBody>
          <a:bodyPr/>
          <a:lstStyle/>
          <a:p>
            <a:pPr marL="342900" indent="-342900">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With respect to the rotating </a:t>
            </a:r>
            <a:r>
              <a:rPr lang="en-US" altLang="en-US" sz="2000" i="1" dirty="0">
                <a:latin typeface="Times New Roman" panose="02020603050405020304" pitchFamily="18" charset="0"/>
                <a:cs typeface="Times New Roman" panose="02020603050405020304" pitchFamily="18" charset="0"/>
              </a:rPr>
              <a:t>Oxyz </a:t>
            </a:r>
            <a:r>
              <a:rPr lang="en-US" altLang="en-US" sz="2000" dirty="0">
                <a:latin typeface="Times New Roman" panose="02020603050405020304" pitchFamily="18" charset="0"/>
                <a:cs typeface="Times New Roman" panose="02020603050405020304" pitchFamily="18" charset="0"/>
              </a:rPr>
              <a:t>frame,</a:t>
            </a:r>
          </a:p>
        </p:txBody>
      </p:sp>
      <p:graphicFrame>
        <p:nvGraphicFramePr>
          <p:cNvPr id="30" name="Object 4"/>
          <p:cNvGraphicFramePr>
            <a:graphicFrameLocks noChangeAspect="1"/>
          </p:cNvGraphicFramePr>
          <p:nvPr>
            <p:extLst>
              <p:ext uri="{D42A27DB-BD31-4B8C-83A1-F6EECF244321}">
                <p14:modId xmlns:p14="http://schemas.microsoft.com/office/powerpoint/2010/main" val="1624541200"/>
              </p:ext>
            </p:extLst>
          </p:nvPr>
        </p:nvGraphicFramePr>
        <p:xfrm>
          <a:off x="4343400" y="1713346"/>
          <a:ext cx="2032000" cy="369455"/>
        </p:xfrm>
        <a:graphic>
          <a:graphicData uri="http://schemas.openxmlformats.org/presentationml/2006/ole">
            <mc:AlternateContent xmlns:mc="http://schemas.openxmlformats.org/markup-compatibility/2006">
              <mc:Choice xmlns:v="urn:schemas-microsoft-com:vml" Requires="v">
                <p:oleObj spid="_x0000_s104448" name="Equation" r:id="rId6" imgW="2234230" imgH="406224" progId="Equation.DSMT4">
                  <p:embed/>
                </p:oleObj>
              </mc:Choice>
              <mc:Fallback>
                <p:oleObj name="Equation" r:id="rId6" imgW="2234230" imgH="406224" progId="Equation.DSMT4">
                  <p:embed/>
                  <p:pic>
                    <p:nvPicPr>
                      <p:cNvPr id="7886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1713346"/>
                        <a:ext cx="2032000" cy="369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2"/>
          <p:cNvGraphicFramePr>
            <a:graphicFrameLocks noChangeAspect="1"/>
          </p:cNvGraphicFramePr>
          <p:nvPr>
            <p:extLst>
              <p:ext uri="{D42A27DB-BD31-4B8C-83A1-F6EECF244321}">
                <p14:modId xmlns:p14="http://schemas.microsoft.com/office/powerpoint/2010/main" val="1777958684"/>
              </p:ext>
            </p:extLst>
          </p:nvPr>
        </p:nvGraphicFramePr>
        <p:xfrm>
          <a:off x="4267200" y="2152073"/>
          <a:ext cx="2516909" cy="415636"/>
        </p:xfrm>
        <a:graphic>
          <a:graphicData uri="http://schemas.openxmlformats.org/presentationml/2006/ole">
            <mc:AlternateContent xmlns:mc="http://schemas.openxmlformats.org/markup-compatibility/2006">
              <mc:Choice xmlns:v="urn:schemas-microsoft-com:vml" Requires="v">
                <p:oleObj spid="_x0000_s104449" name="Equation" r:id="rId8" imgW="2768600" imgH="457200" progId="Equation.DSMT4">
                  <p:embed/>
                </p:oleObj>
              </mc:Choice>
              <mc:Fallback>
                <p:oleObj name="Equation" r:id="rId8" imgW="2768600" imgH="457200" progId="Equation.DSMT4">
                  <p:embed/>
                  <p:pic>
                    <p:nvPicPr>
                      <p:cNvPr id="67594"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2152073"/>
                        <a:ext cx="2516909" cy="415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Content Placeholder 15"/>
          <p:cNvSpPr>
            <a:spLocks noGrp="1"/>
          </p:cNvSpPr>
          <p:nvPr>
            <p:ph sz="quarter" idx="15"/>
          </p:nvPr>
        </p:nvSpPr>
        <p:spPr>
          <a:xfrm>
            <a:off x="3733800" y="2562993"/>
            <a:ext cx="4724400" cy="427280"/>
          </a:xfrm>
        </p:spPr>
        <p:txBody>
          <a:bodyPr/>
          <a:lstStyle/>
          <a:p>
            <a:pPr marL="342900" indent="-342900">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With respect to the fixed </a:t>
            </a:r>
            <a:r>
              <a:rPr lang="en-US" altLang="en-US" sz="2000" i="1" dirty="0">
                <a:latin typeface="Times New Roman" panose="02020603050405020304" pitchFamily="18" charset="0"/>
                <a:cs typeface="Times New Roman" panose="02020603050405020304" pitchFamily="18" charset="0"/>
              </a:rPr>
              <a:t>OXYZ </a:t>
            </a:r>
            <a:r>
              <a:rPr lang="en-US" altLang="en-US" sz="2000" dirty="0">
                <a:latin typeface="Times New Roman" panose="02020603050405020304" pitchFamily="18" charset="0"/>
                <a:cs typeface="Times New Roman" panose="02020603050405020304" pitchFamily="18" charset="0"/>
              </a:rPr>
              <a:t>frame,</a:t>
            </a:r>
          </a:p>
        </p:txBody>
      </p:sp>
      <p:graphicFrame>
        <p:nvGraphicFramePr>
          <p:cNvPr id="32" name="Object 9"/>
          <p:cNvGraphicFramePr>
            <a:graphicFrameLocks noChangeAspect="1"/>
          </p:cNvGraphicFramePr>
          <p:nvPr>
            <p:extLst>
              <p:ext uri="{D42A27DB-BD31-4B8C-83A1-F6EECF244321}">
                <p14:modId xmlns:p14="http://schemas.microsoft.com/office/powerpoint/2010/main" val="1060100956"/>
              </p:ext>
            </p:extLst>
          </p:nvPr>
        </p:nvGraphicFramePr>
        <p:xfrm>
          <a:off x="4191000" y="2990273"/>
          <a:ext cx="4398818" cy="404091"/>
        </p:xfrm>
        <a:graphic>
          <a:graphicData uri="http://schemas.openxmlformats.org/presentationml/2006/ole">
            <mc:AlternateContent xmlns:mc="http://schemas.openxmlformats.org/markup-compatibility/2006">
              <mc:Choice xmlns:v="urn:schemas-microsoft-com:vml" Requires="v">
                <p:oleObj spid="_x0000_s104450" name="Equation" r:id="rId10" imgW="4838700" imgH="444500" progId="Equation.3">
                  <p:embed/>
                </p:oleObj>
              </mc:Choice>
              <mc:Fallback>
                <p:oleObj name="Equation" r:id="rId10" imgW="4838700" imgH="444500" progId="Equation.3">
                  <p:embed/>
                  <p:pic>
                    <p:nvPicPr>
                      <p:cNvPr id="78872"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1000" y="2990273"/>
                        <a:ext cx="4398818" cy="4040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Content Placeholder 20"/>
          <p:cNvSpPr>
            <a:spLocks noGrp="1"/>
          </p:cNvSpPr>
          <p:nvPr>
            <p:ph sz="quarter" idx="23"/>
          </p:nvPr>
        </p:nvSpPr>
        <p:spPr>
          <a:xfrm>
            <a:off x="3810000" y="3470564"/>
            <a:ext cx="381000" cy="384352"/>
          </a:xfrm>
        </p:spPr>
        <p:txBody>
          <a:bodyPr/>
          <a:lstStyle/>
          <a:p>
            <a:r>
              <a:rPr lang="en-US" sz="2000" dirty="0"/>
              <a:t> </a:t>
            </a:r>
          </a:p>
        </p:txBody>
      </p:sp>
      <p:graphicFrame>
        <p:nvGraphicFramePr>
          <p:cNvPr id="35" name="Object 8"/>
          <p:cNvGraphicFramePr>
            <a:graphicFrameLocks noChangeAspect="1"/>
          </p:cNvGraphicFramePr>
          <p:nvPr>
            <p:extLst>
              <p:ext uri="{D42A27DB-BD31-4B8C-83A1-F6EECF244321}">
                <p14:modId xmlns:p14="http://schemas.microsoft.com/office/powerpoint/2010/main" val="235757292"/>
              </p:ext>
            </p:extLst>
          </p:nvPr>
        </p:nvGraphicFramePr>
        <p:xfrm>
          <a:off x="4191000" y="3460524"/>
          <a:ext cx="2701636" cy="415636"/>
        </p:xfrm>
        <a:graphic>
          <a:graphicData uri="http://schemas.openxmlformats.org/presentationml/2006/ole">
            <mc:AlternateContent xmlns:mc="http://schemas.openxmlformats.org/markup-compatibility/2006">
              <mc:Choice xmlns:v="urn:schemas-microsoft-com:vml" Requires="v">
                <p:oleObj spid="_x0000_s104451" name="Equation" r:id="rId12" imgW="2971800" imgH="457200" progId="Equation.DSMT4">
                  <p:embed/>
                </p:oleObj>
              </mc:Choice>
              <mc:Fallback>
                <p:oleObj name="Equation" r:id="rId12" imgW="2971800" imgH="457200" progId="Equation.DSMT4">
                  <p:embed/>
                  <p:pic>
                    <p:nvPicPr>
                      <p:cNvPr id="7887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91000" y="3460524"/>
                        <a:ext cx="2701636" cy="415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Content Placeholder 22"/>
          <p:cNvSpPr>
            <a:spLocks noGrp="1"/>
          </p:cNvSpPr>
          <p:nvPr>
            <p:ph sz="quarter" idx="18"/>
          </p:nvPr>
        </p:nvSpPr>
        <p:spPr>
          <a:xfrm>
            <a:off x="4107919" y="3461629"/>
            <a:ext cx="4410119" cy="754063"/>
          </a:xfrm>
        </p:spPr>
        <p:txBody>
          <a:bodyPr/>
          <a:lstStyle/>
          <a:p>
            <a:pPr marL="0" indent="2862072">
              <a:spcBef>
                <a:spcPts val="100"/>
              </a:spcBef>
              <a:buNone/>
            </a:pPr>
            <a:r>
              <a:rPr lang="en-US" altLang="en-US" sz="2000" dirty="0">
                <a:latin typeface="Times New Roman" panose="02020603050405020304" pitchFamily="18" charset="0"/>
                <a:cs typeface="Times New Roman" panose="02020603050405020304" pitchFamily="18" charset="0"/>
              </a:rPr>
              <a:t>rate of change with respect to rotating frame.</a:t>
            </a:r>
            <a:endParaRPr lang="en-US" sz="2000" dirty="0">
              <a:latin typeface="Times New Roman" panose="02020603050405020304" pitchFamily="18" charset="0"/>
              <a:cs typeface="Times New Roman" panose="02020603050405020304" pitchFamily="18" charset="0"/>
            </a:endParaRPr>
          </a:p>
        </p:txBody>
      </p:sp>
      <p:sp>
        <p:nvSpPr>
          <p:cNvPr id="24" name="Content Placeholder 23"/>
          <p:cNvSpPr>
            <a:spLocks noGrp="1"/>
          </p:cNvSpPr>
          <p:nvPr>
            <p:ph sz="quarter" idx="19"/>
          </p:nvPr>
        </p:nvSpPr>
        <p:spPr>
          <a:xfrm>
            <a:off x="3733800" y="4308764"/>
            <a:ext cx="748239" cy="381000"/>
          </a:xfrm>
        </p:spPr>
        <p:txBody>
          <a:bodyPr/>
          <a:lstStyle/>
          <a:p>
            <a:r>
              <a:rPr lang="en-US" altLang="en-US" sz="2000" dirty="0">
                <a:latin typeface="Times New Roman" panose="02020603050405020304" pitchFamily="18" charset="0"/>
                <a:cs typeface="Times New Roman" panose="02020603050405020304" pitchFamily="18" charset="0"/>
              </a:rPr>
              <a:t>If</a:t>
            </a:r>
            <a:endParaRPr lang="en-US" sz="2000" dirty="0">
              <a:latin typeface="Times New Roman" panose="02020603050405020304" pitchFamily="18" charset="0"/>
              <a:cs typeface="Times New Roman" panose="02020603050405020304" pitchFamily="18" charset="0"/>
            </a:endParaRPr>
          </a:p>
        </p:txBody>
      </p:sp>
      <p:graphicFrame>
        <p:nvGraphicFramePr>
          <p:cNvPr id="36" name="Object 7"/>
          <p:cNvGraphicFramePr>
            <a:graphicFrameLocks noChangeAspect="1"/>
          </p:cNvGraphicFramePr>
          <p:nvPr>
            <p:extLst>
              <p:ext uri="{D42A27DB-BD31-4B8C-83A1-F6EECF244321}">
                <p14:modId xmlns:p14="http://schemas.microsoft.com/office/powerpoint/2010/main" val="1384261358"/>
              </p:ext>
            </p:extLst>
          </p:nvPr>
        </p:nvGraphicFramePr>
        <p:xfrm>
          <a:off x="4419600" y="4334164"/>
          <a:ext cx="228600" cy="355600"/>
        </p:xfrm>
        <a:graphic>
          <a:graphicData uri="http://schemas.openxmlformats.org/presentationml/2006/ole">
            <mc:AlternateContent xmlns:mc="http://schemas.openxmlformats.org/markup-compatibility/2006">
              <mc:Choice xmlns:v="urn:schemas-microsoft-com:vml" Requires="v">
                <p:oleObj spid="_x0000_s104452" name="Equation" r:id="rId14" imgW="228501" imgH="355446" progId="Equation.3">
                  <p:embed/>
                </p:oleObj>
              </mc:Choice>
              <mc:Fallback>
                <p:oleObj name="Equation" r:id="rId14" imgW="228501" imgH="355446" progId="Equation.3">
                  <p:embed/>
                  <p:pic>
                    <p:nvPicPr>
                      <p:cNvPr id="78868"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19600" y="4334164"/>
                        <a:ext cx="2286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Content Placeholder 24"/>
          <p:cNvSpPr>
            <a:spLocks noGrp="1"/>
          </p:cNvSpPr>
          <p:nvPr>
            <p:ph sz="quarter" idx="20"/>
          </p:nvPr>
        </p:nvSpPr>
        <p:spPr>
          <a:xfrm>
            <a:off x="4648200" y="4308764"/>
            <a:ext cx="3075522" cy="464540"/>
          </a:xfrm>
        </p:spPr>
        <p:txBody>
          <a:bodyPr/>
          <a:lstStyle/>
          <a:p>
            <a:pPr marL="0" indent="0">
              <a:buNone/>
            </a:pPr>
            <a:r>
              <a:rPr lang="en-US" altLang="en-US" sz="2000" dirty="0">
                <a:latin typeface="Times New Roman" panose="02020603050405020304" pitchFamily="18" charset="0"/>
                <a:cs typeface="Times New Roman" panose="02020603050405020304" pitchFamily="18" charset="0"/>
              </a:rPr>
              <a:t>were fixed within </a:t>
            </a:r>
            <a:r>
              <a:rPr lang="en-US" altLang="en-US" sz="2000" i="1" dirty="0">
                <a:latin typeface="Times New Roman" panose="02020603050405020304" pitchFamily="18" charset="0"/>
                <a:cs typeface="Times New Roman" panose="02020603050405020304" pitchFamily="18" charset="0"/>
              </a:rPr>
              <a:t>Oxyz </a:t>
            </a:r>
            <a:r>
              <a:rPr lang="en-US" altLang="en-US" sz="2000" dirty="0">
                <a:latin typeface="Times New Roman" panose="02020603050405020304" pitchFamily="18" charset="0"/>
                <a:cs typeface="Times New Roman" panose="02020603050405020304" pitchFamily="18" charset="0"/>
              </a:rPr>
              <a:t>then</a:t>
            </a:r>
            <a:endParaRPr lang="en-US" sz="2000" dirty="0">
              <a:latin typeface="Times New Roman" panose="02020603050405020304" pitchFamily="18" charset="0"/>
              <a:cs typeface="Times New Roman" panose="02020603050405020304" pitchFamily="18" charset="0"/>
            </a:endParaRPr>
          </a:p>
        </p:txBody>
      </p:sp>
      <p:graphicFrame>
        <p:nvGraphicFramePr>
          <p:cNvPr id="37" name="Object 5"/>
          <p:cNvGraphicFramePr>
            <a:graphicFrameLocks noChangeAspect="1"/>
          </p:cNvGraphicFramePr>
          <p:nvPr>
            <p:extLst>
              <p:ext uri="{D42A27DB-BD31-4B8C-83A1-F6EECF244321}">
                <p14:modId xmlns:p14="http://schemas.microsoft.com/office/powerpoint/2010/main" val="2244190618"/>
              </p:ext>
            </p:extLst>
          </p:nvPr>
        </p:nvGraphicFramePr>
        <p:xfrm>
          <a:off x="7665656" y="4301836"/>
          <a:ext cx="682232" cy="346364"/>
        </p:xfrm>
        <a:graphic>
          <a:graphicData uri="http://schemas.openxmlformats.org/presentationml/2006/ole">
            <mc:AlternateContent xmlns:mc="http://schemas.openxmlformats.org/markup-compatibility/2006">
              <mc:Choice xmlns:v="urn:schemas-microsoft-com:vml" Requires="v">
                <p:oleObj spid="_x0000_s104453" name="Equation" r:id="rId16" imgW="825500" imgH="419100" progId="Equation.DSMT4">
                  <p:embed/>
                </p:oleObj>
              </mc:Choice>
              <mc:Fallback>
                <p:oleObj name="Equation" r:id="rId16" imgW="825500" imgH="419100" progId="Equation.DSMT4">
                  <p:embed/>
                  <p:pic>
                    <p:nvPicPr>
                      <p:cNvPr id="78866"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65656" y="4301836"/>
                        <a:ext cx="682232" cy="346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Content Placeholder 25"/>
          <p:cNvSpPr>
            <a:spLocks noGrp="1"/>
          </p:cNvSpPr>
          <p:nvPr>
            <p:ph sz="quarter" idx="21"/>
          </p:nvPr>
        </p:nvSpPr>
        <p:spPr>
          <a:xfrm>
            <a:off x="4107920" y="4648200"/>
            <a:ext cx="4488920" cy="702235"/>
          </a:xfrm>
        </p:spPr>
        <p:txBody>
          <a:bodyPr/>
          <a:lstStyle/>
          <a:p>
            <a:pPr marL="0" indent="0">
              <a:buNone/>
            </a:pPr>
            <a:r>
              <a:rPr lang="en-US" altLang="en-US" sz="2000" dirty="0">
                <a:latin typeface="Times New Roman" panose="02020603050405020304" pitchFamily="18" charset="0"/>
                <a:cs typeface="Times New Roman" panose="02020603050405020304" pitchFamily="18" charset="0"/>
              </a:rPr>
              <a:t>is equivalent to velocity of a point in a rigid body attached to </a:t>
            </a:r>
            <a:r>
              <a:rPr lang="en-US" altLang="en-US" sz="2000" i="1" dirty="0">
                <a:latin typeface="Times New Roman" panose="02020603050405020304" pitchFamily="18" charset="0"/>
                <a:cs typeface="Times New Roman" panose="02020603050405020304" pitchFamily="18" charset="0"/>
              </a:rPr>
              <a:t>Oxyz</a:t>
            </a:r>
            <a:r>
              <a:rPr lang="en-US" altLang="en-US" sz="2000" dirty="0">
                <a:latin typeface="Times New Roman" panose="02020603050405020304" pitchFamily="18" charset="0"/>
                <a:cs typeface="Times New Roman" panose="02020603050405020304" pitchFamily="18" charset="0"/>
              </a:rPr>
              <a:t> and</a:t>
            </a:r>
            <a:endParaRPr lang="en-US" sz="2000" dirty="0">
              <a:latin typeface="Times New Roman" panose="02020603050405020304" pitchFamily="18" charset="0"/>
              <a:cs typeface="Times New Roman" panose="02020603050405020304" pitchFamily="18" charset="0"/>
            </a:endParaRPr>
          </a:p>
        </p:txBody>
      </p:sp>
      <p:graphicFrame>
        <p:nvGraphicFramePr>
          <p:cNvPr id="38" name="Object 6"/>
          <p:cNvGraphicFramePr>
            <a:graphicFrameLocks noChangeAspect="1"/>
          </p:cNvGraphicFramePr>
          <p:nvPr>
            <p:extLst>
              <p:ext uri="{D42A27DB-BD31-4B8C-83A1-F6EECF244321}">
                <p14:modId xmlns:p14="http://schemas.microsoft.com/office/powerpoint/2010/main" val="140515808"/>
              </p:ext>
            </p:extLst>
          </p:nvPr>
        </p:nvGraphicFramePr>
        <p:xfrm>
          <a:off x="4909232" y="5423845"/>
          <a:ext cx="2172645" cy="367355"/>
        </p:xfrm>
        <a:graphic>
          <a:graphicData uri="http://schemas.openxmlformats.org/presentationml/2006/ole">
            <mc:AlternateContent xmlns:mc="http://schemas.openxmlformats.org/markup-compatibility/2006">
              <mc:Choice xmlns:v="urn:schemas-microsoft-com:vml" Requires="v">
                <p:oleObj spid="_x0000_s104454" name="Equation" r:id="rId18" imgW="2628900" imgH="444500" progId="Equation.3">
                  <p:embed/>
                </p:oleObj>
              </mc:Choice>
              <mc:Fallback>
                <p:oleObj name="Equation" r:id="rId18" imgW="2628900" imgH="444500" progId="Equation.3">
                  <p:embed/>
                  <p:pic>
                    <p:nvPicPr>
                      <p:cNvPr id="78867"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09232" y="5423845"/>
                        <a:ext cx="2172645" cy="367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Content Placeholder 26"/>
          <p:cNvSpPr>
            <a:spLocks noGrp="1"/>
          </p:cNvSpPr>
          <p:nvPr>
            <p:ph sz="quarter" idx="22"/>
          </p:nvPr>
        </p:nvSpPr>
        <p:spPr>
          <a:xfrm>
            <a:off x="3733800" y="5756564"/>
            <a:ext cx="4863039" cy="396558"/>
          </a:xfrm>
        </p:spPr>
        <p:txBody>
          <a:bodyPr/>
          <a:lstStyle/>
          <a:p>
            <a:r>
              <a:rPr lang="en-US" altLang="en-US" sz="2000" dirty="0">
                <a:latin typeface="Times New Roman" panose="02020603050405020304" pitchFamily="18" charset="0"/>
                <a:cs typeface="Times New Roman" panose="02020603050405020304" pitchFamily="18" charset="0"/>
              </a:rPr>
              <a:t>With respect to the fixed </a:t>
            </a:r>
            <a:r>
              <a:rPr lang="en-US" altLang="en-US" sz="2000" i="1" dirty="0">
                <a:latin typeface="Times New Roman" panose="02020603050405020304" pitchFamily="18" charset="0"/>
                <a:cs typeface="Times New Roman" panose="02020603050405020304" pitchFamily="18" charset="0"/>
              </a:rPr>
              <a:t>OXYZ </a:t>
            </a:r>
            <a:r>
              <a:rPr lang="en-US" altLang="en-US" sz="2000" dirty="0">
                <a:latin typeface="Times New Roman" panose="02020603050405020304" pitchFamily="18" charset="0"/>
                <a:cs typeface="Times New Roman" panose="02020603050405020304" pitchFamily="18" charset="0"/>
              </a:rPr>
              <a:t>frame,</a:t>
            </a:r>
            <a:endParaRPr lang="en-US" sz="2000" dirty="0">
              <a:latin typeface="Times New Roman" panose="02020603050405020304" pitchFamily="18" charset="0"/>
              <a:cs typeface="Times New Roman" panose="02020603050405020304" pitchFamily="18" charset="0"/>
            </a:endParaRPr>
          </a:p>
        </p:txBody>
      </p:sp>
      <p:graphicFrame>
        <p:nvGraphicFramePr>
          <p:cNvPr id="39" name="Object 3"/>
          <p:cNvGraphicFramePr>
            <a:graphicFrameLocks noChangeAspect="1"/>
          </p:cNvGraphicFramePr>
          <p:nvPr>
            <p:extLst>
              <p:ext uri="{D42A27DB-BD31-4B8C-83A1-F6EECF244321}">
                <p14:modId xmlns:p14="http://schemas.microsoft.com/office/powerpoint/2010/main" val="1682227202"/>
              </p:ext>
            </p:extLst>
          </p:nvPr>
        </p:nvGraphicFramePr>
        <p:xfrm>
          <a:off x="4883104" y="6246968"/>
          <a:ext cx="2193636" cy="377851"/>
        </p:xfrm>
        <a:graphic>
          <a:graphicData uri="http://schemas.openxmlformats.org/presentationml/2006/ole">
            <mc:AlternateContent xmlns:mc="http://schemas.openxmlformats.org/markup-compatibility/2006">
              <mc:Choice xmlns:v="urn:schemas-microsoft-com:vml" Requires="v">
                <p:oleObj spid="_x0000_s104455" name="Equation" r:id="rId20" imgW="2654300" imgH="457200" progId="Equation.3">
                  <p:embed/>
                </p:oleObj>
              </mc:Choice>
              <mc:Fallback>
                <p:oleObj name="Equation" r:id="rId20" imgW="2654300" imgH="457200" progId="Equation.3">
                  <p:embed/>
                  <p:pic>
                    <p:nvPicPr>
                      <p:cNvPr id="78862" name="Object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83104" y="6246968"/>
                        <a:ext cx="2193636" cy="3778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5883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P spid="14" grpId="0" build="p"/>
      <p:bldP spid="15" grpId="0" build="p"/>
      <p:bldP spid="16" grpId="0" build="p"/>
      <p:bldP spid="33" grpId="0" build="p"/>
      <p:bldP spid="23" grpId="0" build="p"/>
      <p:bldP spid="24" grpId="0" build="p"/>
      <p:bldP spid="25" grpId="0" build="p"/>
      <p:bldP spid="26" grpId="0" build="p"/>
      <p:bldP spid="2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Translation</a:t>
            </a:r>
            <a:endParaRPr lang="en-US" b="1" dirty="0">
              <a:solidFill>
                <a:srgbClr val="AD0B1E"/>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646" y="1209977"/>
            <a:ext cx="2417554" cy="2539231"/>
          </a:xfrm>
          <a:prstGeom prst="rect">
            <a:avLst/>
          </a:prstGeom>
        </p:spPr>
      </p:pic>
      <p:sp>
        <p:nvSpPr>
          <p:cNvPr id="3" name="Content Placeholder 2"/>
          <p:cNvSpPr>
            <a:spLocks noGrp="1"/>
          </p:cNvSpPr>
          <p:nvPr>
            <p:ph idx="1"/>
          </p:nvPr>
        </p:nvSpPr>
        <p:spPr>
          <a:xfrm>
            <a:off x="4191000" y="1129059"/>
            <a:ext cx="4495800" cy="1709291"/>
          </a:xfrm>
        </p:spPr>
        <p:txBody>
          <a:bodyPr/>
          <a:lstStyle/>
          <a:p>
            <a:pPr>
              <a:spcBef>
                <a:spcPct val="50000"/>
              </a:spcBef>
            </a:pPr>
            <a:r>
              <a:rPr lang="en-US" altLang="en-US" sz="2000" dirty="0"/>
              <a:t>Consider rigid body in translation:</a:t>
            </a:r>
          </a:p>
          <a:p>
            <a:pPr marL="292608" lvl="1" indent="-292608">
              <a:spcBef>
                <a:spcPts val="0"/>
              </a:spcBef>
              <a:spcAft>
                <a:spcPts val="0"/>
              </a:spcAft>
            </a:pPr>
            <a:r>
              <a:rPr lang="en-US" altLang="en-US" dirty="0"/>
              <a:t>direction of any straight line inside the body is constant,</a:t>
            </a:r>
          </a:p>
          <a:p>
            <a:pPr marL="292608" lvl="1" indent="-292608">
              <a:spcBef>
                <a:spcPts val="0"/>
              </a:spcBef>
              <a:spcAft>
                <a:spcPts val="0"/>
              </a:spcAft>
            </a:pPr>
            <a:r>
              <a:rPr lang="en-US" altLang="en-US" dirty="0"/>
              <a:t>all particles forming the body move in parallel lines.</a:t>
            </a:r>
          </a:p>
        </p:txBody>
      </p:sp>
      <p:sp>
        <p:nvSpPr>
          <p:cNvPr id="6" name="Content Placeholder 5"/>
          <p:cNvSpPr>
            <a:spLocks noGrp="1"/>
          </p:cNvSpPr>
          <p:nvPr>
            <p:ph idx="13"/>
          </p:nvPr>
        </p:nvSpPr>
        <p:spPr>
          <a:xfrm>
            <a:off x="4212144" y="2798696"/>
            <a:ext cx="3966935" cy="410736"/>
          </a:xfrm>
        </p:spPr>
        <p:txBody>
          <a:bodyPr/>
          <a:lstStyle/>
          <a:p>
            <a:pPr marL="292608" indent="-292608">
              <a:spcBef>
                <a:spcPts val="0"/>
              </a:spcBef>
              <a:spcAft>
                <a:spcPts val="0"/>
              </a:spcAft>
              <a:buFont typeface="Arial" panose="020B0604020202020204" pitchFamily="34" charset="0"/>
              <a:buChar char="•"/>
            </a:pPr>
            <a:r>
              <a:rPr lang="en-US" altLang="en-US" sz="2000" dirty="0"/>
              <a:t>For any two particles in the body,</a:t>
            </a:r>
          </a:p>
        </p:txBody>
      </p:sp>
      <p:graphicFrame>
        <p:nvGraphicFramePr>
          <p:cNvPr id="14" name="Object 13"/>
          <p:cNvGraphicFramePr>
            <a:graphicFrameLocks noChangeAspect="1"/>
          </p:cNvGraphicFramePr>
          <p:nvPr>
            <p:extLst>
              <p:ext uri="{D42A27DB-BD31-4B8C-83A1-F6EECF244321}">
                <p14:modId xmlns:p14="http://schemas.microsoft.com/office/powerpoint/2010/main" val="3189599799"/>
              </p:ext>
            </p:extLst>
          </p:nvPr>
        </p:nvGraphicFramePr>
        <p:xfrm>
          <a:off x="5035837" y="3200400"/>
          <a:ext cx="1372429" cy="427478"/>
        </p:xfrm>
        <a:graphic>
          <a:graphicData uri="http://schemas.openxmlformats.org/presentationml/2006/ole">
            <mc:AlternateContent xmlns:mc="http://schemas.openxmlformats.org/markup-compatibility/2006">
              <mc:Choice xmlns:v="urn:schemas-microsoft-com:vml" Requires="v">
                <p:oleObj spid="_x0000_s22969" name="Equation" r:id="rId4" imgW="774360" imgH="241200" progId="Equation.DSMT4">
                  <p:embed/>
                </p:oleObj>
              </mc:Choice>
              <mc:Fallback>
                <p:oleObj name="Equation" r:id="rId4" imgW="774360" imgH="241200" progId="Equation.DSMT4">
                  <p:embed/>
                  <p:pic>
                    <p:nvPicPr>
                      <p:cNvPr id="0" name=""/>
                      <p:cNvPicPr/>
                      <p:nvPr/>
                    </p:nvPicPr>
                    <p:blipFill>
                      <a:blip r:embed="rId5"/>
                      <a:stretch>
                        <a:fillRect/>
                      </a:stretch>
                    </p:blipFill>
                    <p:spPr>
                      <a:xfrm>
                        <a:off x="5035837" y="3200400"/>
                        <a:ext cx="1372429" cy="427478"/>
                      </a:xfrm>
                      <a:prstGeom prst="rect">
                        <a:avLst/>
                      </a:prstGeom>
                    </p:spPr>
                  </p:pic>
                </p:oleObj>
              </mc:Fallback>
            </mc:AlternateContent>
          </a:graphicData>
        </a:graphic>
      </p:graphicFrame>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167" y="4419600"/>
            <a:ext cx="1557781" cy="1627795"/>
          </a:xfrm>
          <a:prstGeom prst="rect">
            <a:avLst/>
          </a:prstGeom>
        </p:spPr>
      </p:pic>
      <p:sp>
        <p:nvSpPr>
          <p:cNvPr id="7" name="Content Placeholder 6"/>
          <p:cNvSpPr>
            <a:spLocks noGrp="1"/>
          </p:cNvSpPr>
          <p:nvPr>
            <p:ph idx="14"/>
          </p:nvPr>
        </p:nvSpPr>
        <p:spPr>
          <a:xfrm>
            <a:off x="4212144" y="3569947"/>
            <a:ext cx="4209593" cy="457200"/>
          </a:xfrm>
        </p:spPr>
        <p:txBody>
          <a:bodyPr/>
          <a:lstStyle/>
          <a:p>
            <a:pPr marL="292608" indent="-292608">
              <a:spcBef>
                <a:spcPts val="0"/>
              </a:spcBef>
              <a:spcAft>
                <a:spcPts val="0"/>
              </a:spcAft>
              <a:buFont typeface="Arial" panose="020B0604020202020204" pitchFamily="34" charset="0"/>
              <a:buChar char="•"/>
            </a:pPr>
            <a:r>
              <a:rPr lang="en-US" altLang="en-US" sz="2000" dirty="0"/>
              <a:t>Differentiating with respect to time,</a:t>
            </a:r>
          </a:p>
        </p:txBody>
      </p:sp>
      <p:graphicFrame>
        <p:nvGraphicFramePr>
          <p:cNvPr id="15" name="Object 14"/>
          <p:cNvGraphicFramePr>
            <a:graphicFrameLocks noChangeAspect="1"/>
          </p:cNvGraphicFramePr>
          <p:nvPr>
            <p:extLst>
              <p:ext uri="{D42A27DB-BD31-4B8C-83A1-F6EECF244321}">
                <p14:modId xmlns:p14="http://schemas.microsoft.com/office/powerpoint/2010/main" val="2544992976"/>
              </p:ext>
            </p:extLst>
          </p:nvPr>
        </p:nvGraphicFramePr>
        <p:xfrm>
          <a:off x="5141803" y="3925212"/>
          <a:ext cx="1718092" cy="818139"/>
        </p:xfrm>
        <a:graphic>
          <a:graphicData uri="http://schemas.openxmlformats.org/presentationml/2006/ole">
            <mc:AlternateContent xmlns:mc="http://schemas.openxmlformats.org/markup-compatibility/2006">
              <mc:Choice xmlns:v="urn:schemas-microsoft-com:vml" Requires="v">
                <p:oleObj spid="_x0000_s22970" name="Equation" r:id="rId7" imgW="1066680" imgH="507960" progId="Equation.DSMT4">
                  <p:embed/>
                </p:oleObj>
              </mc:Choice>
              <mc:Fallback>
                <p:oleObj name="Equation" r:id="rId7" imgW="1066680" imgH="507960" progId="Equation.DSMT4">
                  <p:embed/>
                  <p:pic>
                    <p:nvPicPr>
                      <p:cNvPr id="0" name=""/>
                      <p:cNvPicPr/>
                      <p:nvPr/>
                    </p:nvPicPr>
                    <p:blipFill>
                      <a:blip r:embed="rId8"/>
                      <a:stretch>
                        <a:fillRect/>
                      </a:stretch>
                    </p:blipFill>
                    <p:spPr>
                      <a:xfrm>
                        <a:off x="5141803" y="3925212"/>
                        <a:ext cx="1718092" cy="818139"/>
                      </a:xfrm>
                      <a:prstGeom prst="rect">
                        <a:avLst/>
                      </a:prstGeom>
                    </p:spPr>
                  </p:pic>
                </p:oleObj>
              </mc:Fallback>
            </mc:AlternateContent>
          </a:graphicData>
        </a:graphic>
      </p:graphicFrame>
      <p:sp>
        <p:nvSpPr>
          <p:cNvPr id="8" name="Content Placeholder 7"/>
          <p:cNvSpPr>
            <a:spLocks noGrp="1"/>
          </p:cNvSpPr>
          <p:nvPr>
            <p:ph idx="15"/>
          </p:nvPr>
        </p:nvSpPr>
        <p:spPr>
          <a:xfrm>
            <a:off x="4606935" y="4672360"/>
            <a:ext cx="3886200" cy="356840"/>
          </a:xfrm>
        </p:spPr>
        <p:txBody>
          <a:bodyPr/>
          <a:lstStyle/>
          <a:p>
            <a:pPr>
              <a:spcBef>
                <a:spcPts val="0"/>
              </a:spcBef>
              <a:spcAft>
                <a:spcPts val="0"/>
              </a:spcAft>
            </a:pPr>
            <a:r>
              <a:rPr lang="en-US" altLang="en-US" sz="2000" dirty="0"/>
              <a:t>All particles have the same velocity.</a:t>
            </a:r>
          </a:p>
        </p:txBody>
      </p:sp>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0800" y="4419600"/>
            <a:ext cx="1537020" cy="1622094"/>
          </a:xfrm>
          <a:prstGeom prst="rect">
            <a:avLst/>
          </a:prstGeom>
        </p:spPr>
      </p:pic>
      <p:sp>
        <p:nvSpPr>
          <p:cNvPr id="9" name="Content Placeholder 8"/>
          <p:cNvSpPr>
            <a:spLocks noGrp="1"/>
          </p:cNvSpPr>
          <p:nvPr>
            <p:ph idx="16"/>
          </p:nvPr>
        </p:nvSpPr>
        <p:spPr>
          <a:xfrm>
            <a:off x="4215113" y="5029200"/>
            <a:ext cx="4735221" cy="457200"/>
          </a:xfrm>
        </p:spPr>
        <p:txBody>
          <a:bodyPr/>
          <a:lstStyle/>
          <a:p>
            <a:pPr marL="292608" indent="-292608">
              <a:spcBef>
                <a:spcPts val="0"/>
              </a:spcBef>
              <a:spcAft>
                <a:spcPts val="0"/>
              </a:spcAft>
              <a:buFont typeface="Arial" panose="020B0604020202020204" pitchFamily="34" charset="0"/>
              <a:buChar char="•"/>
            </a:pPr>
            <a:r>
              <a:rPr lang="en-US" altLang="en-US" sz="2000" dirty="0"/>
              <a:t>Differentiating with respect to time again,</a:t>
            </a:r>
          </a:p>
        </p:txBody>
      </p:sp>
      <p:graphicFrame>
        <p:nvGraphicFramePr>
          <p:cNvPr id="16" name="Object 15"/>
          <p:cNvGraphicFramePr>
            <a:graphicFrameLocks noChangeAspect="1"/>
          </p:cNvGraphicFramePr>
          <p:nvPr>
            <p:extLst>
              <p:ext uri="{D42A27DB-BD31-4B8C-83A1-F6EECF244321}">
                <p14:modId xmlns:p14="http://schemas.microsoft.com/office/powerpoint/2010/main" val="1941694606"/>
              </p:ext>
            </p:extLst>
          </p:nvPr>
        </p:nvGraphicFramePr>
        <p:xfrm>
          <a:off x="5334000" y="5391249"/>
          <a:ext cx="1738547" cy="818139"/>
        </p:xfrm>
        <a:graphic>
          <a:graphicData uri="http://schemas.openxmlformats.org/presentationml/2006/ole">
            <mc:AlternateContent xmlns:mc="http://schemas.openxmlformats.org/markup-compatibility/2006">
              <mc:Choice xmlns:v="urn:schemas-microsoft-com:vml" Requires="v">
                <p:oleObj spid="_x0000_s22971" name="Equation" r:id="rId10" imgW="1079280" imgH="507960" progId="Equation.DSMT4">
                  <p:embed/>
                </p:oleObj>
              </mc:Choice>
              <mc:Fallback>
                <p:oleObj name="Equation" r:id="rId10" imgW="1079280" imgH="507960" progId="Equation.DSMT4">
                  <p:embed/>
                  <p:pic>
                    <p:nvPicPr>
                      <p:cNvPr id="0" name=""/>
                      <p:cNvPicPr/>
                      <p:nvPr/>
                    </p:nvPicPr>
                    <p:blipFill>
                      <a:blip r:embed="rId11"/>
                      <a:stretch>
                        <a:fillRect/>
                      </a:stretch>
                    </p:blipFill>
                    <p:spPr>
                      <a:xfrm>
                        <a:off x="5334000" y="5391249"/>
                        <a:ext cx="1738547" cy="818139"/>
                      </a:xfrm>
                      <a:prstGeom prst="rect">
                        <a:avLst/>
                      </a:prstGeom>
                    </p:spPr>
                  </p:pic>
                </p:oleObj>
              </mc:Fallback>
            </mc:AlternateContent>
          </a:graphicData>
        </a:graphic>
      </p:graphicFrame>
      <p:sp>
        <p:nvSpPr>
          <p:cNvPr id="10" name="Content Placeholder 9"/>
          <p:cNvSpPr>
            <a:spLocks noGrp="1"/>
          </p:cNvSpPr>
          <p:nvPr>
            <p:ph idx="17"/>
          </p:nvPr>
        </p:nvSpPr>
        <p:spPr>
          <a:xfrm>
            <a:off x="4606935" y="6208490"/>
            <a:ext cx="4428580" cy="420910"/>
          </a:xfrm>
        </p:spPr>
        <p:txBody>
          <a:bodyPr/>
          <a:lstStyle/>
          <a:p>
            <a:pPr>
              <a:spcBef>
                <a:spcPts val="0"/>
              </a:spcBef>
              <a:spcAft>
                <a:spcPts val="0"/>
              </a:spcAft>
            </a:pPr>
            <a:r>
              <a:rPr lang="en-US" altLang="en-US" sz="2000" dirty="0"/>
              <a:t>All particles have the same acceleration.</a:t>
            </a:r>
          </a:p>
        </p:txBody>
      </p:sp>
    </p:spTree>
    <p:extLst>
      <p:ext uri="{BB962C8B-B14F-4D97-AF65-F5344CB8AC3E}">
        <p14:creationId xmlns:p14="http://schemas.microsoft.com/office/powerpoint/2010/main" val="1705419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7200" y="228600"/>
            <a:ext cx="8229600" cy="1213624"/>
          </a:xfrm>
        </p:spPr>
        <p:txBody>
          <a:bodyPr/>
          <a:lstStyle/>
          <a:p>
            <a:r>
              <a:rPr lang="en-US" altLang="en-US" b="1" dirty="0">
                <a:solidFill>
                  <a:srgbClr val="AD0B1E"/>
                </a:solidFill>
                <a:ea typeface="ＭＳ Ｐゴシック" pitchFamily="34" charset="-128"/>
              </a:rPr>
              <a:t>Plane Motion Relative to a Rotating Frame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30" y="1580597"/>
            <a:ext cx="1895588" cy="2229403"/>
          </a:xfrm>
          <a:prstGeom prst="rect">
            <a:avLst/>
          </a:prstGeom>
        </p:spPr>
      </p:pic>
      <p:sp>
        <p:nvSpPr>
          <p:cNvPr id="18" name="Content Placeholder 17"/>
          <p:cNvSpPr>
            <a:spLocks noGrp="1"/>
          </p:cNvSpPr>
          <p:nvPr>
            <p:ph idx="1"/>
          </p:nvPr>
        </p:nvSpPr>
        <p:spPr>
          <a:xfrm>
            <a:off x="2819400" y="1447800"/>
            <a:ext cx="5867400" cy="692727"/>
          </a:xfrm>
        </p:spPr>
        <p:txBody>
          <a:bodyPr/>
          <a:lstStyle/>
          <a:p>
            <a:pPr marL="292608" indent="-292608">
              <a:spcBef>
                <a:spcPts val="0"/>
              </a:spcBef>
              <a:spcAft>
                <a:spcPts val="0"/>
              </a:spcAft>
              <a:buFont typeface="Arial" panose="020B0604020202020204" pitchFamily="34" charset="0"/>
              <a:buChar char="•"/>
            </a:pPr>
            <a:r>
              <a:rPr lang="en-US" altLang="en-US" sz="2000" dirty="0"/>
              <a:t>Frame </a:t>
            </a:r>
            <a:r>
              <a:rPr lang="en-US" altLang="en-US" sz="2000" i="1" dirty="0"/>
              <a:t>OXY</a:t>
            </a:r>
            <a:r>
              <a:rPr lang="en-US" altLang="en-US" sz="2000" dirty="0"/>
              <a:t> is fixed and frame </a:t>
            </a:r>
            <a:r>
              <a:rPr lang="en-US" altLang="en-US" sz="2000" i="1" dirty="0"/>
              <a:t>Oxy</a:t>
            </a:r>
            <a:r>
              <a:rPr lang="en-US" altLang="en-US" sz="2000" dirty="0"/>
              <a:t> rotates with angular velocity</a:t>
            </a:r>
          </a:p>
        </p:txBody>
      </p:sp>
      <p:graphicFrame>
        <p:nvGraphicFramePr>
          <p:cNvPr id="29" name="Object 7"/>
          <p:cNvGraphicFramePr>
            <a:graphicFrameLocks noChangeAspect="1"/>
          </p:cNvGraphicFramePr>
          <p:nvPr>
            <p:extLst>
              <p:ext uri="{D42A27DB-BD31-4B8C-83A1-F6EECF244321}">
                <p14:modId xmlns:p14="http://schemas.microsoft.com/office/powerpoint/2010/main" val="194842390"/>
              </p:ext>
            </p:extLst>
          </p:nvPr>
        </p:nvGraphicFramePr>
        <p:xfrm>
          <a:off x="4890655" y="1828801"/>
          <a:ext cx="277091" cy="311727"/>
        </p:xfrm>
        <a:graphic>
          <a:graphicData uri="http://schemas.openxmlformats.org/presentationml/2006/ole">
            <mc:AlternateContent xmlns:mc="http://schemas.openxmlformats.org/markup-compatibility/2006">
              <mc:Choice xmlns:v="urn:schemas-microsoft-com:vml" Requires="v">
                <p:oleObj spid="_x0000_s76456" name="Equation" r:id="rId4" imgW="304668" imgH="342751" progId="Equation.DSMT4">
                  <p:embed/>
                </p:oleObj>
              </mc:Choice>
              <mc:Fallback>
                <p:oleObj name="Equation" r:id="rId4" imgW="304668" imgH="342751" progId="Equation.DSMT4">
                  <p:embed/>
                  <p:pic>
                    <p:nvPicPr>
                      <p:cNvPr id="7989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655" y="1828801"/>
                        <a:ext cx="277091" cy="311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Content Placeholder 20"/>
          <p:cNvSpPr>
            <a:spLocks noGrp="1"/>
          </p:cNvSpPr>
          <p:nvPr>
            <p:ph idx="13"/>
          </p:nvPr>
        </p:nvSpPr>
        <p:spPr>
          <a:xfrm>
            <a:off x="2819400" y="2209800"/>
            <a:ext cx="2071255" cy="311728"/>
          </a:xfrm>
        </p:spPr>
        <p:txBody>
          <a:bodyPr/>
          <a:lstStyle/>
          <a:p>
            <a:pPr marL="292608" indent="-292608">
              <a:spcBef>
                <a:spcPts val="0"/>
              </a:spcBef>
              <a:spcAft>
                <a:spcPts val="0"/>
              </a:spcAft>
              <a:buFont typeface="Arial" panose="020B0604020202020204" pitchFamily="34" charset="0"/>
              <a:buChar char="•"/>
            </a:pPr>
            <a:r>
              <a:rPr lang="en-US" altLang="en-US" sz="2000" dirty="0"/>
              <a:t>Position vector</a:t>
            </a:r>
            <a:endParaRPr lang="en-US" sz="2000" dirty="0"/>
          </a:p>
        </p:txBody>
      </p:sp>
      <p:graphicFrame>
        <p:nvGraphicFramePr>
          <p:cNvPr id="30" name="Object 6"/>
          <p:cNvGraphicFramePr>
            <a:graphicFrameLocks noChangeAspect="1"/>
          </p:cNvGraphicFramePr>
          <p:nvPr>
            <p:extLst>
              <p:ext uri="{D42A27DB-BD31-4B8C-83A1-F6EECF244321}">
                <p14:modId xmlns:p14="http://schemas.microsoft.com/office/powerpoint/2010/main" val="4053545971"/>
              </p:ext>
            </p:extLst>
          </p:nvPr>
        </p:nvGraphicFramePr>
        <p:xfrm>
          <a:off x="4800600" y="2302164"/>
          <a:ext cx="230909" cy="288636"/>
        </p:xfrm>
        <a:graphic>
          <a:graphicData uri="http://schemas.openxmlformats.org/presentationml/2006/ole">
            <mc:AlternateContent xmlns:mc="http://schemas.openxmlformats.org/markup-compatibility/2006">
              <mc:Choice xmlns:v="urn:schemas-microsoft-com:vml" Requires="v">
                <p:oleObj spid="_x0000_s76457" name="Equation" r:id="rId6" imgW="253780" imgH="317225" progId="Equation.3">
                  <p:embed/>
                </p:oleObj>
              </mc:Choice>
              <mc:Fallback>
                <p:oleObj name="Equation" r:id="rId6" imgW="253780" imgH="317225" progId="Equation.3">
                  <p:embed/>
                  <p:pic>
                    <p:nvPicPr>
                      <p:cNvPr id="79893"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302164"/>
                        <a:ext cx="230909" cy="288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Content Placeholder 21"/>
          <p:cNvSpPr>
            <a:spLocks noGrp="1"/>
          </p:cNvSpPr>
          <p:nvPr>
            <p:ph idx="14"/>
          </p:nvPr>
        </p:nvSpPr>
        <p:spPr>
          <a:xfrm>
            <a:off x="3124200" y="2217882"/>
            <a:ext cx="5486400" cy="1019182"/>
          </a:xfrm>
        </p:spPr>
        <p:txBody>
          <a:bodyPr/>
          <a:lstStyle/>
          <a:p>
            <a:pPr indent="1881188"/>
            <a:r>
              <a:rPr lang="en-US" altLang="en-US" sz="2000" dirty="0"/>
              <a:t>for the particle </a:t>
            </a:r>
            <a:r>
              <a:rPr lang="en-US" altLang="en-US" sz="2000" i="1" dirty="0"/>
              <a:t>P</a:t>
            </a:r>
            <a:r>
              <a:rPr lang="en-US" altLang="en-US" sz="2000" dirty="0"/>
              <a:t> is the same in both frames but the rate of change depends on the choice of frame.</a:t>
            </a:r>
            <a:endParaRPr lang="en-US" sz="2000" dirty="0"/>
          </a:p>
        </p:txBody>
      </p:sp>
      <p:sp>
        <p:nvSpPr>
          <p:cNvPr id="23" name="Content Placeholder 22"/>
          <p:cNvSpPr>
            <a:spLocks noGrp="1"/>
          </p:cNvSpPr>
          <p:nvPr>
            <p:ph idx="15"/>
          </p:nvPr>
        </p:nvSpPr>
        <p:spPr>
          <a:xfrm>
            <a:off x="2819400" y="3200400"/>
            <a:ext cx="5867400" cy="448191"/>
          </a:xfrm>
        </p:spPr>
        <p:txBody>
          <a:bodyPr/>
          <a:lstStyle/>
          <a:p>
            <a:pPr marL="292608" indent="-292608">
              <a:spcBef>
                <a:spcPts val="0"/>
              </a:spcBef>
              <a:spcAft>
                <a:spcPts val="0"/>
              </a:spcAft>
              <a:buFont typeface="Arial" panose="020B0604020202020204" pitchFamily="34" charset="0"/>
              <a:buChar char="•"/>
            </a:pPr>
            <a:r>
              <a:rPr lang="en-US" altLang="en-US" sz="2000" dirty="0"/>
              <a:t>The absolute velocity of the particle </a:t>
            </a:r>
            <a:r>
              <a:rPr lang="en-US" altLang="en-US" sz="2000" i="1" dirty="0"/>
              <a:t>P</a:t>
            </a:r>
            <a:r>
              <a:rPr lang="en-US" altLang="en-US" sz="2000" dirty="0"/>
              <a:t> is,</a:t>
            </a:r>
          </a:p>
        </p:txBody>
      </p:sp>
      <p:graphicFrame>
        <p:nvGraphicFramePr>
          <p:cNvPr id="31" name="Object 5"/>
          <p:cNvGraphicFramePr>
            <a:graphicFrameLocks noChangeAspect="1"/>
          </p:cNvGraphicFramePr>
          <p:nvPr>
            <p:extLst>
              <p:ext uri="{D42A27DB-BD31-4B8C-83A1-F6EECF244321}">
                <p14:modId xmlns:p14="http://schemas.microsoft.com/office/powerpoint/2010/main" val="471974174"/>
              </p:ext>
            </p:extLst>
          </p:nvPr>
        </p:nvGraphicFramePr>
        <p:xfrm>
          <a:off x="3584431" y="3669145"/>
          <a:ext cx="2632364" cy="369455"/>
        </p:xfrm>
        <a:graphic>
          <a:graphicData uri="http://schemas.openxmlformats.org/presentationml/2006/ole">
            <mc:AlternateContent xmlns:mc="http://schemas.openxmlformats.org/markup-compatibility/2006">
              <mc:Choice xmlns:v="urn:schemas-microsoft-com:vml" Requires="v">
                <p:oleObj spid="_x0000_s76458" name="Equation" r:id="rId8" imgW="2895600" imgH="406400" progId="Equation.3">
                  <p:embed/>
                </p:oleObj>
              </mc:Choice>
              <mc:Fallback>
                <p:oleObj name="Equation" r:id="rId8" imgW="2895600" imgH="406400" progId="Equation.3">
                  <p:embed/>
                  <p:pic>
                    <p:nvPicPr>
                      <p:cNvPr id="7989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4431" y="3669145"/>
                        <a:ext cx="2632364" cy="369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6" name="Picture 35" descr="The absolute velocity of P' is omega cross r. The velocity of a point P is&#10;equal to the velocity of P′ plus&#10;the velocity of P with respect to the rotating fram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658" y="4047125"/>
            <a:ext cx="2088969" cy="2201275"/>
          </a:xfrm>
          <a:prstGeom prst="rect">
            <a:avLst/>
          </a:prstGeom>
        </p:spPr>
      </p:pic>
      <p:sp>
        <p:nvSpPr>
          <p:cNvPr id="24" name="Content Placeholder 23"/>
          <p:cNvSpPr>
            <a:spLocks noGrp="1"/>
          </p:cNvSpPr>
          <p:nvPr>
            <p:ph idx="16"/>
          </p:nvPr>
        </p:nvSpPr>
        <p:spPr>
          <a:xfrm>
            <a:off x="2819400" y="3962400"/>
            <a:ext cx="5867400" cy="1231702"/>
          </a:xfrm>
        </p:spPr>
        <p:txBody>
          <a:bodyPr/>
          <a:lstStyle/>
          <a:p>
            <a:pPr marL="292608" indent="-292608">
              <a:spcBef>
                <a:spcPts val="0"/>
              </a:spcBef>
              <a:spcAft>
                <a:spcPts val="0"/>
              </a:spcAft>
              <a:buFont typeface="Arial" panose="020B0604020202020204" pitchFamily="34" charset="0"/>
              <a:buChar char="•"/>
            </a:pPr>
            <a:r>
              <a:rPr lang="en-US" altLang="en-US" sz="2000" dirty="0"/>
              <a:t>Imagine a rigid slab attached to the rotating frame </a:t>
            </a:r>
            <a:r>
              <a:rPr lang="en-US" altLang="en-US" sz="2000" i="1" dirty="0"/>
              <a:t>Oxy</a:t>
            </a:r>
            <a:r>
              <a:rPr lang="en-US" altLang="en-US" sz="2000" dirty="0"/>
              <a:t> or </a:t>
            </a:r>
            <a:r>
              <a:rPr lang="en-US" altLang="en-US" sz="2000" dirty="0">
                <a:latin typeface="French Script MT" pitchFamily="66" charset="0"/>
              </a:rPr>
              <a:t>F</a:t>
            </a:r>
            <a:r>
              <a:rPr lang="en-US" altLang="en-US" sz="2000" dirty="0"/>
              <a:t> for short. Let </a:t>
            </a:r>
            <a:r>
              <a:rPr lang="en-US" altLang="en-US" sz="2000" i="1" dirty="0"/>
              <a:t>P′</a:t>
            </a:r>
            <a:r>
              <a:rPr lang="en-US" altLang="en-US" sz="2000" dirty="0"/>
              <a:t> be a point on the slab which corresponds instantaneously to position of particle </a:t>
            </a:r>
            <a:r>
              <a:rPr lang="en-US" altLang="en-US" sz="2000" i="1" dirty="0"/>
              <a:t>P</a:t>
            </a:r>
            <a:r>
              <a:rPr lang="en-US" altLang="en-US" sz="2000" dirty="0"/>
              <a:t>.   </a:t>
            </a:r>
          </a:p>
        </p:txBody>
      </p:sp>
      <p:graphicFrame>
        <p:nvGraphicFramePr>
          <p:cNvPr id="32" name="Object 3"/>
          <p:cNvGraphicFramePr>
            <a:graphicFrameLocks noChangeAspect="1"/>
          </p:cNvGraphicFramePr>
          <p:nvPr>
            <p:extLst>
              <p:ext uri="{D42A27DB-BD31-4B8C-83A1-F6EECF244321}">
                <p14:modId xmlns:p14="http://schemas.microsoft.com/office/powerpoint/2010/main" val="4263686930"/>
              </p:ext>
            </p:extLst>
          </p:nvPr>
        </p:nvGraphicFramePr>
        <p:xfrm>
          <a:off x="3048000" y="5257800"/>
          <a:ext cx="1443182" cy="357909"/>
        </p:xfrm>
        <a:graphic>
          <a:graphicData uri="http://schemas.openxmlformats.org/presentationml/2006/ole">
            <mc:AlternateContent xmlns:mc="http://schemas.openxmlformats.org/markup-compatibility/2006">
              <mc:Choice xmlns:v="urn:schemas-microsoft-com:vml" Requires="v">
                <p:oleObj spid="_x0000_s76459" name="Equation" r:id="rId11" imgW="1586811" imgH="393529" progId="Equation.3">
                  <p:embed/>
                </p:oleObj>
              </mc:Choice>
              <mc:Fallback>
                <p:oleObj name="Equation" r:id="rId11" imgW="1586811" imgH="393529" progId="Equation.3">
                  <p:embed/>
                  <p:pic>
                    <p:nvPicPr>
                      <p:cNvPr id="79886"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0" y="5257800"/>
                        <a:ext cx="1443182" cy="357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Content Placeholder 24"/>
          <p:cNvSpPr>
            <a:spLocks noGrp="1"/>
          </p:cNvSpPr>
          <p:nvPr>
            <p:ph idx="17"/>
          </p:nvPr>
        </p:nvSpPr>
        <p:spPr>
          <a:xfrm>
            <a:off x="4419600" y="5204126"/>
            <a:ext cx="4114800" cy="374697"/>
          </a:xfrm>
        </p:spPr>
        <p:txBody>
          <a:bodyPr/>
          <a:lstStyle/>
          <a:p>
            <a:r>
              <a:rPr lang="en-US" altLang="en-US" sz="2000" dirty="0"/>
              <a:t>velocity of </a:t>
            </a:r>
            <a:r>
              <a:rPr lang="en-US" altLang="en-US" sz="2000" i="1" dirty="0"/>
              <a:t>P</a:t>
            </a:r>
            <a:r>
              <a:rPr lang="en-US" altLang="en-US" sz="2000" dirty="0"/>
              <a:t> along its path on the slab</a:t>
            </a:r>
          </a:p>
        </p:txBody>
      </p:sp>
      <p:graphicFrame>
        <p:nvGraphicFramePr>
          <p:cNvPr id="33" name="Object 4"/>
          <p:cNvGraphicFramePr>
            <a:graphicFrameLocks noChangeAspect="1"/>
          </p:cNvGraphicFramePr>
          <p:nvPr>
            <p:extLst>
              <p:ext uri="{D42A27DB-BD31-4B8C-83A1-F6EECF244321}">
                <p14:modId xmlns:p14="http://schemas.microsoft.com/office/powerpoint/2010/main" val="3881867299"/>
              </p:ext>
            </p:extLst>
          </p:nvPr>
        </p:nvGraphicFramePr>
        <p:xfrm>
          <a:off x="3124200" y="5626100"/>
          <a:ext cx="558800" cy="317500"/>
        </p:xfrm>
        <a:graphic>
          <a:graphicData uri="http://schemas.openxmlformats.org/presentationml/2006/ole">
            <mc:AlternateContent xmlns:mc="http://schemas.openxmlformats.org/markup-compatibility/2006">
              <mc:Choice xmlns:v="urn:schemas-microsoft-com:vml" Requires="v">
                <p:oleObj spid="_x0000_s76460" name="Equation" r:id="rId13" imgW="558558" imgH="317362" progId="Equation.3">
                  <p:embed/>
                </p:oleObj>
              </mc:Choice>
              <mc:Fallback>
                <p:oleObj name="Equation" r:id="rId13" imgW="558558" imgH="317362" progId="Equation.3">
                  <p:embed/>
                  <p:pic>
                    <p:nvPicPr>
                      <p:cNvPr id="79888"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200" y="5626100"/>
                        <a:ext cx="5588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Content Placeholder 25"/>
          <p:cNvSpPr>
            <a:spLocks noGrp="1"/>
          </p:cNvSpPr>
          <p:nvPr>
            <p:ph idx="18"/>
          </p:nvPr>
        </p:nvSpPr>
        <p:spPr>
          <a:xfrm>
            <a:off x="3733800" y="5629889"/>
            <a:ext cx="4343400" cy="389911"/>
          </a:xfrm>
        </p:spPr>
        <p:txBody>
          <a:bodyPr/>
          <a:lstStyle/>
          <a:p>
            <a:r>
              <a:rPr lang="en-US" altLang="en-US" sz="2000" dirty="0"/>
              <a:t>absolute velocity of point </a:t>
            </a:r>
            <a:r>
              <a:rPr lang="en-US" altLang="en-US" sz="2000" i="1" dirty="0"/>
              <a:t>P′</a:t>
            </a:r>
            <a:r>
              <a:rPr lang="en-US" altLang="en-US" sz="2000" dirty="0"/>
              <a:t> on the slab</a:t>
            </a:r>
          </a:p>
        </p:txBody>
      </p:sp>
      <p:sp>
        <p:nvSpPr>
          <p:cNvPr id="27" name="Content Placeholder 26"/>
          <p:cNvSpPr>
            <a:spLocks noGrp="1"/>
          </p:cNvSpPr>
          <p:nvPr>
            <p:ph idx="19"/>
          </p:nvPr>
        </p:nvSpPr>
        <p:spPr>
          <a:xfrm>
            <a:off x="2819400" y="6002693"/>
            <a:ext cx="5867400" cy="626707"/>
          </a:xfrm>
        </p:spPr>
        <p:txBody>
          <a:bodyPr/>
          <a:lstStyle/>
          <a:p>
            <a:pPr marL="292608" indent="-292608">
              <a:spcBef>
                <a:spcPts val="0"/>
              </a:spcBef>
              <a:spcAft>
                <a:spcPts val="0"/>
              </a:spcAft>
              <a:buFont typeface="Arial" panose="020B0604020202020204" pitchFamily="34" charset="0"/>
              <a:buChar char="•"/>
            </a:pPr>
            <a:r>
              <a:rPr lang="en-US" altLang="en-US" sz="2000" dirty="0"/>
              <a:t>Absolute velocity for the particle </a:t>
            </a:r>
            <a:r>
              <a:rPr lang="en-US" altLang="en-US" sz="2000" i="1" dirty="0"/>
              <a:t>P</a:t>
            </a:r>
            <a:r>
              <a:rPr lang="en-US" altLang="en-US" sz="2000" dirty="0"/>
              <a:t> may be written as</a:t>
            </a:r>
          </a:p>
        </p:txBody>
      </p:sp>
      <p:graphicFrame>
        <p:nvGraphicFramePr>
          <p:cNvPr id="34" name="Object 2"/>
          <p:cNvGraphicFramePr>
            <a:graphicFrameLocks noChangeAspect="1"/>
          </p:cNvGraphicFramePr>
          <p:nvPr>
            <p:extLst>
              <p:ext uri="{D42A27DB-BD31-4B8C-83A1-F6EECF244321}">
                <p14:modId xmlns:p14="http://schemas.microsoft.com/office/powerpoint/2010/main" val="933347214"/>
              </p:ext>
            </p:extLst>
          </p:nvPr>
        </p:nvGraphicFramePr>
        <p:xfrm>
          <a:off x="3556578" y="6370782"/>
          <a:ext cx="1408545" cy="334818"/>
        </p:xfrm>
        <a:graphic>
          <a:graphicData uri="http://schemas.openxmlformats.org/presentationml/2006/ole">
            <mc:AlternateContent xmlns:mc="http://schemas.openxmlformats.org/markup-compatibility/2006">
              <mc:Choice xmlns:v="urn:schemas-microsoft-com:vml" Requires="v">
                <p:oleObj spid="_x0000_s76461" name="Equation" r:id="rId15" imgW="1549400" imgH="368300" progId="Equation.3">
                  <p:embed/>
                </p:oleObj>
              </mc:Choice>
              <mc:Fallback>
                <p:oleObj name="Equation" r:id="rId15" imgW="1549400" imgH="368300" progId="Equation.3">
                  <p:embed/>
                  <p:pic>
                    <p:nvPicPr>
                      <p:cNvPr id="79882"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56578" y="6370782"/>
                        <a:ext cx="1408545" cy="334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5229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P spid="23" grpId="0" build="p"/>
      <p:bldP spid="24" grpId="0" build="p"/>
      <p:bldP spid="25" grpId="0" build="p"/>
      <p:bldP spid="26" grpId="0" build="p"/>
      <p:bldP spid="2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138959"/>
          </a:xfrm>
        </p:spPr>
        <p:txBody>
          <a:bodyPr/>
          <a:lstStyle/>
          <a:p>
            <a:r>
              <a:rPr lang="en-US" altLang="en-US" b="1" dirty="0">
                <a:ea typeface="ＭＳ Ｐゴシック" pitchFamily="34" charset="-128"/>
              </a:rPr>
              <a:t>Plane Motion Relative to a Rotating Frame </a:t>
            </a:r>
            <a:r>
              <a:rPr lang="en-US" altLang="en-US" sz="1000" b="1" dirty="0">
                <a:ea typeface="ＭＳ Ｐゴシック" pitchFamily="34" charset="-128"/>
              </a:rPr>
              <a:t>2</a:t>
            </a:r>
            <a:endParaRPr lang="en-US" sz="1000" b="1"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30" y="1066800"/>
            <a:ext cx="1895588" cy="2229403"/>
          </a:xfrm>
          <a:prstGeom prst="rect">
            <a:avLst/>
          </a:prstGeom>
        </p:spPr>
      </p:pic>
      <p:graphicFrame>
        <p:nvGraphicFramePr>
          <p:cNvPr id="21" name="Object 6"/>
          <p:cNvGraphicFramePr>
            <a:graphicFrameLocks noChangeAspect="1"/>
          </p:cNvGraphicFramePr>
          <p:nvPr>
            <p:extLst>
              <p:ext uri="{D42A27DB-BD31-4B8C-83A1-F6EECF244321}">
                <p14:modId xmlns:p14="http://schemas.microsoft.com/office/powerpoint/2010/main" val="4096757448"/>
              </p:ext>
            </p:extLst>
          </p:nvPr>
        </p:nvGraphicFramePr>
        <p:xfrm>
          <a:off x="757671" y="3429000"/>
          <a:ext cx="1754909" cy="762000"/>
        </p:xfrm>
        <a:graphic>
          <a:graphicData uri="http://schemas.openxmlformats.org/presentationml/2006/ole">
            <mc:AlternateContent xmlns:mc="http://schemas.openxmlformats.org/markup-compatibility/2006">
              <mc:Choice xmlns:v="urn:schemas-microsoft-com:vml" Requires="v">
                <p:oleObj spid="_x0000_s77492" name="Equation" r:id="rId4" imgW="1930400" imgH="838200" progId="Equation.DSMT4">
                  <p:embed/>
                </p:oleObj>
              </mc:Choice>
              <mc:Fallback>
                <p:oleObj name="Equation" r:id="rId4" imgW="1930400" imgH="838200" progId="Equation.DSMT4">
                  <p:embed/>
                  <p:pic>
                    <p:nvPicPr>
                      <p:cNvPr id="80901"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671" y="3429000"/>
                        <a:ext cx="1754909"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200400" y="1371600"/>
            <a:ext cx="5486400" cy="457200"/>
          </a:xfrm>
        </p:spPr>
        <p:txBody>
          <a:bodyPr/>
          <a:lstStyle/>
          <a:p>
            <a:pPr marL="292608" indent="-292608">
              <a:spcBef>
                <a:spcPts val="0"/>
              </a:spcBef>
              <a:spcAft>
                <a:spcPts val="0"/>
              </a:spcAft>
              <a:buFont typeface="Arial" panose="020B0604020202020204" pitchFamily="34" charset="0"/>
              <a:buChar char="•"/>
            </a:pPr>
            <a:r>
              <a:rPr lang="en-US" altLang="en-US" sz="2000" dirty="0"/>
              <a:t>Absolute acceleration for the particle </a:t>
            </a:r>
            <a:r>
              <a:rPr lang="en-US" altLang="en-US" sz="2000" i="1" dirty="0"/>
              <a:t>P</a:t>
            </a:r>
            <a:r>
              <a:rPr lang="en-US" altLang="en-US" sz="2000" dirty="0"/>
              <a:t> is,</a:t>
            </a:r>
          </a:p>
        </p:txBody>
      </p:sp>
      <p:graphicFrame>
        <p:nvGraphicFramePr>
          <p:cNvPr id="14" name="Object 7"/>
          <p:cNvGraphicFramePr>
            <a:graphicFrameLocks noChangeAspect="1"/>
          </p:cNvGraphicFramePr>
          <p:nvPr>
            <p:extLst>
              <p:ext uri="{D42A27DB-BD31-4B8C-83A1-F6EECF244321}">
                <p14:modId xmlns:p14="http://schemas.microsoft.com/office/powerpoint/2010/main" val="210206776"/>
              </p:ext>
            </p:extLst>
          </p:nvPr>
        </p:nvGraphicFramePr>
        <p:xfrm>
          <a:off x="4043218" y="1761259"/>
          <a:ext cx="3348182" cy="554182"/>
        </p:xfrm>
        <a:graphic>
          <a:graphicData uri="http://schemas.openxmlformats.org/presentationml/2006/ole">
            <mc:AlternateContent xmlns:mc="http://schemas.openxmlformats.org/markup-compatibility/2006">
              <mc:Choice xmlns:v="urn:schemas-microsoft-com:vml" Requires="v">
                <p:oleObj spid="_x0000_s77493" name="Equation" r:id="rId6" imgW="3683000" imgH="609600" progId="Equation.DSMT4">
                  <p:embed/>
                </p:oleObj>
              </mc:Choice>
              <mc:Fallback>
                <p:oleObj name="Equation" r:id="rId6" imgW="3683000" imgH="609600" progId="Equation.DSMT4">
                  <p:embed/>
                  <p:pic>
                    <p:nvPicPr>
                      <p:cNvPr id="8090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3218" y="1761259"/>
                        <a:ext cx="3348182" cy="554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886200" y="2286000"/>
            <a:ext cx="609600" cy="457200"/>
          </a:xfrm>
        </p:spPr>
        <p:txBody>
          <a:bodyPr/>
          <a:lstStyle/>
          <a:p>
            <a:r>
              <a:rPr lang="en-US" altLang="en-US" sz="2000" dirty="0"/>
              <a:t>but,</a:t>
            </a:r>
          </a:p>
        </p:txBody>
      </p:sp>
      <p:graphicFrame>
        <p:nvGraphicFramePr>
          <p:cNvPr id="15" name="Object 5"/>
          <p:cNvGraphicFramePr>
            <a:graphicFrameLocks noChangeAspect="1"/>
          </p:cNvGraphicFramePr>
          <p:nvPr>
            <p:extLst>
              <p:ext uri="{D42A27DB-BD31-4B8C-83A1-F6EECF244321}">
                <p14:modId xmlns:p14="http://schemas.microsoft.com/office/powerpoint/2010/main" val="1012435333"/>
              </p:ext>
            </p:extLst>
          </p:nvPr>
        </p:nvGraphicFramePr>
        <p:xfrm>
          <a:off x="4373852" y="2394383"/>
          <a:ext cx="2863273" cy="992910"/>
        </p:xfrm>
        <a:graphic>
          <a:graphicData uri="http://schemas.openxmlformats.org/presentationml/2006/ole">
            <mc:AlternateContent xmlns:mc="http://schemas.openxmlformats.org/markup-compatibility/2006">
              <mc:Choice xmlns:v="urn:schemas-microsoft-com:vml" Requires="v">
                <p:oleObj spid="_x0000_s77494" name="Equation" r:id="rId8" imgW="3149600" imgH="1092200" progId="Equation.3">
                  <p:embed/>
                </p:oleObj>
              </mc:Choice>
              <mc:Fallback>
                <p:oleObj name="Equation" r:id="rId8" imgW="3149600" imgH="1092200" progId="Equation.3">
                  <p:embed/>
                  <p:pic>
                    <p:nvPicPr>
                      <p:cNvPr id="8091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3852" y="2394383"/>
                        <a:ext cx="2863273" cy="992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2106674090"/>
              </p:ext>
            </p:extLst>
          </p:nvPr>
        </p:nvGraphicFramePr>
        <p:xfrm>
          <a:off x="3904241" y="3429000"/>
          <a:ext cx="4202545" cy="415636"/>
        </p:xfrm>
        <a:graphic>
          <a:graphicData uri="http://schemas.openxmlformats.org/presentationml/2006/ole">
            <mc:AlternateContent xmlns:mc="http://schemas.openxmlformats.org/markup-compatibility/2006">
              <mc:Choice xmlns:v="urn:schemas-microsoft-com:vml" Requires="v">
                <p:oleObj spid="_x0000_s77495" name="Equation" r:id="rId10" imgW="4622800" imgH="457200" progId="Equation.3">
                  <p:embed/>
                </p:oleObj>
              </mc:Choice>
              <mc:Fallback>
                <p:oleObj name="Equation" r:id="rId10" imgW="4622800" imgH="457200" progId="Equation.3">
                  <p:embed/>
                  <p:pic>
                    <p:nvPicPr>
                      <p:cNvPr id="68623"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4241" y="3429000"/>
                        <a:ext cx="4202545" cy="415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 name="Picture 18" descr="The Coriolis acceleration is perpendicular to the relative velocity of P with respect to the rotating fram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658" y="4351925"/>
            <a:ext cx="2088969" cy="2201275"/>
          </a:xfrm>
          <a:prstGeom prst="rect">
            <a:avLst/>
          </a:prstGeom>
        </p:spPr>
      </p:pic>
      <p:sp>
        <p:nvSpPr>
          <p:cNvPr id="7" name="Content Placeholder 6"/>
          <p:cNvSpPr>
            <a:spLocks noGrp="1"/>
          </p:cNvSpPr>
          <p:nvPr>
            <p:ph idx="14"/>
          </p:nvPr>
        </p:nvSpPr>
        <p:spPr>
          <a:xfrm>
            <a:off x="3200400" y="3886200"/>
            <a:ext cx="5486400" cy="457200"/>
          </a:xfrm>
        </p:spPr>
        <p:txBody>
          <a:bodyPr/>
          <a:lstStyle/>
          <a:p>
            <a:pPr marL="292608" indent="-292608">
              <a:spcBef>
                <a:spcPts val="0"/>
              </a:spcBef>
              <a:spcAft>
                <a:spcPts val="0"/>
              </a:spcAft>
              <a:buFont typeface="Arial" panose="020B0604020202020204" pitchFamily="34" charset="0"/>
              <a:buChar char="•"/>
            </a:pPr>
            <a:r>
              <a:rPr lang="en-US" altLang="en-US" sz="2000" dirty="0"/>
              <a:t>Utilizing the conceptual point </a:t>
            </a:r>
            <a:r>
              <a:rPr lang="en-US" altLang="en-US" sz="2000" i="1" dirty="0"/>
              <a:t>P’</a:t>
            </a:r>
            <a:r>
              <a:rPr lang="en-US" altLang="en-US" sz="2000" dirty="0"/>
              <a:t> on the slab,</a:t>
            </a:r>
          </a:p>
        </p:txBody>
      </p:sp>
      <p:graphicFrame>
        <p:nvGraphicFramePr>
          <p:cNvPr id="17" name="Object 4"/>
          <p:cNvGraphicFramePr>
            <a:graphicFrameLocks noChangeAspect="1"/>
          </p:cNvGraphicFramePr>
          <p:nvPr>
            <p:extLst>
              <p:ext uri="{D42A27DB-BD31-4B8C-83A1-F6EECF244321}">
                <p14:modId xmlns:p14="http://schemas.microsoft.com/office/powerpoint/2010/main" val="152026284"/>
              </p:ext>
            </p:extLst>
          </p:nvPr>
        </p:nvGraphicFramePr>
        <p:xfrm>
          <a:off x="3811877" y="4330700"/>
          <a:ext cx="2355273" cy="762000"/>
        </p:xfrm>
        <a:graphic>
          <a:graphicData uri="http://schemas.openxmlformats.org/presentationml/2006/ole">
            <mc:AlternateContent xmlns:mc="http://schemas.openxmlformats.org/markup-compatibility/2006">
              <mc:Choice xmlns:v="urn:schemas-microsoft-com:vml" Requires="v">
                <p:oleObj spid="_x0000_s77496" name="Equation" r:id="rId13" imgW="2590800" imgH="838200" progId="Equation.3">
                  <p:embed/>
                </p:oleObj>
              </mc:Choice>
              <mc:Fallback>
                <p:oleObj name="Equation" r:id="rId13" imgW="2590800" imgH="838200" progId="Equation.3">
                  <p:embed/>
                  <p:pic>
                    <p:nvPicPr>
                      <p:cNvPr id="80914"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1877" y="4330700"/>
                        <a:ext cx="235527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200400" y="5105400"/>
            <a:ext cx="5486400" cy="381000"/>
          </a:xfrm>
        </p:spPr>
        <p:txBody>
          <a:bodyPr/>
          <a:lstStyle/>
          <a:p>
            <a:pPr marL="292608" indent="-292608">
              <a:spcBef>
                <a:spcPts val="0"/>
              </a:spcBef>
              <a:spcAft>
                <a:spcPts val="0"/>
              </a:spcAft>
              <a:buFont typeface="Arial" panose="020B0604020202020204" pitchFamily="34" charset="0"/>
              <a:buChar char="•"/>
            </a:pPr>
            <a:r>
              <a:rPr lang="en-US" altLang="en-US" sz="2000" dirty="0"/>
              <a:t>Absolute acceleration for the particle </a:t>
            </a:r>
            <a:r>
              <a:rPr lang="en-US" altLang="en-US" sz="2000" i="1" dirty="0"/>
              <a:t>P</a:t>
            </a:r>
            <a:r>
              <a:rPr lang="en-US" altLang="en-US" sz="2000" dirty="0"/>
              <a:t> becomes,</a:t>
            </a:r>
          </a:p>
        </p:txBody>
      </p:sp>
      <p:graphicFrame>
        <p:nvGraphicFramePr>
          <p:cNvPr id="18" name="Object 3"/>
          <p:cNvGraphicFramePr>
            <a:graphicFrameLocks noChangeAspect="1"/>
          </p:cNvGraphicFramePr>
          <p:nvPr>
            <p:extLst>
              <p:ext uri="{D42A27DB-BD31-4B8C-83A1-F6EECF244321}">
                <p14:modId xmlns:p14="http://schemas.microsoft.com/office/powerpoint/2010/main" val="2208103425"/>
              </p:ext>
            </p:extLst>
          </p:nvPr>
        </p:nvGraphicFramePr>
        <p:xfrm>
          <a:off x="3716272" y="5548325"/>
          <a:ext cx="2697438" cy="1081075"/>
        </p:xfrm>
        <a:graphic>
          <a:graphicData uri="http://schemas.openxmlformats.org/presentationml/2006/ole">
            <mc:AlternateContent xmlns:mc="http://schemas.openxmlformats.org/markup-compatibility/2006">
              <mc:Choice xmlns:v="urn:schemas-microsoft-com:vml" Requires="v">
                <p:oleObj spid="_x0000_s77497" name="Equation" r:id="rId15" imgW="3263900" imgH="1308100" progId="Equation.3">
                  <p:embed/>
                </p:oleObj>
              </mc:Choice>
              <mc:Fallback>
                <p:oleObj name="Equation" r:id="rId15" imgW="3263900" imgH="1308100" progId="Equation.3">
                  <p:embed/>
                  <p:pic>
                    <p:nvPicPr>
                      <p:cNvPr id="80910"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16272" y="5548325"/>
                        <a:ext cx="2697438" cy="10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6400800" y="6248400"/>
            <a:ext cx="2362200" cy="381000"/>
          </a:xfrm>
        </p:spPr>
        <p:txBody>
          <a:bodyPr/>
          <a:lstStyle/>
          <a:p>
            <a:r>
              <a:rPr lang="en-US" altLang="en-US" sz="2000" dirty="0"/>
              <a:t>Coriolis acceleration</a:t>
            </a:r>
          </a:p>
        </p:txBody>
      </p:sp>
    </p:spTree>
    <p:extLst>
      <p:ext uri="{BB962C8B-B14F-4D97-AF65-F5344CB8AC3E}">
        <p14:creationId xmlns:p14="http://schemas.microsoft.com/office/powerpoint/2010/main" val="1490680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3624"/>
          </a:xfrm>
        </p:spPr>
        <p:txBody>
          <a:bodyPr/>
          <a:lstStyle/>
          <a:p>
            <a:r>
              <a:rPr lang="en-US" altLang="en-US" b="1" dirty="0">
                <a:solidFill>
                  <a:srgbClr val="AD0B1E"/>
                </a:solidFill>
                <a:ea typeface="ＭＳ Ｐゴシック" pitchFamily="34" charset="-128"/>
              </a:rPr>
              <a:t>Plane Motion Relative to a Rotating Frame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8" name="Picture 17" descr="Point O is the center of rotation. The distance between O and the collar is r. a_A is directed towards O. A_c is in the direction of rotation. Relative velocity u is directed along rod AB towards 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73352"/>
            <a:ext cx="2276856" cy="3511296"/>
          </a:xfrm>
          <a:prstGeom prst="rect">
            <a:avLst/>
          </a:prstGeom>
        </p:spPr>
      </p:pic>
      <p:sp>
        <p:nvSpPr>
          <p:cNvPr id="7" name="Content Placeholder 6"/>
          <p:cNvSpPr>
            <a:spLocks noGrp="1"/>
          </p:cNvSpPr>
          <p:nvPr>
            <p:ph idx="14"/>
          </p:nvPr>
        </p:nvSpPr>
        <p:spPr>
          <a:xfrm>
            <a:off x="3429000" y="1600199"/>
            <a:ext cx="5257800" cy="1575187"/>
          </a:xfrm>
        </p:spPr>
        <p:txBody>
          <a:bodyPr/>
          <a:lstStyle/>
          <a:p>
            <a:pPr marL="292608" indent="-292608">
              <a:spcBef>
                <a:spcPts val="0"/>
              </a:spcBef>
              <a:spcAft>
                <a:spcPts val="0"/>
              </a:spcAft>
              <a:buFont typeface="Arial" panose="020B0604020202020204" pitchFamily="34" charset="0"/>
              <a:buChar char="•"/>
            </a:pPr>
            <a:r>
              <a:rPr lang="en-US" altLang="en-US" sz="2000" dirty="0"/>
              <a:t>Consider a collar </a:t>
            </a:r>
            <a:r>
              <a:rPr lang="en-US" altLang="en-US" sz="2000" i="1" dirty="0"/>
              <a:t>P</a:t>
            </a:r>
            <a:r>
              <a:rPr lang="en-US" altLang="en-US" sz="2000" dirty="0"/>
              <a:t> which is made to slide at constant relative velocity </a:t>
            </a:r>
            <a:r>
              <a:rPr lang="en-US" altLang="en-US" sz="2000" i="1" dirty="0"/>
              <a:t>u</a:t>
            </a:r>
            <a:r>
              <a:rPr lang="en-US" altLang="en-US" sz="2000" dirty="0"/>
              <a:t> along rod </a:t>
            </a:r>
            <a:r>
              <a:rPr lang="en-US" altLang="en-US" sz="2000" i="1" dirty="0"/>
              <a:t>OB. </a:t>
            </a:r>
            <a:r>
              <a:rPr lang="en-US" altLang="en-US" sz="2000" dirty="0"/>
              <a:t>The rod is rotating at a constant angular velocity </a:t>
            </a:r>
            <a:r>
              <a:rPr lang="el-GR" altLang="en-US" sz="2000" i="1" dirty="0"/>
              <a:t>ω</a:t>
            </a:r>
            <a:r>
              <a:rPr lang="en-US" altLang="en-US" sz="2000" dirty="0">
                <a:latin typeface="Symbol" pitchFamily="18" charset="2"/>
              </a:rPr>
              <a:t>.  </a:t>
            </a:r>
            <a:r>
              <a:rPr lang="en-US" altLang="en-US" sz="2000" dirty="0"/>
              <a:t>The point </a:t>
            </a:r>
            <a:r>
              <a:rPr lang="en-US" altLang="en-US" sz="2000" i="1" dirty="0"/>
              <a:t>A</a:t>
            </a:r>
            <a:r>
              <a:rPr lang="en-US" altLang="en-US" sz="2000" dirty="0"/>
              <a:t> on the rod corresponds to the instantaneous position of </a:t>
            </a:r>
            <a:r>
              <a:rPr lang="en-US" altLang="en-US" sz="2000" i="1" dirty="0"/>
              <a:t>P</a:t>
            </a:r>
            <a:r>
              <a:rPr lang="en-US" altLang="en-US" sz="2000" dirty="0"/>
              <a:t>.</a:t>
            </a:r>
          </a:p>
        </p:txBody>
      </p:sp>
      <p:sp>
        <p:nvSpPr>
          <p:cNvPr id="8" name="Content Placeholder 7"/>
          <p:cNvSpPr>
            <a:spLocks noGrp="1"/>
          </p:cNvSpPr>
          <p:nvPr>
            <p:ph idx="15"/>
          </p:nvPr>
        </p:nvSpPr>
        <p:spPr>
          <a:xfrm>
            <a:off x="3429000" y="3200400"/>
            <a:ext cx="5257800" cy="405160"/>
          </a:xfrm>
        </p:spPr>
        <p:txBody>
          <a:bodyPr/>
          <a:lstStyle/>
          <a:p>
            <a:pPr marL="292608" indent="-292608">
              <a:spcBef>
                <a:spcPts val="0"/>
              </a:spcBef>
              <a:spcAft>
                <a:spcPts val="0"/>
              </a:spcAft>
              <a:buFont typeface="Arial" panose="020B0604020202020204" pitchFamily="34" charset="0"/>
              <a:buChar char="•"/>
            </a:pPr>
            <a:r>
              <a:rPr lang="en-US" altLang="en-US" sz="2000" dirty="0"/>
              <a:t>Absolute acceleration of the collar is,</a:t>
            </a:r>
          </a:p>
        </p:txBody>
      </p:sp>
      <p:graphicFrame>
        <p:nvGraphicFramePr>
          <p:cNvPr id="14" name="Object 5"/>
          <p:cNvGraphicFramePr>
            <a:graphicFrameLocks noChangeAspect="1"/>
          </p:cNvGraphicFramePr>
          <p:nvPr>
            <p:extLst>
              <p:ext uri="{D42A27DB-BD31-4B8C-83A1-F6EECF244321}">
                <p14:modId xmlns:p14="http://schemas.microsoft.com/office/powerpoint/2010/main" val="686333536"/>
              </p:ext>
            </p:extLst>
          </p:nvPr>
        </p:nvGraphicFramePr>
        <p:xfrm>
          <a:off x="3886200" y="3657600"/>
          <a:ext cx="2044700" cy="368300"/>
        </p:xfrm>
        <a:graphic>
          <a:graphicData uri="http://schemas.openxmlformats.org/presentationml/2006/ole">
            <mc:AlternateContent xmlns:mc="http://schemas.openxmlformats.org/markup-compatibility/2006">
              <mc:Choice xmlns:v="urn:schemas-microsoft-com:vml" Requires="v">
                <p:oleObj spid="_x0000_s78278" name="Equation" r:id="rId4" imgW="2044700" imgH="368300" progId="Equation.3">
                  <p:embed/>
                </p:oleObj>
              </mc:Choice>
              <mc:Fallback>
                <p:oleObj name="Equation" r:id="rId4" imgW="2044700" imgH="368300" progId="Equation.3">
                  <p:embed/>
                  <p:pic>
                    <p:nvPicPr>
                      <p:cNvPr id="8193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3657600"/>
                        <a:ext cx="20447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3886200" y="4038600"/>
            <a:ext cx="838200" cy="377851"/>
          </a:xfrm>
        </p:spPr>
        <p:txBody>
          <a:bodyPr/>
          <a:lstStyle/>
          <a:p>
            <a:r>
              <a:rPr lang="en-US" altLang="en-US" sz="2000" dirty="0"/>
              <a:t>where</a:t>
            </a:r>
          </a:p>
        </p:txBody>
      </p:sp>
      <p:graphicFrame>
        <p:nvGraphicFramePr>
          <p:cNvPr id="15" name="Object 4"/>
          <p:cNvGraphicFramePr>
            <a:graphicFrameLocks noChangeAspect="1"/>
          </p:cNvGraphicFramePr>
          <p:nvPr>
            <p:extLst>
              <p:ext uri="{D42A27DB-BD31-4B8C-83A1-F6EECF244321}">
                <p14:modId xmlns:p14="http://schemas.microsoft.com/office/powerpoint/2010/main" val="2546114351"/>
              </p:ext>
            </p:extLst>
          </p:nvPr>
        </p:nvGraphicFramePr>
        <p:xfrm>
          <a:off x="4813300" y="4276725"/>
          <a:ext cx="3873500" cy="393700"/>
        </p:xfrm>
        <a:graphic>
          <a:graphicData uri="http://schemas.openxmlformats.org/presentationml/2006/ole">
            <mc:AlternateContent xmlns:mc="http://schemas.openxmlformats.org/markup-compatibility/2006">
              <mc:Choice xmlns:v="urn:schemas-microsoft-com:vml" Requires="v">
                <p:oleObj spid="_x0000_s78279" name="Equation" r:id="rId6" imgW="3873500" imgH="393700" progId="Equation.3">
                  <p:embed/>
                </p:oleObj>
              </mc:Choice>
              <mc:Fallback>
                <p:oleObj name="Equation" r:id="rId6" imgW="3873500" imgH="393700" progId="Equation.3">
                  <p:embed/>
                  <p:pic>
                    <p:nvPicPr>
                      <p:cNvPr id="8193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3300" y="4276725"/>
                        <a:ext cx="3873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446278652"/>
              </p:ext>
            </p:extLst>
          </p:nvPr>
        </p:nvGraphicFramePr>
        <p:xfrm>
          <a:off x="4813300" y="4849813"/>
          <a:ext cx="1790700" cy="393700"/>
        </p:xfrm>
        <a:graphic>
          <a:graphicData uri="http://schemas.openxmlformats.org/presentationml/2006/ole">
            <mc:AlternateContent xmlns:mc="http://schemas.openxmlformats.org/markup-compatibility/2006">
              <mc:Choice xmlns:v="urn:schemas-microsoft-com:vml" Requires="v">
                <p:oleObj spid="_x0000_s78280" name="Equation" r:id="rId8" imgW="1790700" imgH="393700" progId="Equation.3">
                  <p:embed/>
                </p:oleObj>
              </mc:Choice>
              <mc:Fallback>
                <p:oleObj name="Equation" r:id="rId8" imgW="1790700" imgH="393700" progId="Equation.3">
                  <p:embed/>
                  <p:pic>
                    <p:nvPicPr>
                      <p:cNvPr id="69652"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3300" y="4849813"/>
                        <a:ext cx="17907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4203844260"/>
              </p:ext>
            </p:extLst>
          </p:nvPr>
        </p:nvGraphicFramePr>
        <p:xfrm>
          <a:off x="4813300" y="5397500"/>
          <a:ext cx="2971800" cy="393700"/>
        </p:xfrm>
        <a:graphic>
          <a:graphicData uri="http://schemas.openxmlformats.org/presentationml/2006/ole">
            <mc:AlternateContent xmlns:mc="http://schemas.openxmlformats.org/markup-compatibility/2006">
              <mc:Choice xmlns:v="urn:schemas-microsoft-com:vml" Requires="v">
                <p:oleObj spid="_x0000_s78281" name="Equation" r:id="rId10" imgW="2971800" imgH="393700" progId="Equation.3">
                  <p:embed/>
                </p:oleObj>
              </mc:Choice>
              <mc:Fallback>
                <p:oleObj name="Equation" r:id="rId10" imgW="2971800" imgH="393700" progId="Equation.3">
                  <p:embed/>
                  <p:pic>
                    <p:nvPicPr>
                      <p:cNvPr id="69653"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3300" y="5397500"/>
                        <a:ext cx="29718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3429000" y="5867400"/>
            <a:ext cx="5257800" cy="721112"/>
          </a:xfrm>
        </p:spPr>
        <p:txBody>
          <a:bodyPr/>
          <a:lstStyle/>
          <a:p>
            <a:pPr marL="292608" indent="-292608">
              <a:spcBef>
                <a:spcPts val="0"/>
              </a:spcBef>
              <a:spcAft>
                <a:spcPts val="0"/>
              </a:spcAft>
              <a:buFont typeface="Arial" panose="020B0604020202020204" pitchFamily="34" charset="0"/>
              <a:buChar char="•"/>
            </a:pPr>
            <a:r>
              <a:rPr lang="en-US" altLang="en-US" sz="2000" dirty="0"/>
              <a:t>The absolute acceleration consists of the radial and tangential vectors shown.</a:t>
            </a:r>
          </a:p>
        </p:txBody>
      </p:sp>
    </p:spTree>
    <p:extLst>
      <p:ext uri="{BB962C8B-B14F-4D97-AF65-F5344CB8AC3E}">
        <p14:creationId xmlns:p14="http://schemas.microsoft.com/office/powerpoint/2010/main" val="3546466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Plane Motion Relative to a Rotating Frame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22" name="Picture 21" descr="After the time increment Delta_t radial position has changed by Delta_r and anglular position has changed by Delta_theta. At the new position A', both the magnitude and direction of velocity have changed relative to original position 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89" y="1667292"/>
            <a:ext cx="1561111" cy="2066508"/>
          </a:xfrm>
          <a:prstGeom prst="rect">
            <a:avLst/>
          </a:prstGeom>
        </p:spPr>
      </p:pic>
      <p:graphicFrame>
        <p:nvGraphicFramePr>
          <p:cNvPr id="21" name="Object 9"/>
          <p:cNvGraphicFramePr>
            <a:graphicFrameLocks noChangeAspect="1"/>
          </p:cNvGraphicFramePr>
          <p:nvPr>
            <p:extLst>
              <p:ext uri="{D42A27DB-BD31-4B8C-83A1-F6EECF244321}">
                <p14:modId xmlns:p14="http://schemas.microsoft.com/office/powerpoint/2010/main" val="1614746933"/>
              </p:ext>
            </p:extLst>
          </p:nvPr>
        </p:nvGraphicFramePr>
        <p:xfrm>
          <a:off x="701558" y="3886200"/>
          <a:ext cx="2130661" cy="587768"/>
        </p:xfrm>
        <a:graphic>
          <a:graphicData uri="http://schemas.openxmlformats.org/presentationml/2006/ole">
            <mc:AlternateContent xmlns:mc="http://schemas.openxmlformats.org/markup-compatibility/2006">
              <mc:Choice xmlns:v="urn:schemas-microsoft-com:vml" Requires="v">
                <p:oleObj spid="_x0000_s79763" name="Equation" r:id="rId4" imgW="2578100" imgH="711200" progId="Equation.3">
                  <p:embed/>
                </p:oleObj>
              </mc:Choice>
              <mc:Fallback>
                <p:oleObj name="Equation" r:id="rId4" imgW="2578100" imgH="711200" progId="Equation.3">
                  <p:embed/>
                  <p:pic>
                    <p:nvPicPr>
                      <p:cNvPr id="82971"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58" y="3886200"/>
                        <a:ext cx="2130661" cy="587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4714943"/>
            <a:ext cx="1994860" cy="1381057"/>
          </a:xfrm>
          <a:prstGeom prst="rect">
            <a:avLst/>
          </a:prstGeom>
        </p:spPr>
      </p:pic>
      <p:sp>
        <p:nvSpPr>
          <p:cNvPr id="6" name="Content Placeholder 5"/>
          <p:cNvSpPr>
            <a:spLocks noGrp="1"/>
          </p:cNvSpPr>
          <p:nvPr>
            <p:ph idx="13"/>
          </p:nvPr>
        </p:nvSpPr>
        <p:spPr>
          <a:xfrm>
            <a:off x="3124200" y="1524000"/>
            <a:ext cx="5562600" cy="685800"/>
          </a:xfrm>
        </p:spPr>
        <p:txBody>
          <a:bodyPr/>
          <a:lstStyle/>
          <a:p>
            <a:pPr marL="292608" indent="-292608">
              <a:spcBef>
                <a:spcPts val="0"/>
              </a:spcBef>
              <a:spcAft>
                <a:spcPts val="0"/>
              </a:spcAft>
              <a:buFont typeface="Arial" panose="020B0604020202020204" pitchFamily="34" charset="0"/>
              <a:buChar char="•"/>
            </a:pPr>
            <a:r>
              <a:rPr lang="en-US" altLang="en-US" sz="2000" dirty="0"/>
              <a:t>Change in velocity over </a:t>
            </a:r>
            <a:r>
              <a:rPr lang="en-US" altLang="en-US" sz="2000" dirty="0">
                <a:latin typeface="Symbol" pitchFamily="18" charset="2"/>
              </a:rPr>
              <a:t>D</a:t>
            </a:r>
            <a:r>
              <a:rPr lang="en-US" altLang="en-US" sz="2000" i="1" dirty="0"/>
              <a:t>t</a:t>
            </a:r>
            <a:r>
              <a:rPr lang="en-US" altLang="en-US" sz="2000" dirty="0"/>
              <a:t> is represented by the sum of three vectors</a:t>
            </a:r>
          </a:p>
        </p:txBody>
      </p:sp>
      <p:graphicFrame>
        <p:nvGraphicFramePr>
          <p:cNvPr id="14" name="Object 8"/>
          <p:cNvGraphicFramePr>
            <a:graphicFrameLocks noChangeAspect="1"/>
          </p:cNvGraphicFramePr>
          <p:nvPr>
            <p:extLst>
              <p:ext uri="{D42A27DB-BD31-4B8C-83A1-F6EECF244321}">
                <p14:modId xmlns:p14="http://schemas.microsoft.com/office/powerpoint/2010/main" val="1518029877"/>
              </p:ext>
            </p:extLst>
          </p:nvPr>
        </p:nvGraphicFramePr>
        <p:xfrm>
          <a:off x="4457700" y="2209800"/>
          <a:ext cx="2514600" cy="335280"/>
        </p:xfrm>
        <a:graphic>
          <a:graphicData uri="http://schemas.openxmlformats.org/presentationml/2006/ole">
            <mc:AlternateContent xmlns:mc="http://schemas.openxmlformats.org/markup-compatibility/2006">
              <mc:Choice xmlns:v="urn:schemas-microsoft-com:vml" Requires="v">
                <p:oleObj spid="_x0000_s79764" name="Equation" r:id="rId7" imgW="2286000" imgH="304800" progId="Equation.3">
                  <p:embed/>
                </p:oleObj>
              </mc:Choice>
              <mc:Fallback>
                <p:oleObj name="Equation" r:id="rId7" imgW="2286000" imgH="304800" progId="Equation.3">
                  <p:embed/>
                  <p:pic>
                    <p:nvPicPr>
                      <p:cNvPr id="8296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7700" y="2209800"/>
                        <a:ext cx="2514600" cy="33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124200" y="2590800"/>
            <a:ext cx="343312" cy="457200"/>
          </a:xfrm>
        </p:spPr>
        <p:txBody>
          <a:bodyPr/>
          <a:lstStyle/>
          <a:p>
            <a:pPr marL="292608" indent="-292608">
              <a:spcBef>
                <a:spcPts val="0"/>
              </a:spcBef>
              <a:spcAft>
                <a:spcPts val="0"/>
              </a:spcAft>
              <a:buFont typeface="Arial" panose="020B0604020202020204" pitchFamily="34" charset="0"/>
              <a:buChar char="•"/>
            </a:pPr>
            <a:r>
              <a:rPr lang="en-US" sz="2000" dirty="0"/>
              <a:t> </a:t>
            </a:r>
          </a:p>
        </p:txBody>
      </p:sp>
      <p:graphicFrame>
        <p:nvGraphicFramePr>
          <p:cNvPr id="15" name="Object 5"/>
          <p:cNvGraphicFramePr>
            <a:graphicFrameLocks noChangeAspect="1"/>
          </p:cNvGraphicFramePr>
          <p:nvPr>
            <p:extLst>
              <p:ext uri="{D42A27DB-BD31-4B8C-83A1-F6EECF244321}">
                <p14:modId xmlns:p14="http://schemas.microsoft.com/office/powerpoint/2010/main" val="2248291298"/>
              </p:ext>
            </p:extLst>
          </p:nvPr>
        </p:nvGraphicFramePr>
        <p:xfrm>
          <a:off x="3644348" y="2670473"/>
          <a:ext cx="466864" cy="310555"/>
        </p:xfrm>
        <a:graphic>
          <a:graphicData uri="http://schemas.openxmlformats.org/presentationml/2006/ole">
            <mc:AlternateContent xmlns:mc="http://schemas.openxmlformats.org/markup-compatibility/2006">
              <mc:Choice xmlns:v="urn:schemas-microsoft-com:vml" Requires="v">
                <p:oleObj spid="_x0000_s79765" name="Equation" r:id="rId9" imgW="431613" imgH="291973" progId="Equation.DSMT4">
                  <p:embed/>
                </p:oleObj>
              </mc:Choice>
              <mc:Fallback>
                <p:oleObj name="Equation" r:id="rId9" imgW="431613" imgH="291973" progId="Equation.DSMT4">
                  <p:embed/>
                  <p:pic>
                    <p:nvPicPr>
                      <p:cNvPr id="8296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4348" y="2670473"/>
                        <a:ext cx="466864" cy="310555"/>
                      </a:xfrm>
                      <a:prstGeom prst="rect">
                        <a:avLst/>
                      </a:prstGeom>
                      <a:noFill/>
                      <a:ln>
                        <a:noFill/>
                      </a:ln>
                      <a:effectLst/>
                    </p:spPr>
                  </p:pic>
                </p:oleObj>
              </mc:Fallback>
            </mc:AlternateContent>
          </a:graphicData>
        </a:graphic>
      </p:graphicFrame>
      <p:sp>
        <p:nvSpPr>
          <p:cNvPr id="8" name="Content Placeholder 7"/>
          <p:cNvSpPr>
            <a:spLocks noGrp="1"/>
          </p:cNvSpPr>
          <p:nvPr>
            <p:ph idx="15"/>
          </p:nvPr>
        </p:nvSpPr>
        <p:spPr>
          <a:xfrm>
            <a:off x="3581400" y="2607446"/>
            <a:ext cx="5105400" cy="668609"/>
          </a:xfrm>
        </p:spPr>
        <p:txBody>
          <a:bodyPr/>
          <a:lstStyle/>
          <a:p>
            <a:pPr indent="463550"/>
            <a:r>
              <a:rPr lang="en-US" altLang="en-US" sz="2000" dirty="0"/>
              <a:t>is due to change in direction of the velocity of point </a:t>
            </a:r>
            <a:r>
              <a:rPr lang="en-US" altLang="en-US" sz="2000" i="1" dirty="0"/>
              <a:t>A </a:t>
            </a:r>
            <a:r>
              <a:rPr lang="en-US" altLang="en-US" sz="2000" dirty="0"/>
              <a:t>on the rod,</a:t>
            </a:r>
          </a:p>
        </p:txBody>
      </p:sp>
      <p:graphicFrame>
        <p:nvGraphicFramePr>
          <p:cNvPr id="16" name="Object 6"/>
          <p:cNvGraphicFramePr>
            <a:graphicFrameLocks noChangeAspect="1"/>
          </p:cNvGraphicFramePr>
          <p:nvPr>
            <p:extLst>
              <p:ext uri="{D42A27DB-BD31-4B8C-83A1-F6EECF244321}">
                <p14:modId xmlns:p14="http://schemas.microsoft.com/office/powerpoint/2010/main" val="1220693394"/>
              </p:ext>
            </p:extLst>
          </p:nvPr>
        </p:nvGraphicFramePr>
        <p:xfrm>
          <a:off x="4065032" y="3276600"/>
          <a:ext cx="4024000" cy="619408"/>
        </p:xfrm>
        <a:graphic>
          <a:graphicData uri="http://schemas.openxmlformats.org/presentationml/2006/ole">
            <mc:AlternateContent xmlns:mc="http://schemas.openxmlformats.org/markup-compatibility/2006">
              <mc:Choice xmlns:v="urn:schemas-microsoft-com:vml" Requires="v">
                <p:oleObj spid="_x0000_s79766" name="Equation" r:id="rId11" imgW="4445000" imgH="673100" progId="Equation.DSMT4">
                  <p:embed/>
                </p:oleObj>
              </mc:Choice>
              <mc:Fallback>
                <p:oleObj name="Equation" r:id="rId11" imgW="4445000" imgH="673100" progId="Equation.DSMT4">
                  <p:embed/>
                  <p:pic>
                    <p:nvPicPr>
                      <p:cNvPr id="82963"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032" y="3276600"/>
                        <a:ext cx="4024000" cy="619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3702317" y="3974248"/>
            <a:ext cx="1028536" cy="364272"/>
          </a:xfrm>
        </p:spPr>
        <p:txBody>
          <a:bodyPr/>
          <a:lstStyle/>
          <a:p>
            <a:r>
              <a:rPr lang="en-US" altLang="en-US" sz="2000" dirty="0"/>
              <a:t>Recall,</a:t>
            </a:r>
            <a:endParaRPr lang="en-US" sz="2000" dirty="0"/>
          </a:p>
        </p:txBody>
      </p:sp>
      <p:graphicFrame>
        <p:nvGraphicFramePr>
          <p:cNvPr id="17" name="Object 7"/>
          <p:cNvGraphicFramePr>
            <a:graphicFrameLocks noChangeAspect="1"/>
          </p:cNvGraphicFramePr>
          <p:nvPr>
            <p:extLst>
              <p:ext uri="{D42A27DB-BD31-4B8C-83A1-F6EECF244321}">
                <p14:modId xmlns:p14="http://schemas.microsoft.com/office/powerpoint/2010/main" val="434110433"/>
              </p:ext>
            </p:extLst>
          </p:nvPr>
        </p:nvGraphicFramePr>
        <p:xfrm>
          <a:off x="4616717" y="3962400"/>
          <a:ext cx="3612883" cy="367212"/>
        </p:xfrm>
        <a:graphic>
          <a:graphicData uri="http://schemas.openxmlformats.org/presentationml/2006/ole">
            <mc:AlternateContent xmlns:mc="http://schemas.openxmlformats.org/markup-compatibility/2006">
              <mc:Choice xmlns:v="urn:schemas-microsoft-com:vml" Requires="v">
                <p:oleObj spid="_x0000_s79767" name="Equation" r:id="rId13" imgW="3873500" imgH="393700" progId="Equation.3">
                  <p:embed/>
                </p:oleObj>
              </mc:Choice>
              <mc:Fallback>
                <p:oleObj name="Equation" r:id="rId13" imgW="3873500" imgH="393700" progId="Equation.3">
                  <p:embed/>
                  <p:pic>
                    <p:nvPicPr>
                      <p:cNvPr id="82964"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16717" y="3962400"/>
                        <a:ext cx="3612883" cy="36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3124200" y="4419600"/>
            <a:ext cx="343312" cy="457200"/>
          </a:xfrm>
        </p:spPr>
        <p:txBody>
          <a:bodyPr/>
          <a:lstStyle/>
          <a:p>
            <a:pPr marL="292608" indent="-292608">
              <a:spcBef>
                <a:spcPts val="0"/>
              </a:spcBef>
              <a:spcAft>
                <a:spcPts val="0"/>
              </a:spcAft>
              <a:buFont typeface="Arial" panose="020B0604020202020204" pitchFamily="34" charset="0"/>
              <a:buChar char="•"/>
            </a:pPr>
            <a:r>
              <a:rPr lang="en-US" sz="2000" dirty="0"/>
              <a:t>  </a:t>
            </a:r>
          </a:p>
        </p:txBody>
      </p:sp>
      <p:graphicFrame>
        <p:nvGraphicFramePr>
          <p:cNvPr id="18" name="Object 4"/>
          <p:cNvGraphicFramePr>
            <a:graphicFrameLocks noChangeAspect="1"/>
          </p:cNvGraphicFramePr>
          <p:nvPr>
            <p:extLst>
              <p:ext uri="{D42A27DB-BD31-4B8C-83A1-F6EECF244321}">
                <p14:modId xmlns:p14="http://schemas.microsoft.com/office/powerpoint/2010/main" val="2821501182"/>
              </p:ext>
            </p:extLst>
          </p:nvPr>
        </p:nvGraphicFramePr>
        <p:xfrm>
          <a:off x="3657600" y="4455232"/>
          <a:ext cx="1584228" cy="317175"/>
        </p:xfrm>
        <a:graphic>
          <a:graphicData uri="http://schemas.openxmlformats.org/presentationml/2006/ole">
            <mc:AlternateContent xmlns:mc="http://schemas.openxmlformats.org/markup-compatibility/2006">
              <mc:Choice xmlns:v="urn:schemas-microsoft-com:vml" Requires="v">
                <p:oleObj spid="_x0000_s79768" name="Equation" r:id="rId15" imgW="1345616" imgH="304668" progId="Equation.3">
                  <p:embed/>
                </p:oleObj>
              </mc:Choice>
              <mc:Fallback>
                <p:oleObj name="Equation" r:id="rId15" imgW="1345616" imgH="304668" progId="Equation.3">
                  <p:embed/>
                  <p:pic>
                    <p:nvPicPr>
                      <p:cNvPr id="82959"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7600" y="4455232"/>
                        <a:ext cx="1584228" cy="31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Content Placeholder 10"/>
          <p:cNvSpPr>
            <a:spLocks noGrp="1"/>
          </p:cNvSpPr>
          <p:nvPr>
            <p:ph idx="18"/>
          </p:nvPr>
        </p:nvSpPr>
        <p:spPr>
          <a:xfrm>
            <a:off x="3657600" y="4419602"/>
            <a:ext cx="5029200" cy="617111"/>
          </a:xfrm>
        </p:spPr>
        <p:txBody>
          <a:bodyPr/>
          <a:lstStyle/>
          <a:p>
            <a:pPr indent="1603375"/>
            <a:r>
              <a:rPr lang="en-US" altLang="en-US" sz="2000" dirty="0"/>
              <a:t>result from combined effects of relative motion of </a:t>
            </a:r>
            <a:r>
              <a:rPr lang="en-US" altLang="en-US" sz="2000" i="1" dirty="0"/>
              <a:t>P</a:t>
            </a:r>
            <a:r>
              <a:rPr lang="en-US" altLang="en-US" sz="2000" dirty="0"/>
              <a:t> and rotation of the rod</a:t>
            </a:r>
          </a:p>
        </p:txBody>
      </p:sp>
      <p:graphicFrame>
        <p:nvGraphicFramePr>
          <p:cNvPr id="19" name="Object 3"/>
          <p:cNvGraphicFramePr>
            <a:graphicFrameLocks noChangeAspect="1"/>
          </p:cNvGraphicFramePr>
          <p:nvPr>
            <p:extLst>
              <p:ext uri="{D42A27DB-BD31-4B8C-83A1-F6EECF244321}">
                <p14:modId xmlns:p14="http://schemas.microsoft.com/office/powerpoint/2010/main" val="605660329"/>
              </p:ext>
            </p:extLst>
          </p:nvPr>
        </p:nvGraphicFramePr>
        <p:xfrm>
          <a:off x="4230545" y="5105400"/>
          <a:ext cx="3588036" cy="918887"/>
        </p:xfrm>
        <a:graphic>
          <a:graphicData uri="http://schemas.openxmlformats.org/presentationml/2006/ole">
            <mc:AlternateContent xmlns:mc="http://schemas.openxmlformats.org/markup-compatibility/2006">
              <mc:Choice xmlns:v="urn:schemas-microsoft-com:vml" Requires="v">
                <p:oleObj spid="_x0000_s79769" name="Equation" r:id="rId17" imgW="4165600" imgH="1066800" progId="Equation.3">
                  <p:embed/>
                </p:oleObj>
              </mc:Choice>
              <mc:Fallback>
                <p:oleObj name="Equation" r:id="rId17" imgW="4165600" imgH="1066800" progId="Equation.3">
                  <p:embed/>
                  <p:pic>
                    <p:nvPicPr>
                      <p:cNvPr id="82957" name="Object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30545" y="5105400"/>
                        <a:ext cx="3588036" cy="91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Content Placeholder 11"/>
          <p:cNvSpPr>
            <a:spLocks noGrp="1"/>
          </p:cNvSpPr>
          <p:nvPr>
            <p:ph idx="19"/>
          </p:nvPr>
        </p:nvSpPr>
        <p:spPr>
          <a:xfrm>
            <a:off x="3641035" y="6172200"/>
            <a:ext cx="838200" cy="381000"/>
          </a:xfrm>
        </p:spPr>
        <p:txBody>
          <a:bodyPr/>
          <a:lstStyle/>
          <a:p>
            <a:r>
              <a:rPr lang="en-US" altLang="en-US" sz="2000" dirty="0"/>
              <a:t>recall,</a:t>
            </a:r>
            <a:endParaRPr lang="en-US" sz="2000" dirty="0"/>
          </a:p>
        </p:txBody>
      </p:sp>
      <p:graphicFrame>
        <p:nvGraphicFramePr>
          <p:cNvPr id="20" name="Object 2"/>
          <p:cNvGraphicFramePr>
            <a:graphicFrameLocks noChangeAspect="1"/>
          </p:cNvGraphicFramePr>
          <p:nvPr>
            <p:extLst>
              <p:ext uri="{D42A27DB-BD31-4B8C-83A1-F6EECF244321}">
                <p14:modId xmlns:p14="http://schemas.microsoft.com/office/powerpoint/2010/main" val="3295953249"/>
              </p:ext>
            </p:extLst>
          </p:nvPr>
        </p:nvGraphicFramePr>
        <p:xfrm>
          <a:off x="4724400" y="6193271"/>
          <a:ext cx="2701636" cy="357909"/>
        </p:xfrm>
        <a:graphic>
          <a:graphicData uri="http://schemas.openxmlformats.org/presentationml/2006/ole">
            <mc:AlternateContent xmlns:mc="http://schemas.openxmlformats.org/markup-compatibility/2006">
              <mc:Choice xmlns:v="urn:schemas-microsoft-com:vml" Requires="v">
                <p:oleObj spid="_x0000_s79770" name="Equation" r:id="rId19" imgW="2971800" imgH="393700" progId="Equation.3">
                  <p:embed/>
                </p:oleObj>
              </mc:Choice>
              <mc:Fallback>
                <p:oleObj name="Equation" r:id="rId19" imgW="2971800" imgH="393700" progId="Equation.3">
                  <p:embed/>
                  <p:pic>
                    <p:nvPicPr>
                      <p:cNvPr id="82954" name="Object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24400" y="6193271"/>
                        <a:ext cx="2701636" cy="357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26148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P spid="12"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5</a:t>
            </a:r>
            <a:endParaRPr lang="en-US" sz="1000" b="1" dirty="0">
              <a:solidFill>
                <a:srgbClr val="AD0B1E"/>
              </a:solidFill>
            </a:endParaRPr>
          </a:p>
        </p:txBody>
      </p:sp>
      <p:pic>
        <p:nvPicPr>
          <p:cNvPr id="23" name="Picture 22" descr="The platform is rotating counterclockwise. Position is directly above the center of the platform, and velocity is upward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180226"/>
            <a:ext cx="2484208" cy="2553574"/>
          </a:xfrm>
          <a:prstGeom prst="rect">
            <a:avLst/>
          </a:prstGeom>
        </p:spPr>
      </p:pic>
      <p:sp>
        <p:nvSpPr>
          <p:cNvPr id="3" name="Content Placeholder 2"/>
          <p:cNvSpPr>
            <a:spLocks noGrp="1"/>
          </p:cNvSpPr>
          <p:nvPr>
            <p:ph idx="1"/>
          </p:nvPr>
        </p:nvSpPr>
        <p:spPr>
          <a:xfrm>
            <a:off x="457200" y="990600"/>
            <a:ext cx="5181600" cy="2626112"/>
          </a:xfrm>
        </p:spPr>
        <p:txBody>
          <a:bodyPr/>
          <a:lstStyle/>
          <a:p>
            <a:r>
              <a:rPr lang="en-US" altLang="en-US" b="1" dirty="0">
                <a:solidFill>
                  <a:srgbClr val="AD0B1E"/>
                </a:solidFill>
              </a:rPr>
              <a:t>You are walking with a constant velocity with respect to the platform, which rotates with a constant angular velocity w. At the instant shown, in which direction(s) will you experience an acceleration (choose all that apply)? </a:t>
            </a:r>
          </a:p>
        </p:txBody>
      </p:sp>
      <p:sp>
        <p:nvSpPr>
          <p:cNvPr id="8" name="Content Placeholder 7"/>
          <p:cNvSpPr>
            <a:spLocks noGrp="1"/>
          </p:cNvSpPr>
          <p:nvPr>
            <p:ph idx="13"/>
          </p:nvPr>
        </p:nvSpPr>
        <p:spPr>
          <a:xfrm>
            <a:off x="609600" y="3692912"/>
            <a:ext cx="2884426" cy="457200"/>
          </a:xfrm>
        </p:spPr>
        <p:txBody>
          <a:bodyPr/>
          <a:lstStyle/>
          <a:p>
            <a:r>
              <a:rPr lang="en-US" altLang="en-US" b="1" dirty="0"/>
              <a:t>a) +x</a:t>
            </a:r>
          </a:p>
        </p:txBody>
      </p:sp>
      <p:sp>
        <p:nvSpPr>
          <p:cNvPr id="16" name="Content Placeholder 15"/>
          <p:cNvSpPr>
            <a:spLocks noGrp="1"/>
          </p:cNvSpPr>
          <p:nvPr>
            <p:ph idx="14"/>
          </p:nvPr>
        </p:nvSpPr>
        <p:spPr>
          <a:xfrm>
            <a:off x="609600" y="4308088"/>
            <a:ext cx="2884426" cy="457200"/>
          </a:xfrm>
        </p:spPr>
        <p:txBody>
          <a:bodyPr/>
          <a:lstStyle/>
          <a:p>
            <a:r>
              <a:rPr lang="en-US" altLang="en-US" b="1" dirty="0"/>
              <a:t>b) −x</a:t>
            </a:r>
          </a:p>
        </p:txBody>
      </p:sp>
      <p:sp>
        <p:nvSpPr>
          <p:cNvPr id="17" name="Content Placeholder 16"/>
          <p:cNvSpPr>
            <a:spLocks noGrp="1"/>
          </p:cNvSpPr>
          <p:nvPr>
            <p:ph idx="15"/>
          </p:nvPr>
        </p:nvSpPr>
        <p:spPr>
          <a:xfrm>
            <a:off x="609600" y="4923264"/>
            <a:ext cx="2884426" cy="457200"/>
          </a:xfrm>
        </p:spPr>
        <p:txBody>
          <a:bodyPr/>
          <a:lstStyle/>
          <a:p>
            <a:r>
              <a:rPr lang="en-US" altLang="en-US" b="1" dirty="0"/>
              <a:t>c) +y</a:t>
            </a:r>
          </a:p>
        </p:txBody>
      </p:sp>
      <p:sp>
        <p:nvSpPr>
          <p:cNvPr id="18" name="Content Placeholder 17"/>
          <p:cNvSpPr>
            <a:spLocks noGrp="1"/>
          </p:cNvSpPr>
          <p:nvPr>
            <p:ph idx="16"/>
          </p:nvPr>
        </p:nvSpPr>
        <p:spPr>
          <a:xfrm>
            <a:off x="609600" y="5538440"/>
            <a:ext cx="2884426" cy="457200"/>
          </a:xfrm>
        </p:spPr>
        <p:txBody>
          <a:bodyPr/>
          <a:lstStyle/>
          <a:p>
            <a:r>
              <a:rPr lang="en-US" altLang="en-US" b="1" dirty="0"/>
              <a:t>d) −y</a:t>
            </a:r>
          </a:p>
        </p:txBody>
      </p:sp>
      <p:sp>
        <p:nvSpPr>
          <p:cNvPr id="19" name="Content Placeholder 18"/>
          <p:cNvSpPr>
            <a:spLocks noGrp="1"/>
          </p:cNvSpPr>
          <p:nvPr>
            <p:ph idx="17"/>
          </p:nvPr>
        </p:nvSpPr>
        <p:spPr>
          <a:xfrm>
            <a:off x="609600" y="6096000"/>
            <a:ext cx="2884426" cy="457200"/>
          </a:xfrm>
        </p:spPr>
        <p:txBody>
          <a:bodyPr/>
          <a:lstStyle/>
          <a:p>
            <a:r>
              <a:rPr lang="en-US" altLang="en-US" b="1" dirty="0"/>
              <a:t>e) Acceleration = 0</a:t>
            </a:r>
          </a:p>
        </p:txBody>
      </p:sp>
    </p:spTree>
    <p:extLst>
      <p:ext uri="{BB962C8B-B14F-4D97-AF65-F5344CB8AC3E}">
        <p14:creationId xmlns:p14="http://schemas.microsoft.com/office/powerpoint/2010/main" val="754614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6</a:t>
            </a:r>
            <a:endParaRPr lang="en-US" sz="1000" b="1" dirty="0">
              <a:solidFill>
                <a:srgbClr val="AD0B1E"/>
              </a:solidFill>
            </a:endParaRPr>
          </a:p>
        </p:txBody>
      </p:sp>
      <p:pic>
        <p:nvPicPr>
          <p:cNvPr id="23" name="Picture 22" descr="The platform is rotating counterclockwise. Position is directly above the center of the platform, and velocity is upward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180226"/>
            <a:ext cx="2484208" cy="2553574"/>
          </a:xfrm>
          <a:prstGeom prst="rect">
            <a:avLst/>
          </a:prstGeom>
        </p:spPr>
      </p:pic>
      <p:sp>
        <p:nvSpPr>
          <p:cNvPr id="3" name="Content Placeholder 2"/>
          <p:cNvSpPr>
            <a:spLocks noGrp="1"/>
          </p:cNvSpPr>
          <p:nvPr>
            <p:ph idx="1"/>
          </p:nvPr>
        </p:nvSpPr>
        <p:spPr>
          <a:xfrm>
            <a:off x="457200" y="990600"/>
            <a:ext cx="5181600" cy="2626112"/>
          </a:xfrm>
        </p:spPr>
        <p:txBody>
          <a:bodyPr/>
          <a:lstStyle/>
          <a:p>
            <a:r>
              <a:rPr lang="en-US" altLang="en-US" b="1" dirty="0">
                <a:solidFill>
                  <a:srgbClr val="AD0B1E"/>
                </a:solidFill>
              </a:rPr>
              <a:t>You are walking with a constant velocity with respect to the platform, which rotates with a constant angular velocity w. At the instant shown, in which direction(s) will you experience an acceleration (choose all that apply)? </a:t>
            </a:r>
          </a:p>
        </p:txBody>
      </p:sp>
      <p:sp>
        <p:nvSpPr>
          <p:cNvPr id="8" name="Content Placeholder 7"/>
          <p:cNvSpPr>
            <a:spLocks noGrp="1"/>
          </p:cNvSpPr>
          <p:nvPr>
            <p:ph idx="13"/>
          </p:nvPr>
        </p:nvSpPr>
        <p:spPr>
          <a:xfrm>
            <a:off x="609600" y="3692912"/>
            <a:ext cx="2884426" cy="457200"/>
          </a:xfrm>
        </p:spPr>
        <p:txBody>
          <a:bodyPr/>
          <a:lstStyle/>
          <a:p>
            <a:r>
              <a:rPr lang="en-US" altLang="en-US" b="1" dirty="0"/>
              <a:t>a) +x</a:t>
            </a:r>
          </a:p>
        </p:txBody>
      </p:sp>
      <p:sp>
        <p:nvSpPr>
          <p:cNvPr id="16" name="Content Placeholder 15"/>
          <p:cNvSpPr>
            <a:spLocks noGrp="1"/>
          </p:cNvSpPr>
          <p:nvPr>
            <p:ph idx="14"/>
          </p:nvPr>
        </p:nvSpPr>
        <p:spPr>
          <a:xfrm>
            <a:off x="609600" y="4308088"/>
            <a:ext cx="1066800" cy="457200"/>
          </a:xfrm>
          <a:ln>
            <a:solidFill>
              <a:srgbClr val="AD0B1E"/>
            </a:solidFill>
          </a:ln>
        </p:spPr>
        <p:txBody>
          <a:bodyPr/>
          <a:lstStyle/>
          <a:p>
            <a:r>
              <a:rPr lang="en-US" altLang="en-US" b="1" dirty="0"/>
              <a:t>b) −x</a:t>
            </a:r>
          </a:p>
        </p:txBody>
      </p:sp>
      <p:sp>
        <p:nvSpPr>
          <p:cNvPr id="17" name="Content Placeholder 16"/>
          <p:cNvSpPr>
            <a:spLocks noGrp="1"/>
          </p:cNvSpPr>
          <p:nvPr>
            <p:ph idx="15"/>
          </p:nvPr>
        </p:nvSpPr>
        <p:spPr>
          <a:xfrm>
            <a:off x="609600" y="4923264"/>
            <a:ext cx="2884426" cy="457200"/>
          </a:xfrm>
        </p:spPr>
        <p:txBody>
          <a:bodyPr/>
          <a:lstStyle/>
          <a:p>
            <a:r>
              <a:rPr lang="en-US" altLang="en-US" b="1" dirty="0"/>
              <a:t>c) +y</a:t>
            </a:r>
          </a:p>
        </p:txBody>
      </p:sp>
      <p:sp>
        <p:nvSpPr>
          <p:cNvPr id="18" name="Content Placeholder 17"/>
          <p:cNvSpPr>
            <a:spLocks noGrp="1"/>
          </p:cNvSpPr>
          <p:nvPr>
            <p:ph idx="16"/>
          </p:nvPr>
        </p:nvSpPr>
        <p:spPr>
          <a:xfrm>
            <a:off x="609600" y="5538440"/>
            <a:ext cx="1066800" cy="457200"/>
          </a:xfrm>
          <a:ln>
            <a:solidFill>
              <a:srgbClr val="AD0B1E"/>
            </a:solidFill>
          </a:ln>
        </p:spPr>
        <p:txBody>
          <a:bodyPr/>
          <a:lstStyle/>
          <a:p>
            <a:r>
              <a:rPr lang="en-US" altLang="en-US" b="1" dirty="0"/>
              <a:t>d) −y</a:t>
            </a:r>
          </a:p>
        </p:txBody>
      </p:sp>
      <p:sp>
        <p:nvSpPr>
          <p:cNvPr id="19" name="Content Placeholder 18"/>
          <p:cNvSpPr>
            <a:spLocks noGrp="1"/>
          </p:cNvSpPr>
          <p:nvPr>
            <p:ph idx="17"/>
          </p:nvPr>
        </p:nvSpPr>
        <p:spPr>
          <a:xfrm>
            <a:off x="609600" y="6096000"/>
            <a:ext cx="2884426" cy="457200"/>
          </a:xfrm>
        </p:spPr>
        <p:txBody>
          <a:bodyPr/>
          <a:lstStyle/>
          <a:p>
            <a:r>
              <a:rPr lang="en-US" altLang="en-US" b="1" dirty="0"/>
              <a:t>e) Acceleration = 0</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4534447"/>
            <a:ext cx="5228187" cy="875753"/>
          </a:xfrm>
          <a:prstGeom prst="rect">
            <a:avLst/>
          </a:prstGeom>
        </p:spPr>
      </p:pic>
    </p:spTree>
    <p:extLst>
      <p:ext uri="{BB962C8B-B14F-4D97-AF65-F5344CB8AC3E}">
        <p14:creationId xmlns:p14="http://schemas.microsoft.com/office/powerpoint/2010/main" val="933542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15.19 </a:t>
            </a:r>
            <a:r>
              <a:rPr lang="en-US" altLang="en-US" sz="1000" b="1" dirty="0">
                <a:ea typeface="ＭＳ Ｐゴシック" pitchFamily="34" charset="-128"/>
              </a:rPr>
              <a:t>1</a:t>
            </a:r>
            <a:endParaRPr lang="en-US" sz="1000" b="1" dirty="0"/>
          </a:p>
        </p:txBody>
      </p:sp>
      <p:pic>
        <p:nvPicPr>
          <p:cNvPr id="18" name="Picture 17" descr="The machanism has two disks: solid disk D, which has a pin on its periphery, and disk S which has four radial slots into which the pin can slide. The radius R of both disks is 50 mm. The distance between the disk centers is the sqaure root of 2 times R. The angle phi measures the angular location of pin P on disk D, and is at 135 degrees just as the pin enters a slot on disk 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22" y="1362896"/>
            <a:ext cx="2910489" cy="2370904"/>
          </a:xfrm>
          <a:prstGeom prst="rect">
            <a:avLst/>
          </a:prstGeom>
        </p:spPr>
      </p:pic>
      <p:sp>
        <p:nvSpPr>
          <p:cNvPr id="3" name="Content Placeholder 2"/>
          <p:cNvSpPr>
            <a:spLocks noGrp="1"/>
          </p:cNvSpPr>
          <p:nvPr>
            <p:ph idx="1"/>
          </p:nvPr>
        </p:nvSpPr>
        <p:spPr>
          <a:xfrm>
            <a:off x="457200" y="3785840"/>
            <a:ext cx="3657600" cy="2843560"/>
          </a:xfrm>
        </p:spPr>
        <p:txBody>
          <a:bodyPr/>
          <a:lstStyle/>
          <a:p>
            <a:pPr>
              <a:spcBef>
                <a:spcPct val="50000"/>
              </a:spcBef>
            </a:pPr>
            <a:r>
              <a:rPr lang="en-US" altLang="en-US" sz="2000" dirty="0"/>
              <a:t>Disk D of the Geneva mechanism rotates with constant counterclockwise angular velocity </a:t>
            </a:r>
            <a:r>
              <a:rPr lang="en-US" altLang="en-US" sz="2000" i="1" dirty="0" err="1">
                <a:latin typeface="Symbol" pitchFamily="18" charset="2"/>
              </a:rPr>
              <a:t>w</a:t>
            </a:r>
            <a:r>
              <a:rPr lang="en-US" altLang="en-US" sz="2000" i="1" baseline="-25000" dirty="0" err="1"/>
              <a:t>D</a:t>
            </a:r>
            <a:r>
              <a:rPr lang="en-US" altLang="en-US" sz="2000" dirty="0"/>
              <a:t> = 10 rad/s.</a:t>
            </a:r>
          </a:p>
          <a:p>
            <a:pPr>
              <a:spcBef>
                <a:spcPct val="50000"/>
              </a:spcBef>
            </a:pPr>
            <a:r>
              <a:rPr lang="en-US" altLang="en-US" sz="2000" dirty="0"/>
              <a:t>At the instant when </a:t>
            </a:r>
            <a:r>
              <a:rPr lang="en-US" altLang="en-US" sz="2000" i="1" dirty="0">
                <a:latin typeface="Symbol" pitchFamily="18" charset="2"/>
              </a:rPr>
              <a:t>f</a:t>
            </a:r>
            <a:r>
              <a:rPr lang="en-US" altLang="en-US" sz="2000" i="1" dirty="0"/>
              <a:t> </a:t>
            </a:r>
            <a:r>
              <a:rPr lang="en-US" altLang="en-US" sz="2000" dirty="0"/>
              <a:t>= 150</a:t>
            </a:r>
            <a:r>
              <a:rPr lang="en-US" altLang="en-US" sz="2000" baseline="30000" dirty="0"/>
              <a:t>o</a:t>
            </a:r>
            <a:r>
              <a:rPr lang="en-US" altLang="en-US" sz="2000" dirty="0"/>
              <a:t>, determine (</a:t>
            </a:r>
            <a:r>
              <a:rPr lang="en-US" altLang="en-US" sz="2000" i="1" dirty="0"/>
              <a:t>a</a:t>
            </a:r>
            <a:r>
              <a:rPr lang="en-US" altLang="en-US" sz="2000" dirty="0"/>
              <a:t>) the angular velocity of disk </a:t>
            </a:r>
            <a:r>
              <a:rPr lang="en-US" altLang="en-US" sz="2000" i="1" dirty="0"/>
              <a:t>S</a:t>
            </a:r>
            <a:r>
              <a:rPr lang="en-US" altLang="en-US" sz="2000" dirty="0"/>
              <a:t>, and (</a:t>
            </a:r>
            <a:r>
              <a:rPr lang="en-US" altLang="en-US" sz="2000" i="1" dirty="0"/>
              <a:t>b</a:t>
            </a:r>
            <a:r>
              <a:rPr lang="en-US" altLang="en-US" sz="2000" dirty="0"/>
              <a:t>) the velocity of pin </a:t>
            </a:r>
            <a:r>
              <a:rPr lang="en-US" altLang="en-US" sz="2000" i="1" dirty="0"/>
              <a:t>P</a:t>
            </a:r>
            <a:r>
              <a:rPr lang="en-US" altLang="en-US" sz="2000" dirty="0"/>
              <a:t> relative to disk </a:t>
            </a:r>
            <a:r>
              <a:rPr lang="en-US" altLang="en-US" sz="2000" i="1" dirty="0"/>
              <a:t>S</a:t>
            </a:r>
            <a:r>
              <a:rPr lang="en-US" altLang="en-US" sz="2000" dirty="0"/>
              <a:t>.</a:t>
            </a:r>
          </a:p>
        </p:txBody>
      </p:sp>
      <p:sp>
        <p:nvSpPr>
          <p:cNvPr id="6" name="Content Placeholder 5"/>
          <p:cNvSpPr>
            <a:spLocks noGrp="1"/>
          </p:cNvSpPr>
          <p:nvPr>
            <p:ph idx="13"/>
          </p:nvPr>
        </p:nvSpPr>
        <p:spPr>
          <a:xfrm>
            <a:off x="4114800" y="1265663"/>
            <a:ext cx="4572000" cy="1143000"/>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Tx/>
              <a:buChar char="•"/>
            </a:pPr>
            <a:r>
              <a:rPr lang="en-US" altLang="en-US" sz="2000" dirty="0"/>
              <a:t>The absolute velocity of the point </a:t>
            </a:r>
            <a:r>
              <a:rPr lang="en-US" altLang="en-US" sz="2000" i="1" dirty="0"/>
              <a:t>P</a:t>
            </a:r>
            <a:r>
              <a:rPr lang="en-US" altLang="en-US" sz="2000" dirty="0"/>
              <a:t> may be written as</a:t>
            </a:r>
          </a:p>
        </p:txBody>
      </p:sp>
      <p:graphicFrame>
        <p:nvGraphicFramePr>
          <p:cNvPr id="14" name="Object 5"/>
          <p:cNvGraphicFramePr>
            <a:graphicFrameLocks noChangeAspect="1"/>
          </p:cNvGraphicFramePr>
          <p:nvPr>
            <p:extLst>
              <p:ext uri="{D42A27DB-BD31-4B8C-83A1-F6EECF244321}">
                <p14:modId xmlns:p14="http://schemas.microsoft.com/office/powerpoint/2010/main" val="4279207073"/>
              </p:ext>
            </p:extLst>
          </p:nvPr>
        </p:nvGraphicFramePr>
        <p:xfrm>
          <a:off x="4648200" y="2395963"/>
          <a:ext cx="1549400" cy="368300"/>
        </p:xfrm>
        <a:graphic>
          <a:graphicData uri="http://schemas.openxmlformats.org/presentationml/2006/ole">
            <mc:AlternateContent xmlns:mc="http://schemas.openxmlformats.org/markup-compatibility/2006">
              <mc:Choice xmlns:v="urn:schemas-microsoft-com:vml" Requires="v">
                <p:oleObj spid="_x0000_s80322" name="Equation" r:id="rId4" imgW="1549400" imgH="368300" progId="Equation.3">
                  <p:embed/>
                </p:oleObj>
              </mc:Choice>
              <mc:Fallback>
                <p:oleObj name="Equation" r:id="rId4" imgW="1549400" imgH="368300" progId="Equation.3">
                  <p:embed/>
                  <p:pic>
                    <p:nvPicPr>
                      <p:cNvPr id="8501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395963"/>
                        <a:ext cx="1549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114800" y="2719039"/>
            <a:ext cx="4572000" cy="604024"/>
          </a:xfrm>
        </p:spPr>
        <p:txBody>
          <a:bodyPr/>
          <a:lstStyle/>
          <a:p>
            <a:pPr marL="292608" indent="-292608">
              <a:spcAft>
                <a:spcPts val="0"/>
              </a:spcAft>
              <a:buFont typeface="Arial" panose="020B0604020202020204" pitchFamily="34" charset="0"/>
              <a:buChar char="•"/>
            </a:pPr>
            <a:r>
              <a:rPr lang="en-US" altLang="en-US" sz="2000" dirty="0"/>
              <a:t>Magnitude and direction of velocity</a:t>
            </a:r>
            <a:endParaRPr lang="en-US" sz="2000" dirty="0"/>
          </a:p>
        </p:txBody>
      </p:sp>
      <p:graphicFrame>
        <p:nvGraphicFramePr>
          <p:cNvPr id="15" name="Object 4"/>
          <p:cNvGraphicFramePr>
            <a:graphicFrameLocks noChangeAspect="1"/>
          </p:cNvGraphicFramePr>
          <p:nvPr>
            <p:extLst>
              <p:ext uri="{D42A27DB-BD31-4B8C-83A1-F6EECF244321}">
                <p14:modId xmlns:p14="http://schemas.microsoft.com/office/powerpoint/2010/main" val="1993448254"/>
              </p:ext>
            </p:extLst>
          </p:nvPr>
        </p:nvGraphicFramePr>
        <p:xfrm>
          <a:off x="4535557" y="3133336"/>
          <a:ext cx="292100" cy="317500"/>
        </p:xfrm>
        <a:graphic>
          <a:graphicData uri="http://schemas.openxmlformats.org/presentationml/2006/ole">
            <mc:AlternateContent xmlns:mc="http://schemas.openxmlformats.org/markup-compatibility/2006">
              <mc:Choice xmlns:v="urn:schemas-microsoft-com:vml" Requires="v">
                <p:oleObj spid="_x0000_s80323" name="Equation" r:id="rId6" imgW="291847" imgH="317225" progId="Equation.3">
                  <p:embed/>
                </p:oleObj>
              </mc:Choice>
              <mc:Fallback>
                <p:oleObj name="Equation" r:id="rId6" imgW="291847" imgH="317225" progId="Equation.3">
                  <p:embed/>
                  <p:pic>
                    <p:nvPicPr>
                      <p:cNvPr id="8500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5557" y="3133336"/>
                        <a:ext cx="292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4419600" y="3094463"/>
            <a:ext cx="4267200" cy="739697"/>
          </a:xfrm>
        </p:spPr>
        <p:txBody>
          <a:bodyPr/>
          <a:lstStyle/>
          <a:p>
            <a:pPr indent="396875"/>
            <a:r>
              <a:rPr lang="en-US" altLang="en-US" sz="2000" dirty="0"/>
              <a:t>of pin </a:t>
            </a:r>
            <a:r>
              <a:rPr lang="en-US" altLang="en-US" sz="2000" i="1" dirty="0"/>
              <a:t>P </a:t>
            </a:r>
            <a:r>
              <a:rPr lang="en-US" altLang="en-US" sz="2000" dirty="0"/>
              <a:t>are calculated from the radius and angular velocity of disk </a:t>
            </a:r>
            <a:r>
              <a:rPr lang="en-US" altLang="en-US" sz="2000" i="1" dirty="0"/>
              <a:t>D.</a:t>
            </a:r>
            <a:endParaRPr lang="en-US" altLang="en-US" sz="2000" dirty="0"/>
          </a:p>
        </p:txBody>
      </p:sp>
      <p:sp>
        <p:nvSpPr>
          <p:cNvPr id="9" name="Content Placeholder 8"/>
          <p:cNvSpPr>
            <a:spLocks noGrp="1"/>
          </p:cNvSpPr>
          <p:nvPr>
            <p:ph idx="16"/>
          </p:nvPr>
        </p:nvSpPr>
        <p:spPr>
          <a:xfrm>
            <a:off x="4114800" y="3791427"/>
            <a:ext cx="2622826" cy="457200"/>
          </a:xfrm>
        </p:spPr>
        <p:txBody>
          <a:bodyPr/>
          <a:lstStyle/>
          <a:p>
            <a:pPr marL="292608" indent="-292608">
              <a:spcAft>
                <a:spcPts val="0"/>
              </a:spcAft>
              <a:buFont typeface="Arial" panose="020B0604020202020204" pitchFamily="34" charset="0"/>
              <a:buChar char="•"/>
            </a:pPr>
            <a:r>
              <a:rPr lang="en-US" altLang="en-US" sz="2000" dirty="0"/>
              <a:t>Direction of velocity</a:t>
            </a:r>
            <a:endParaRPr lang="en-US" sz="2000" dirty="0"/>
          </a:p>
        </p:txBody>
      </p:sp>
      <p:graphicFrame>
        <p:nvGraphicFramePr>
          <p:cNvPr id="16" name="Object 3"/>
          <p:cNvGraphicFramePr>
            <a:graphicFrameLocks noChangeAspect="1"/>
          </p:cNvGraphicFramePr>
          <p:nvPr>
            <p:extLst>
              <p:ext uri="{D42A27DB-BD31-4B8C-83A1-F6EECF244321}">
                <p14:modId xmlns:p14="http://schemas.microsoft.com/office/powerpoint/2010/main" val="1086133012"/>
              </p:ext>
            </p:extLst>
          </p:nvPr>
        </p:nvGraphicFramePr>
        <p:xfrm>
          <a:off x="6711358" y="3877152"/>
          <a:ext cx="343768" cy="317500"/>
        </p:xfrm>
        <a:graphic>
          <a:graphicData uri="http://schemas.openxmlformats.org/presentationml/2006/ole">
            <mc:AlternateContent xmlns:mc="http://schemas.openxmlformats.org/markup-compatibility/2006">
              <mc:Choice xmlns:v="urn:schemas-microsoft-com:vml" Requires="v">
                <p:oleObj spid="_x0000_s80324" name="Equation" r:id="rId8" imgW="342603" imgH="317225" progId="Equation.3">
                  <p:embed/>
                </p:oleObj>
              </mc:Choice>
              <mc:Fallback>
                <p:oleObj name="Equation" r:id="rId8" imgW="342603" imgH="317225" progId="Equation.3">
                  <p:embed/>
                  <p:pic>
                    <p:nvPicPr>
                      <p:cNvPr id="85006"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1358" y="3877152"/>
                        <a:ext cx="343768" cy="317500"/>
                      </a:xfrm>
                      <a:prstGeom prst="rect">
                        <a:avLst/>
                      </a:prstGeom>
                      <a:noFill/>
                      <a:ln>
                        <a:noFill/>
                      </a:ln>
                      <a:effectLst/>
                    </p:spPr>
                  </p:pic>
                </p:oleObj>
              </mc:Fallback>
            </mc:AlternateContent>
          </a:graphicData>
        </a:graphic>
      </p:graphicFrame>
      <p:sp>
        <p:nvSpPr>
          <p:cNvPr id="10" name="Content Placeholder 9"/>
          <p:cNvSpPr>
            <a:spLocks noGrp="1"/>
          </p:cNvSpPr>
          <p:nvPr>
            <p:ph idx="17"/>
          </p:nvPr>
        </p:nvSpPr>
        <p:spPr>
          <a:xfrm>
            <a:off x="4419600" y="3834160"/>
            <a:ext cx="4267200" cy="1042640"/>
          </a:xfrm>
        </p:spPr>
        <p:txBody>
          <a:bodyPr/>
          <a:lstStyle/>
          <a:p>
            <a:pPr indent="2624138"/>
            <a:r>
              <a:rPr lang="en-US" altLang="en-US" sz="2000" dirty="0"/>
              <a:t>of point </a:t>
            </a:r>
            <a:r>
              <a:rPr lang="en-US" altLang="en-US" sz="2000" i="1" dirty="0"/>
              <a:t>P</a:t>
            </a:r>
            <a:r>
              <a:rPr lang="en-US" altLang="en-US" sz="2000" dirty="0"/>
              <a:t>’ on </a:t>
            </a:r>
            <a:r>
              <a:rPr lang="en-US" altLang="en-US" sz="2000" i="1" dirty="0"/>
              <a:t>S</a:t>
            </a:r>
            <a:r>
              <a:rPr lang="en-US" altLang="en-US" sz="2000" dirty="0"/>
              <a:t> coinciding with </a:t>
            </a:r>
            <a:r>
              <a:rPr lang="en-US" altLang="en-US" sz="2000" i="1" dirty="0"/>
              <a:t>P</a:t>
            </a:r>
            <a:r>
              <a:rPr lang="en-US" altLang="en-US" sz="2000" dirty="0"/>
              <a:t> is perpendicular to radius </a:t>
            </a:r>
            <a:r>
              <a:rPr lang="en-US" altLang="en-US" sz="2000" i="1" dirty="0"/>
              <a:t>OP.</a:t>
            </a:r>
            <a:endParaRPr lang="en-US" sz="2000" dirty="0"/>
          </a:p>
        </p:txBody>
      </p:sp>
      <p:sp>
        <p:nvSpPr>
          <p:cNvPr id="11" name="Content Placeholder 10"/>
          <p:cNvSpPr>
            <a:spLocks noGrp="1"/>
          </p:cNvSpPr>
          <p:nvPr>
            <p:ph idx="18"/>
          </p:nvPr>
        </p:nvSpPr>
        <p:spPr>
          <a:xfrm>
            <a:off x="4114800" y="4847063"/>
            <a:ext cx="2743200" cy="427463"/>
          </a:xfrm>
        </p:spPr>
        <p:txBody>
          <a:bodyPr/>
          <a:lstStyle/>
          <a:p>
            <a:pPr marL="292608" indent="-292608">
              <a:spcAft>
                <a:spcPts val="0"/>
              </a:spcAft>
              <a:buFont typeface="Arial" panose="020B0604020202020204" pitchFamily="34" charset="0"/>
              <a:buChar char="•"/>
            </a:pPr>
            <a:r>
              <a:rPr lang="en-US" altLang="en-US" sz="2000" dirty="0"/>
              <a:t>Direction of velocity</a:t>
            </a:r>
            <a:endParaRPr lang="en-US" sz="2000" dirty="0"/>
          </a:p>
        </p:txBody>
      </p:sp>
      <p:graphicFrame>
        <p:nvGraphicFramePr>
          <p:cNvPr id="17" name="Object 2"/>
          <p:cNvGraphicFramePr>
            <a:graphicFrameLocks noChangeAspect="1"/>
          </p:cNvGraphicFramePr>
          <p:nvPr>
            <p:extLst>
              <p:ext uri="{D42A27DB-BD31-4B8C-83A1-F6EECF244321}">
                <p14:modId xmlns:p14="http://schemas.microsoft.com/office/powerpoint/2010/main" val="2688351189"/>
              </p:ext>
            </p:extLst>
          </p:nvPr>
        </p:nvGraphicFramePr>
        <p:xfrm>
          <a:off x="6705600" y="4847063"/>
          <a:ext cx="457200" cy="368300"/>
        </p:xfrm>
        <a:graphic>
          <a:graphicData uri="http://schemas.openxmlformats.org/presentationml/2006/ole">
            <mc:AlternateContent xmlns:mc="http://schemas.openxmlformats.org/markup-compatibility/2006">
              <mc:Choice xmlns:v="urn:schemas-microsoft-com:vml" Requires="v">
                <p:oleObj spid="_x0000_s80325" name="Equation" r:id="rId10" imgW="457200" imgH="368300" progId="Equation.3">
                  <p:embed/>
                </p:oleObj>
              </mc:Choice>
              <mc:Fallback>
                <p:oleObj name="Equation" r:id="rId10" imgW="457200" imgH="368300" progId="Equation.3">
                  <p:embed/>
                  <p:pic>
                    <p:nvPicPr>
                      <p:cNvPr id="85004"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5600" y="4847063"/>
                        <a:ext cx="4572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Content Placeholder 11"/>
          <p:cNvSpPr>
            <a:spLocks noGrp="1"/>
          </p:cNvSpPr>
          <p:nvPr>
            <p:ph idx="19"/>
          </p:nvPr>
        </p:nvSpPr>
        <p:spPr>
          <a:xfrm>
            <a:off x="4419600" y="4841726"/>
            <a:ext cx="4361622" cy="739152"/>
          </a:xfrm>
        </p:spPr>
        <p:txBody>
          <a:bodyPr/>
          <a:lstStyle/>
          <a:p>
            <a:pPr indent="2624138"/>
            <a:r>
              <a:rPr lang="en-US" altLang="en-US" sz="2000" dirty="0"/>
              <a:t> of  </a:t>
            </a:r>
            <a:r>
              <a:rPr lang="en-US" altLang="en-US" sz="2000" i="1" dirty="0"/>
              <a:t>P</a:t>
            </a:r>
            <a:r>
              <a:rPr lang="en-US" altLang="en-US" sz="2000" dirty="0"/>
              <a:t> with respect to </a:t>
            </a:r>
            <a:r>
              <a:rPr lang="en-US" altLang="en-US" sz="2000" i="1" dirty="0"/>
              <a:t>S</a:t>
            </a:r>
            <a:r>
              <a:rPr lang="en-US" altLang="en-US" sz="2000" dirty="0"/>
              <a:t> is parallel to the slot.</a:t>
            </a:r>
            <a:endParaRPr lang="en-US" sz="2000" dirty="0"/>
          </a:p>
        </p:txBody>
      </p:sp>
      <p:sp>
        <p:nvSpPr>
          <p:cNvPr id="13" name="Content Placeholder 12"/>
          <p:cNvSpPr>
            <a:spLocks noGrp="1"/>
          </p:cNvSpPr>
          <p:nvPr>
            <p:ph idx="20"/>
          </p:nvPr>
        </p:nvSpPr>
        <p:spPr>
          <a:xfrm>
            <a:off x="4114800" y="5638800"/>
            <a:ext cx="4572000" cy="709960"/>
          </a:xfrm>
        </p:spPr>
        <p:txBody>
          <a:bodyPr/>
          <a:lstStyle/>
          <a:p>
            <a:pPr marL="292608" indent="-292608">
              <a:spcAft>
                <a:spcPts val="0"/>
              </a:spcAft>
              <a:buFont typeface="Arial" panose="020B0604020202020204" pitchFamily="34" charset="0"/>
              <a:buChar char="•"/>
            </a:pPr>
            <a:r>
              <a:rPr lang="en-US" altLang="en-US" sz="2000" dirty="0"/>
              <a:t>Solve the vector triangle for the angular velocity  of </a:t>
            </a:r>
            <a:r>
              <a:rPr lang="en-US" altLang="en-US" sz="2000" i="1" dirty="0"/>
              <a:t>S</a:t>
            </a:r>
            <a:r>
              <a:rPr lang="en-US" altLang="en-US" sz="2000" dirty="0"/>
              <a:t> and relative velocity of </a:t>
            </a:r>
            <a:r>
              <a:rPr lang="en-US" altLang="en-US" sz="2000" i="1" dirty="0"/>
              <a:t>P.</a:t>
            </a:r>
            <a:endParaRPr lang="en-US" altLang="en-US" sz="2000" dirty="0"/>
          </a:p>
        </p:txBody>
      </p:sp>
    </p:spTree>
    <p:extLst>
      <p:ext uri="{BB962C8B-B14F-4D97-AF65-F5344CB8AC3E}">
        <p14:creationId xmlns:p14="http://schemas.microsoft.com/office/powerpoint/2010/main" val="3991678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P spid="12" grpId="0" build="p"/>
      <p:bldP spid="1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15.19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9" name="Picture 18" descr="A trangle is formed from the center of disk D, point B, to the center of disk S, point O, to the location of the pin P. The base of the triangle is square root of 2 times R.The distance from O to P is r. The distance from B to P is R.The angle at O is be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29" y="1295400"/>
            <a:ext cx="2124871" cy="1513837"/>
          </a:xfrm>
          <a:prstGeom prst="rect">
            <a:avLst/>
          </a:prstGeom>
        </p:spPr>
      </p:pic>
      <p:pic>
        <p:nvPicPr>
          <p:cNvPr id="20" name="Picture 19" descr="The vector traingle is formed from the velocity of P, the velocity of P', and the velocity of P relative to S. Gamma is the angle between the velocity of P and the velocity of P relative to 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055" y="3775456"/>
            <a:ext cx="1592345" cy="2015744"/>
          </a:xfrm>
          <a:prstGeom prst="rect">
            <a:avLst/>
          </a:prstGeom>
        </p:spPr>
      </p:pic>
      <p:sp>
        <p:nvSpPr>
          <p:cNvPr id="3" name="Content Placeholder 2"/>
          <p:cNvSpPr>
            <a:spLocks noGrp="1"/>
          </p:cNvSpPr>
          <p:nvPr>
            <p:ph idx="1"/>
          </p:nvPr>
        </p:nvSpPr>
        <p:spPr>
          <a:xfrm>
            <a:off x="2590800" y="1066800"/>
            <a:ext cx="6096000" cy="609600"/>
          </a:xfrm>
        </p:spPr>
        <p:txBody>
          <a:bodyPr/>
          <a:lstStyle/>
          <a:p>
            <a:pPr>
              <a:spcBef>
                <a:spcPct val="50000"/>
              </a:spcBef>
              <a:spcAft>
                <a:spcPts val="0"/>
              </a:spcAft>
            </a:pPr>
            <a:r>
              <a:rPr lang="en-US" altLang="en-US" sz="1800" b="1" dirty="0">
                <a:solidFill>
                  <a:srgbClr val="AD0B1E"/>
                </a:solidFill>
              </a:rPr>
              <a:t>Modeling and Analysis:</a:t>
            </a:r>
          </a:p>
          <a:p>
            <a:pPr marL="292608" indent="-292608">
              <a:spcAft>
                <a:spcPts val="0"/>
              </a:spcAft>
              <a:buFontTx/>
              <a:buChar char="•"/>
            </a:pPr>
            <a:r>
              <a:rPr lang="en-US" altLang="en-US" sz="1800" dirty="0"/>
              <a:t>The absolute velocity of the point </a:t>
            </a:r>
            <a:r>
              <a:rPr lang="en-US" altLang="en-US" sz="1800" i="1" dirty="0"/>
              <a:t>P</a:t>
            </a:r>
            <a:r>
              <a:rPr lang="en-US" altLang="en-US" sz="1800" dirty="0"/>
              <a:t> may be written as,</a:t>
            </a:r>
          </a:p>
        </p:txBody>
      </p:sp>
      <p:graphicFrame>
        <p:nvGraphicFramePr>
          <p:cNvPr id="14" name="Object 6"/>
          <p:cNvGraphicFramePr>
            <a:graphicFrameLocks noChangeAspect="1"/>
          </p:cNvGraphicFramePr>
          <p:nvPr>
            <p:extLst>
              <p:ext uri="{D42A27DB-BD31-4B8C-83A1-F6EECF244321}">
                <p14:modId xmlns:p14="http://schemas.microsoft.com/office/powerpoint/2010/main" val="3147125233"/>
              </p:ext>
            </p:extLst>
          </p:nvPr>
        </p:nvGraphicFramePr>
        <p:xfrm>
          <a:off x="3429000" y="1803400"/>
          <a:ext cx="1371600" cy="330200"/>
        </p:xfrm>
        <a:graphic>
          <a:graphicData uri="http://schemas.openxmlformats.org/presentationml/2006/ole">
            <mc:AlternateContent xmlns:mc="http://schemas.openxmlformats.org/markup-compatibility/2006">
              <mc:Choice xmlns:v="urn:schemas-microsoft-com:vml" Requires="v">
                <p:oleObj spid="_x0000_s81456" name="Equation" r:id="rId5" imgW="1371600" imgH="330200" progId="Equation.3">
                  <p:embed/>
                </p:oleObj>
              </mc:Choice>
              <mc:Fallback>
                <p:oleObj name="Equation" r:id="rId5" imgW="1371600" imgH="330200" progId="Equation.3">
                  <p:embed/>
                  <p:pic>
                    <p:nvPicPr>
                      <p:cNvPr id="8603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1803400"/>
                        <a:ext cx="13716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2590800" y="2209800"/>
            <a:ext cx="6096000" cy="691376"/>
          </a:xfrm>
        </p:spPr>
        <p:txBody>
          <a:bodyPr/>
          <a:lstStyle/>
          <a:p>
            <a:pPr marL="292608" indent="-292608">
              <a:spcAft>
                <a:spcPts val="0"/>
              </a:spcAft>
              <a:buFont typeface="Arial" panose="020B0604020202020204" pitchFamily="34" charset="0"/>
              <a:buChar char="•"/>
            </a:pPr>
            <a:r>
              <a:rPr lang="en-US" altLang="en-US" sz="1800" dirty="0"/>
              <a:t>Magnitude and direction of absolute velocity of pin </a:t>
            </a:r>
            <a:r>
              <a:rPr lang="en-US" altLang="en-US" sz="1800" i="1" dirty="0"/>
              <a:t>P </a:t>
            </a:r>
            <a:r>
              <a:rPr lang="en-US" altLang="en-US" sz="1800" dirty="0"/>
              <a:t>are calculated from radius and angular velocity of disk </a:t>
            </a:r>
            <a:r>
              <a:rPr lang="en-US" altLang="en-US" sz="1800" i="1" dirty="0"/>
              <a:t>D.</a:t>
            </a:r>
            <a:endParaRPr lang="en-US" altLang="en-US" sz="1800" dirty="0"/>
          </a:p>
        </p:txBody>
      </p:sp>
      <p:graphicFrame>
        <p:nvGraphicFramePr>
          <p:cNvPr id="15" name="Object 5"/>
          <p:cNvGraphicFramePr>
            <a:graphicFrameLocks noChangeAspect="1"/>
          </p:cNvGraphicFramePr>
          <p:nvPr>
            <p:extLst>
              <p:ext uri="{D42A27DB-BD31-4B8C-83A1-F6EECF244321}">
                <p14:modId xmlns:p14="http://schemas.microsoft.com/office/powerpoint/2010/main" val="2943475876"/>
              </p:ext>
            </p:extLst>
          </p:nvPr>
        </p:nvGraphicFramePr>
        <p:xfrm>
          <a:off x="3505200" y="2911475"/>
          <a:ext cx="3962400" cy="292100"/>
        </p:xfrm>
        <a:graphic>
          <a:graphicData uri="http://schemas.openxmlformats.org/presentationml/2006/ole">
            <mc:AlternateContent xmlns:mc="http://schemas.openxmlformats.org/markup-compatibility/2006">
              <mc:Choice xmlns:v="urn:schemas-microsoft-com:vml" Requires="v">
                <p:oleObj spid="_x0000_s81457" name="Equation" r:id="rId7" imgW="3962400" imgH="292100" progId="Equation.3">
                  <p:embed/>
                </p:oleObj>
              </mc:Choice>
              <mc:Fallback>
                <p:oleObj name="Equation" r:id="rId7" imgW="3962400" imgH="292100" progId="Equation.3">
                  <p:embed/>
                  <p:pic>
                    <p:nvPicPr>
                      <p:cNvPr id="86034"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2911475"/>
                        <a:ext cx="39624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2590800" y="3352800"/>
            <a:ext cx="6096000" cy="609600"/>
          </a:xfrm>
        </p:spPr>
        <p:txBody>
          <a:bodyPr/>
          <a:lstStyle/>
          <a:p>
            <a:pPr marL="292608" indent="-292608">
              <a:spcAft>
                <a:spcPts val="0"/>
              </a:spcAft>
              <a:buFont typeface="Arial" panose="020B0604020202020204" pitchFamily="34" charset="0"/>
              <a:buChar char="•"/>
            </a:pPr>
            <a:r>
              <a:rPr lang="en-US" altLang="en-US" sz="1800" dirty="0"/>
              <a:t>Direction of velocity of </a:t>
            </a:r>
            <a:r>
              <a:rPr lang="en-US" altLang="en-US" sz="1800" i="1" dirty="0"/>
              <a:t>P</a:t>
            </a:r>
            <a:r>
              <a:rPr lang="en-US" altLang="en-US" sz="1800" dirty="0"/>
              <a:t> with respect to </a:t>
            </a:r>
            <a:r>
              <a:rPr lang="en-US" altLang="en-US" sz="1800" i="1" dirty="0"/>
              <a:t>S</a:t>
            </a:r>
            <a:r>
              <a:rPr lang="en-US" altLang="en-US" sz="1800" dirty="0"/>
              <a:t> is parallel to slot.</a:t>
            </a:r>
            <a:br>
              <a:rPr lang="en-US" altLang="en-US" sz="1800" dirty="0"/>
            </a:br>
            <a:r>
              <a:rPr lang="en-US" altLang="en-US" sz="1800" dirty="0"/>
              <a:t>From the law of cosines,</a:t>
            </a:r>
          </a:p>
        </p:txBody>
      </p:sp>
      <p:graphicFrame>
        <p:nvGraphicFramePr>
          <p:cNvPr id="16" name="Object 4"/>
          <p:cNvGraphicFramePr>
            <a:graphicFrameLocks noChangeAspect="1"/>
          </p:cNvGraphicFramePr>
          <p:nvPr>
            <p:extLst>
              <p:ext uri="{D42A27DB-BD31-4B8C-83A1-F6EECF244321}">
                <p14:modId xmlns:p14="http://schemas.microsoft.com/office/powerpoint/2010/main" val="2922998097"/>
              </p:ext>
            </p:extLst>
          </p:nvPr>
        </p:nvGraphicFramePr>
        <p:xfrm>
          <a:off x="3429000" y="4060825"/>
          <a:ext cx="4940300" cy="355600"/>
        </p:xfrm>
        <a:graphic>
          <a:graphicData uri="http://schemas.openxmlformats.org/presentationml/2006/ole">
            <mc:AlternateContent xmlns:mc="http://schemas.openxmlformats.org/markup-compatibility/2006">
              <mc:Choice xmlns:v="urn:schemas-microsoft-com:vml" Requires="v">
                <p:oleObj spid="_x0000_s81458" name="Equation" r:id="rId9" imgW="4940300" imgH="355600" progId="Equation.3">
                  <p:embed/>
                </p:oleObj>
              </mc:Choice>
              <mc:Fallback>
                <p:oleObj name="Equation" r:id="rId9" imgW="4940300" imgH="355600" progId="Equation.3">
                  <p:embed/>
                  <p:pic>
                    <p:nvPicPr>
                      <p:cNvPr id="86032"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4060825"/>
                        <a:ext cx="49403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2895600" y="4495800"/>
            <a:ext cx="2819400" cy="386576"/>
          </a:xfrm>
        </p:spPr>
        <p:txBody>
          <a:bodyPr/>
          <a:lstStyle/>
          <a:p>
            <a:pPr>
              <a:spcAft>
                <a:spcPts val="0"/>
              </a:spcAft>
            </a:pPr>
            <a:r>
              <a:rPr lang="en-US" altLang="en-US" sz="1800" dirty="0"/>
              <a:t>From the law of cosines,</a:t>
            </a:r>
          </a:p>
        </p:txBody>
      </p:sp>
      <p:graphicFrame>
        <p:nvGraphicFramePr>
          <p:cNvPr id="17" name="Object 3"/>
          <p:cNvGraphicFramePr>
            <a:graphicFrameLocks noChangeAspect="1"/>
          </p:cNvGraphicFramePr>
          <p:nvPr>
            <p:extLst>
              <p:ext uri="{D42A27DB-BD31-4B8C-83A1-F6EECF244321}">
                <p14:modId xmlns:p14="http://schemas.microsoft.com/office/powerpoint/2010/main" val="2111661838"/>
              </p:ext>
            </p:extLst>
          </p:nvPr>
        </p:nvGraphicFramePr>
        <p:xfrm>
          <a:off x="3660775" y="4924425"/>
          <a:ext cx="4457700" cy="558800"/>
        </p:xfrm>
        <a:graphic>
          <a:graphicData uri="http://schemas.openxmlformats.org/presentationml/2006/ole">
            <mc:AlternateContent xmlns:mc="http://schemas.openxmlformats.org/markup-compatibility/2006">
              <mc:Choice xmlns:v="urn:schemas-microsoft-com:vml" Requires="v">
                <p:oleObj spid="_x0000_s81459" name="Equation" r:id="rId11" imgW="4457700" imgH="558800" progId="Equation.3">
                  <p:embed/>
                </p:oleObj>
              </mc:Choice>
              <mc:Fallback>
                <p:oleObj name="Equation" r:id="rId11" imgW="4457700" imgH="558800" progId="Equation.3">
                  <p:embed/>
                  <p:pic>
                    <p:nvPicPr>
                      <p:cNvPr id="8603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0775" y="4924425"/>
                        <a:ext cx="44577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2895600" y="5486400"/>
            <a:ext cx="4267200" cy="457200"/>
          </a:xfrm>
        </p:spPr>
        <p:txBody>
          <a:bodyPr/>
          <a:lstStyle/>
          <a:p>
            <a:pPr>
              <a:spcAft>
                <a:spcPts val="0"/>
              </a:spcAft>
            </a:pPr>
            <a:r>
              <a:rPr lang="en-US" altLang="en-US" sz="1800" dirty="0"/>
              <a:t>The interior angle of the vector triangle is</a:t>
            </a:r>
          </a:p>
        </p:txBody>
      </p:sp>
      <p:graphicFrame>
        <p:nvGraphicFramePr>
          <p:cNvPr id="18" name="Object 2"/>
          <p:cNvGraphicFramePr>
            <a:graphicFrameLocks noChangeAspect="1"/>
          </p:cNvGraphicFramePr>
          <p:nvPr>
            <p:extLst>
              <p:ext uri="{D42A27DB-BD31-4B8C-83A1-F6EECF244321}">
                <p14:modId xmlns:p14="http://schemas.microsoft.com/office/powerpoint/2010/main" val="2742787739"/>
              </p:ext>
            </p:extLst>
          </p:nvPr>
        </p:nvGraphicFramePr>
        <p:xfrm>
          <a:off x="3528696" y="6031230"/>
          <a:ext cx="2905760" cy="293370"/>
        </p:xfrm>
        <a:graphic>
          <a:graphicData uri="http://schemas.openxmlformats.org/presentationml/2006/ole">
            <mc:AlternateContent xmlns:mc="http://schemas.openxmlformats.org/markup-compatibility/2006">
              <mc:Choice xmlns:v="urn:schemas-microsoft-com:vml" Requires="v">
                <p:oleObj spid="_x0000_s81460" name="Equation" r:id="rId13" imgW="2641600" imgH="266700" progId="Equation.3">
                  <p:embed/>
                </p:oleObj>
              </mc:Choice>
              <mc:Fallback>
                <p:oleObj name="Equation" r:id="rId13" imgW="2641600" imgH="266700" progId="Equation.3">
                  <p:embed/>
                  <p:pic>
                    <p:nvPicPr>
                      <p:cNvPr id="86027"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8696" y="6031230"/>
                        <a:ext cx="2905760" cy="293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3116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15.19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9" name="Picture 18" descr="A trangle is formed from the center of disk D, point B, to the center of disk S, point O, to the location of the pin P. The base of the triangle is square root of 2 times R.The distance from O to P is r. The distance from B to P is R.The angle at O is be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29" y="1295400"/>
            <a:ext cx="2124871" cy="1513837"/>
          </a:xfrm>
          <a:prstGeom prst="rect">
            <a:avLst/>
          </a:prstGeom>
        </p:spPr>
      </p:pic>
      <p:pic>
        <p:nvPicPr>
          <p:cNvPr id="20" name="Picture 19" descr="The vector traingle is formed from the velocity of P, the velocity of P', and the velocity of P relative to S. Gamma is the angle between the velocity of P and the velocity of P relative to 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055" y="3775456"/>
            <a:ext cx="1592345" cy="2015744"/>
          </a:xfrm>
          <a:prstGeom prst="rect">
            <a:avLst/>
          </a:prstGeom>
        </p:spPr>
      </p:pic>
      <p:sp>
        <p:nvSpPr>
          <p:cNvPr id="10" name="Content Placeholder 9"/>
          <p:cNvSpPr>
            <a:spLocks noGrp="1"/>
          </p:cNvSpPr>
          <p:nvPr>
            <p:ph idx="14"/>
          </p:nvPr>
        </p:nvSpPr>
        <p:spPr>
          <a:xfrm>
            <a:off x="2819400" y="1143000"/>
            <a:ext cx="5867400" cy="1066800"/>
          </a:xfrm>
        </p:spPr>
        <p:txBody>
          <a:bodyPr/>
          <a:lstStyle/>
          <a:p>
            <a:pPr marL="292608" indent="-292608">
              <a:spcBef>
                <a:spcPts val="0"/>
              </a:spcBef>
              <a:spcAft>
                <a:spcPts val="0"/>
              </a:spcAft>
              <a:buFont typeface="Arial" panose="020B0604020202020204" pitchFamily="34" charset="0"/>
              <a:buChar char="•"/>
            </a:pPr>
            <a:r>
              <a:rPr lang="en-US" altLang="en-US" sz="2000" dirty="0"/>
              <a:t>Direction of velocity of point </a:t>
            </a:r>
            <a:r>
              <a:rPr lang="en-US" altLang="en-US" sz="2000" i="1" dirty="0"/>
              <a:t>P</a:t>
            </a:r>
            <a:r>
              <a:rPr lang="en-US" altLang="en-US" sz="2000" dirty="0"/>
              <a:t>’ on </a:t>
            </a:r>
            <a:r>
              <a:rPr lang="en-US" altLang="en-US" sz="2000" i="1" dirty="0"/>
              <a:t>S</a:t>
            </a:r>
            <a:r>
              <a:rPr lang="en-US" altLang="en-US" sz="2000" dirty="0"/>
              <a:t> coinciding with </a:t>
            </a:r>
            <a:r>
              <a:rPr lang="en-US" altLang="en-US" sz="2000" i="1" dirty="0"/>
              <a:t>P</a:t>
            </a:r>
            <a:r>
              <a:rPr lang="en-US" altLang="en-US" sz="2000" dirty="0"/>
              <a:t> is perpendicular to radius </a:t>
            </a:r>
            <a:r>
              <a:rPr lang="en-US" altLang="en-US" sz="2000" i="1" dirty="0"/>
              <a:t>OP. </a:t>
            </a:r>
            <a:r>
              <a:rPr lang="en-US" altLang="en-US" sz="2000" dirty="0"/>
              <a:t>From the velocity triangle,</a:t>
            </a:r>
          </a:p>
        </p:txBody>
      </p:sp>
      <p:graphicFrame>
        <p:nvGraphicFramePr>
          <p:cNvPr id="21" name="Object 5"/>
          <p:cNvGraphicFramePr>
            <a:graphicFrameLocks noChangeAspect="1"/>
          </p:cNvGraphicFramePr>
          <p:nvPr>
            <p:extLst>
              <p:ext uri="{D42A27DB-BD31-4B8C-83A1-F6EECF244321}">
                <p14:modId xmlns:p14="http://schemas.microsoft.com/office/powerpoint/2010/main" val="2828459700"/>
              </p:ext>
            </p:extLst>
          </p:nvPr>
        </p:nvGraphicFramePr>
        <p:xfrm>
          <a:off x="3352800" y="2168813"/>
          <a:ext cx="4559300" cy="901700"/>
        </p:xfrm>
        <a:graphic>
          <a:graphicData uri="http://schemas.openxmlformats.org/presentationml/2006/ole">
            <mc:AlternateContent xmlns:mc="http://schemas.openxmlformats.org/markup-compatibility/2006">
              <mc:Choice xmlns:v="urn:schemas-microsoft-com:vml" Requires="v">
                <p:oleObj spid="_x0000_s82370" name="Equation" r:id="rId5" imgW="4559300" imgH="901700" progId="Equation.3">
                  <p:embed/>
                </p:oleObj>
              </mc:Choice>
              <mc:Fallback>
                <p:oleObj name="Equation" r:id="rId5" imgW="4559300" imgH="901700" progId="Equation.3">
                  <p:embed/>
                  <p:pic>
                    <p:nvPicPr>
                      <p:cNvPr id="8705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2168813"/>
                        <a:ext cx="45593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
          <p:cNvGraphicFramePr>
            <a:graphicFrameLocks noChangeAspect="1"/>
          </p:cNvGraphicFramePr>
          <p:nvPr>
            <p:extLst>
              <p:ext uri="{D42A27DB-BD31-4B8C-83A1-F6EECF244321}">
                <p14:modId xmlns:p14="http://schemas.microsoft.com/office/powerpoint/2010/main" val="628204510"/>
              </p:ext>
            </p:extLst>
          </p:nvPr>
        </p:nvGraphicFramePr>
        <p:xfrm>
          <a:off x="6951663" y="3119725"/>
          <a:ext cx="1866900" cy="330200"/>
        </p:xfrm>
        <a:graphic>
          <a:graphicData uri="http://schemas.openxmlformats.org/presentationml/2006/ole">
            <mc:AlternateContent xmlns:mc="http://schemas.openxmlformats.org/markup-compatibility/2006">
              <mc:Choice xmlns:v="urn:schemas-microsoft-com:vml" Requires="v">
                <p:oleObj spid="_x0000_s82371" name="Equation" r:id="rId7" imgW="1866900" imgH="330200" progId="Equation.3">
                  <p:embed/>
                </p:oleObj>
              </mc:Choice>
              <mc:Fallback>
                <p:oleObj name="Equation" r:id="rId7" imgW="1866900" imgH="330200" progId="Equation.3">
                  <p:embed/>
                  <p:pic>
                    <p:nvPicPr>
                      <p:cNvPr id="87053"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1663" y="3119725"/>
                        <a:ext cx="1866900" cy="330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
          <p:cNvGraphicFramePr>
            <a:graphicFrameLocks noChangeAspect="1"/>
          </p:cNvGraphicFramePr>
          <p:nvPr>
            <p:extLst>
              <p:ext uri="{D42A27DB-BD31-4B8C-83A1-F6EECF244321}">
                <p14:modId xmlns:p14="http://schemas.microsoft.com/office/powerpoint/2010/main" val="2619608753"/>
              </p:ext>
            </p:extLst>
          </p:nvPr>
        </p:nvGraphicFramePr>
        <p:xfrm>
          <a:off x="3416618" y="3556750"/>
          <a:ext cx="3590290" cy="363220"/>
        </p:xfrm>
        <a:graphic>
          <a:graphicData uri="http://schemas.openxmlformats.org/presentationml/2006/ole">
            <mc:AlternateContent xmlns:mc="http://schemas.openxmlformats.org/markup-compatibility/2006">
              <mc:Choice xmlns:v="urn:schemas-microsoft-com:vml" Requires="v">
                <p:oleObj spid="_x0000_s82372" name="Equation" r:id="rId9" imgW="3263900" imgH="330200" progId="Equation.3">
                  <p:embed/>
                </p:oleObj>
              </mc:Choice>
              <mc:Fallback>
                <p:oleObj name="Equation" r:id="rId9" imgW="3263900" imgH="330200" progId="Equation.3">
                  <p:embed/>
                  <p:pic>
                    <p:nvPicPr>
                      <p:cNvPr id="8705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6618" y="3556750"/>
                        <a:ext cx="3590290" cy="36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4"/>
          <p:cNvGraphicFramePr>
            <a:graphicFrameLocks noChangeAspect="1"/>
          </p:cNvGraphicFramePr>
          <p:nvPr/>
        </p:nvGraphicFramePr>
        <p:xfrm>
          <a:off x="4945063" y="4012998"/>
          <a:ext cx="3873500" cy="355600"/>
        </p:xfrm>
        <a:graphic>
          <a:graphicData uri="http://schemas.openxmlformats.org/presentationml/2006/ole">
            <mc:AlternateContent xmlns:mc="http://schemas.openxmlformats.org/markup-compatibility/2006">
              <mc:Choice xmlns:v="urn:schemas-microsoft-com:vml" Requires="v">
                <p:oleObj spid="_x0000_s82373" name="Equation" r:id="rId11" imgW="3873500" imgH="355600" progId="Equation.3">
                  <p:embed/>
                </p:oleObj>
              </mc:Choice>
              <mc:Fallback>
                <p:oleObj name="Equation" r:id="rId11" imgW="3873500" imgH="355600" progId="Equation.3">
                  <p:embed/>
                  <p:pic>
                    <p:nvPicPr>
                      <p:cNvPr id="87051"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5063" y="4012998"/>
                        <a:ext cx="3873500" cy="355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Content Placeholder 10"/>
          <p:cNvSpPr>
            <a:spLocks noGrp="1"/>
          </p:cNvSpPr>
          <p:nvPr>
            <p:ph idx="15"/>
          </p:nvPr>
        </p:nvSpPr>
        <p:spPr>
          <a:xfrm>
            <a:off x="2819400" y="4354552"/>
            <a:ext cx="5867400" cy="2274848"/>
          </a:xfrm>
        </p:spPr>
        <p:txBody>
          <a:bodyPr/>
          <a:lstStyle/>
          <a:p>
            <a:r>
              <a:rPr lang="en-US" altLang="en-US" sz="2000" b="1" dirty="0">
                <a:solidFill>
                  <a:srgbClr val="AD0B1E"/>
                </a:solidFill>
              </a:rPr>
              <a:t>Reflect and Think:</a:t>
            </a:r>
            <a:br>
              <a:rPr lang="en-US" altLang="en-US" sz="2000" b="1" dirty="0">
                <a:solidFill>
                  <a:srgbClr val="00B050"/>
                </a:solidFill>
              </a:rPr>
            </a:br>
            <a:r>
              <a:rPr lang="en-US" altLang="en-US" sz="2000" dirty="0"/>
              <a:t>The result of the Geneva mechanism is that disk S rotates ¼ turn each time pin P engages, then it remains motionless while pin P rotates around before entering the next slot. Disk D rotates continuously, but disk S rotates intermittently. An alternative approach to drawing the vector triangle is to use vector algebra.</a:t>
            </a:r>
          </a:p>
        </p:txBody>
      </p:sp>
    </p:spTree>
    <p:extLst>
      <p:ext uri="{BB962C8B-B14F-4D97-AF65-F5344CB8AC3E}">
        <p14:creationId xmlns:p14="http://schemas.microsoft.com/office/powerpoint/2010/main" val="1715730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15.19 </a:t>
            </a:r>
            <a:r>
              <a:rPr lang="en-US" altLang="en-US" sz="1000" b="1" dirty="0">
                <a:ea typeface="ＭＳ Ｐゴシック" pitchFamily="34" charset="-128"/>
              </a:rPr>
              <a:t>4</a:t>
            </a:r>
            <a:endParaRPr lang="en-US" sz="1000" b="1" dirty="0"/>
          </a:p>
        </p:txBody>
      </p:sp>
      <p:pic>
        <p:nvPicPr>
          <p:cNvPr id="18" name="Picture 17" descr="The machanism has two disks: solid disk D, which has a pin on its periphery, and disk S which has four radial slots into which the pin can slide. The radius R of both disks is 50 mm. The distance between the disk centers is the sqaure root of 2 times R. The angle phi measures the angular location of pin P on disk D, and is at 135 degrees just as the pin enters a slot on disk 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47800"/>
            <a:ext cx="2661176" cy="2167812"/>
          </a:xfrm>
          <a:prstGeom prst="rect">
            <a:avLst/>
          </a:prstGeom>
        </p:spPr>
      </p:pic>
      <p:sp>
        <p:nvSpPr>
          <p:cNvPr id="3" name="Content Placeholder 2"/>
          <p:cNvSpPr>
            <a:spLocks noGrp="1"/>
          </p:cNvSpPr>
          <p:nvPr>
            <p:ph idx="1"/>
          </p:nvPr>
        </p:nvSpPr>
        <p:spPr>
          <a:xfrm>
            <a:off x="457200" y="4038600"/>
            <a:ext cx="3124200" cy="2310160"/>
          </a:xfrm>
        </p:spPr>
        <p:txBody>
          <a:bodyPr/>
          <a:lstStyle/>
          <a:p>
            <a:pPr>
              <a:spcBef>
                <a:spcPct val="50000"/>
              </a:spcBef>
            </a:pPr>
            <a:r>
              <a:rPr lang="en-US" altLang="en-US" sz="2000" dirty="0"/>
              <a:t>In the Geneva mechanism, disk </a:t>
            </a:r>
            <a:r>
              <a:rPr lang="en-US" altLang="en-US" sz="2000" i="1" dirty="0"/>
              <a:t>D</a:t>
            </a:r>
            <a:r>
              <a:rPr lang="en-US" altLang="en-US" sz="2000" dirty="0"/>
              <a:t> rotates with a constant counter-clockwise angular velocity of  10 rad/s.  At the instant when </a:t>
            </a:r>
            <a:r>
              <a:rPr lang="en-US" altLang="en-US" sz="2000" dirty="0">
                <a:latin typeface="Symbol" pitchFamily="18" charset="2"/>
              </a:rPr>
              <a:t>j</a:t>
            </a:r>
            <a:r>
              <a:rPr lang="en-US" altLang="en-US" sz="2000" dirty="0"/>
              <a:t> = 150</a:t>
            </a:r>
            <a:r>
              <a:rPr lang="en-US" altLang="en-US" sz="2000" baseline="30000" dirty="0"/>
              <a:t>o</a:t>
            </a:r>
            <a:r>
              <a:rPr lang="en-US" altLang="en-US" sz="2000" dirty="0"/>
              <a:t>, determine angular acceleration of disk </a:t>
            </a:r>
            <a:r>
              <a:rPr lang="en-US" altLang="en-US" sz="2000" i="1" dirty="0"/>
              <a:t>S</a:t>
            </a:r>
            <a:r>
              <a:rPr lang="en-US" altLang="en-US" sz="2000" dirty="0"/>
              <a:t>.</a:t>
            </a:r>
          </a:p>
        </p:txBody>
      </p:sp>
      <p:sp>
        <p:nvSpPr>
          <p:cNvPr id="6" name="Content Placeholder 5"/>
          <p:cNvSpPr>
            <a:spLocks noGrp="1"/>
          </p:cNvSpPr>
          <p:nvPr>
            <p:ph idx="13"/>
          </p:nvPr>
        </p:nvSpPr>
        <p:spPr>
          <a:xfrm>
            <a:off x="3733800" y="990600"/>
            <a:ext cx="4953000" cy="1143000"/>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 typeface="Arial" panose="020B0604020202020204" pitchFamily="34" charset="0"/>
              <a:buChar char="•"/>
            </a:pPr>
            <a:r>
              <a:rPr lang="en-US" altLang="en-US" sz="2000" dirty="0"/>
              <a:t>The absolute acceleration of the pin </a:t>
            </a:r>
            <a:r>
              <a:rPr lang="en-US" altLang="en-US" sz="2000" i="1" dirty="0"/>
              <a:t>P</a:t>
            </a:r>
            <a:r>
              <a:rPr lang="en-US" altLang="en-US" sz="2000" dirty="0"/>
              <a:t> may be expressed as,</a:t>
            </a:r>
          </a:p>
        </p:txBody>
      </p:sp>
      <p:graphicFrame>
        <p:nvGraphicFramePr>
          <p:cNvPr id="19" name="Object 2"/>
          <p:cNvGraphicFramePr>
            <a:graphicFrameLocks noChangeAspect="1"/>
          </p:cNvGraphicFramePr>
          <p:nvPr>
            <p:extLst>
              <p:ext uri="{D42A27DB-BD31-4B8C-83A1-F6EECF244321}">
                <p14:modId xmlns:p14="http://schemas.microsoft.com/office/powerpoint/2010/main" val="2789082907"/>
              </p:ext>
            </p:extLst>
          </p:nvPr>
        </p:nvGraphicFramePr>
        <p:xfrm>
          <a:off x="4937125" y="2209800"/>
          <a:ext cx="2095500" cy="368300"/>
        </p:xfrm>
        <a:graphic>
          <a:graphicData uri="http://schemas.openxmlformats.org/presentationml/2006/ole">
            <mc:AlternateContent xmlns:mc="http://schemas.openxmlformats.org/markup-compatibility/2006">
              <mc:Choice xmlns:v="urn:schemas-microsoft-com:vml" Requires="v">
                <p:oleObj spid="_x0000_s83059" name="Equation" r:id="rId4" imgW="2095500" imgH="368300" progId="Equation.DSMT4">
                  <p:embed/>
                </p:oleObj>
              </mc:Choice>
              <mc:Fallback>
                <p:oleObj name="Equation" r:id="rId4" imgW="2095500" imgH="368300" progId="Equation.DSMT4">
                  <p:embed/>
                  <p:pic>
                    <p:nvPicPr>
                      <p:cNvPr id="8807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125" y="2209800"/>
                        <a:ext cx="2095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733800" y="2514601"/>
            <a:ext cx="4953000" cy="762000"/>
          </a:xfrm>
        </p:spPr>
        <p:txBody>
          <a:bodyPr/>
          <a:lstStyle/>
          <a:p>
            <a:pPr marL="292608" indent="-292608">
              <a:spcBef>
                <a:spcPct val="50000"/>
              </a:spcBef>
              <a:buFont typeface="Arial" panose="020B0604020202020204" pitchFamily="34" charset="0"/>
              <a:buChar char="•"/>
            </a:pPr>
            <a:r>
              <a:rPr lang="en-US" altLang="en-US" sz="2000" dirty="0"/>
              <a:t>The instantaneous angular velocity of Disk </a:t>
            </a:r>
            <a:r>
              <a:rPr lang="en-US" altLang="en-US" sz="2000" i="1" dirty="0"/>
              <a:t>S</a:t>
            </a:r>
            <a:r>
              <a:rPr lang="en-US" altLang="en-US" sz="2000" dirty="0"/>
              <a:t> is determined as in Sample Problem 15.9.</a:t>
            </a:r>
          </a:p>
        </p:txBody>
      </p:sp>
      <p:sp>
        <p:nvSpPr>
          <p:cNvPr id="4" name="Content Placeholder 8"/>
          <p:cNvSpPr>
            <a:spLocks noGrp="1"/>
          </p:cNvSpPr>
          <p:nvPr>
            <p:ph idx="15"/>
          </p:nvPr>
        </p:nvSpPr>
        <p:spPr>
          <a:xfrm>
            <a:off x="3733800" y="3352800"/>
            <a:ext cx="4953000" cy="1066800"/>
          </a:xfrm>
        </p:spPr>
        <p:txBody>
          <a:bodyPr/>
          <a:lstStyle/>
          <a:p>
            <a:pPr marL="292608" indent="-292608">
              <a:buFont typeface="Arial" panose="020B0604020202020204" pitchFamily="34" charset="0"/>
              <a:buChar char="•"/>
            </a:pPr>
            <a:r>
              <a:rPr lang="en-US" altLang="en-US" sz="2000" dirty="0"/>
              <a:t>The only unknown involved in the acceleration equation is the instantaneous angular acceleration of Disk </a:t>
            </a:r>
            <a:r>
              <a:rPr lang="en-US" altLang="en-US" sz="2000" i="1" dirty="0"/>
              <a:t>S</a:t>
            </a:r>
            <a:r>
              <a:rPr lang="en-US" altLang="en-US" sz="2000" dirty="0"/>
              <a:t>.</a:t>
            </a:r>
          </a:p>
        </p:txBody>
      </p:sp>
      <p:sp>
        <p:nvSpPr>
          <p:cNvPr id="11" name="Content Placeholder 10"/>
          <p:cNvSpPr>
            <a:spLocks noGrp="1"/>
          </p:cNvSpPr>
          <p:nvPr>
            <p:ph idx="18"/>
          </p:nvPr>
        </p:nvSpPr>
        <p:spPr>
          <a:xfrm>
            <a:off x="3733800" y="4419600"/>
            <a:ext cx="4953000" cy="1020337"/>
          </a:xfrm>
        </p:spPr>
        <p:txBody>
          <a:bodyPr/>
          <a:lstStyle/>
          <a:p>
            <a:pPr marL="292608" indent="-292608">
              <a:spcAft>
                <a:spcPts val="0"/>
              </a:spcAft>
              <a:buFont typeface="Arial" panose="020B0604020202020204" pitchFamily="34" charset="0"/>
              <a:buChar char="•"/>
            </a:pPr>
            <a:r>
              <a:rPr lang="en-US" altLang="en-US" sz="2000" dirty="0"/>
              <a:t>The only unknown involved in the acceleration equation is the instantaneous angular acceleration of Disk </a:t>
            </a:r>
            <a:r>
              <a:rPr lang="en-US" altLang="en-US" sz="2000" i="1" dirty="0"/>
              <a:t>S</a:t>
            </a:r>
            <a:r>
              <a:rPr lang="en-US" altLang="en-US" sz="2000" dirty="0"/>
              <a:t>.</a:t>
            </a:r>
            <a:endParaRPr lang="en-US" sz="2000" dirty="0"/>
          </a:p>
        </p:txBody>
      </p:sp>
      <p:sp>
        <p:nvSpPr>
          <p:cNvPr id="13" name="Content Placeholder 12"/>
          <p:cNvSpPr>
            <a:spLocks noGrp="1"/>
          </p:cNvSpPr>
          <p:nvPr>
            <p:ph idx="20"/>
          </p:nvPr>
        </p:nvSpPr>
        <p:spPr>
          <a:xfrm>
            <a:off x="3733800" y="5562600"/>
            <a:ext cx="4953000" cy="990600"/>
          </a:xfrm>
        </p:spPr>
        <p:txBody>
          <a:bodyPr/>
          <a:lstStyle/>
          <a:p>
            <a:pPr marL="292608" indent="-292608">
              <a:spcBef>
                <a:spcPct val="50000"/>
              </a:spcBef>
              <a:buFont typeface="Arial" panose="020B0604020202020204" pitchFamily="34" charset="0"/>
              <a:buChar char="•"/>
            </a:pPr>
            <a:r>
              <a:rPr lang="en-US" altLang="en-US" sz="2000" dirty="0"/>
              <a:t>Resolve each acceleration term into the component parallel to the slot. Solve for the angular acceleration of Disk </a:t>
            </a:r>
            <a:r>
              <a:rPr lang="en-US" altLang="en-US" sz="2000" i="1" dirty="0"/>
              <a:t>S</a:t>
            </a:r>
            <a:r>
              <a:rPr lang="en-US" altLang="en-US" sz="2000" dirty="0"/>
              <a:t>.</a:t>
            </a:r>
          </a:p>
        </p:txBody>
      </p:sp>
    </p:spTree>
    <p:extLst>
      <p:ext uri="{BB962C8B-B14F-4D97-AF65-F5344CB8AC3E}">
        <p14:creationId xmlns:p14="http://schemas.microsoft.com/office/powerpoint/2010/main" val="205098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build="p"/>
      <p:bldP spid="4" grpId="0" build="p"/>
      <p:bldP spid="11" grpId="0" build="p"/>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Rotation About a Fixed Axis. Velocity</a:t>
            </a:r>
            <a:endParaRPr lang="en-US" b="1" dirty="0">
              <a:solidFill>
                <a:srgbClr val="AD0B1E"/>
              </a:solidFill>
            </a:endParaRPr>
          </a:p>
        </p:txBody>
      </p:sp>
      <p:pic>
        <p:nvPicPr>
          <p:cNvPr id="18" name="Picture 17" descr="For a rigid body in rotation about a fixed axis, each point of the body  moves in a circular path centered on the ax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31" y="1041681"/>
            <a:ext cx="2006665" cy="2549643"/>
          </a:xfrm>
          <a:prstGeom prst="rect">
            <a:avLst/>
          </a:prstGeom>
        </p:spPr>
      </p:pic>
      <p:sp>
        <p:nvSpPr>
          <p:cNvPr id="3" name="Content Placeholder 2"/>
          <p:cNvSpPr>
            <a:spLocks noGrp="1"/>
          </p:cNvSpPr>
          <p:nvPr>
            <p:ph idx="1"/>
          </p:nvPr>
        </p:nvSpPr>
        <p:spPr>
          <a:xfrm>
            <a:off x="3886200" y="967259"/>
            <a:ext cx="4800600" cy="690704"/>
          </a:xfrm>
        </p:spPr>
        <p:txBody>
          <a:bodyPr/>
          <a:lstStyle/>
          <a:p>
            <a:pPr marL="292608" indent="-292608">
              <a:spcBef>
                <a:spcPts val="0"/>
              </a:spcBef>
              <a:spcAft>
                <a:spcPts val="0"/>
              </a:spcAft>
              <a:buFont typeface="Arial" panose="020B0604020202020204" pitchFamily="34" charset="0"/>
              <a:buChar char="•"/>
            </a:pPr>
            <a:r>
              <a:rPr lang="en-US" altLang="en-US" sz="2000" dirty="0"/>
              <a:t>Consider rotation of rigid body about a fixed axis </a:t>
            </a:r>
            <a:r>
              <a:rPr lang="en-US" altLang="en-US" sz="2000" i="1" dirty="0"/>
              <a:t>AA’</a:t>
            </a:r>
            <a:endParaRPr lang="en-US" sz="2000" dirty="0"/>
          </a:p>
        </p:txBody>
      </p:sp>
      <p:pic>
        <p:nvPicPr>
          <p:cNvPr id="19" name="Picture 18" descr="For rotation about a fixed axis velocity of a particle is the cross product of angular velocity (which is directed along the axis of rotation) and the position of the particl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3760364"/>
            <a:ext cx="2205847" cy="2640436"/>
          </a:xfrm>
          <a:prstGeom prst="rect">
            <a:avLst/>
          </a:prstGeom>
        </p:spPr>
      </p:pic>
      <p:sp>
        <p:nvSpPr>
          <p:cNvPr id="6" name="Content Placeholder 5"/>
          <p:cNvSpPr>
            <a:spLocks noGrp="1"/>
          </p:cNvSpPr>
          <p:nvPr>
            <p:ph idx="13"/>
          </p:nvPr>
        </p:nvSpPr>
        <p:spPr>
          <a:xfrm>
            <a:off x="3886200" y="1752600"/>
            <a:ext cx="2057400" cy="457200"/>
          </a:xfrm>
        </p:spPr>
        <p:txBody>
          <a:bodyPr/>
          <a:lstStyle/>
          <a:p>
            <a:pPr marL="292608" indent="-292608">
              <a:spcBef>
                <a:spcPts val="0"/>
              </a:spcBef>
              <a:spcAft>
                <a:spcPts val="0"/>
              </a:spcAft>
              <a:buFont typeface="Arial" panose="020B0604020202020204" pitchFamily="34" charset="0"/>
              <a:buChar char="•"/>
            </a:pPr>
            <a:r>
              <a:rPr lang="en-US" altLang="en-US" sz="2000" dirty="0"/>
              <a:t>Velocity vector</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2784574158"/>
              </p:ext>
            </p:extLst>
          </p:nvPr>
        </p:nvGraphicFramePr>
        <p:xfrm>
          <a:off x="5855780" y="1812995"/>
          <a:ext cx="1002220" cy="347709"/>
        </p:xfrm>
        <a:graphic>
          <a:graphicData uri="http://schemas.openxmlformats.org/presentationml/2006/ole">
            <mc:AlternateContent xmlns:mc="http://schemas.openxmlformats.org/markup-compatibility/2006">
              <mc:Choice xmlns:v="urn:schemas-microsoft-com:vml" Requires="v">
                <p:oleObj spid="_x0000_s24136" name="Equation" r:id="rId5" imgW="622080" imgH="215640" progId="Equation.DSMT4">
                  <p:embed/>
                </p:oleObj>
              </mc:Choice>
              <mc:Fallback>
                <p:oleObj name="Equation" r:id="rId5" imgW="622080" imgH="215640" progId="Equation.DSMT4">
                  <p:embed/>
                  <p:pic>
                    <p:nvPicPr>
                      <p:cNvPr id="0" name=""/>
                      <p:cNvPicPr/>
                      <p:nvPr/>
                    </p:nvPicPr>
                    <p:blipFill>
                      <a:blip r:embed="rId6"/>
                      <a:stretch>
                        <a:fillRect/>
                      </a:stretch>
                    </p:blipFill>
                    <p:spPr>
                      <a:xfrm>
                        <a:off x="5855780" y="1812995"/>
                        <a:ext cx="1002220" cy="347709"/>
                      </a:xfrm>
                      <a:prstGeom prst="rect">
                        <a:avLst/>
                      </a:prstGeom>
                    </p:spPr>
                  </p:pic>
                </p:oleObj>
              </mc:Fallback>
            </mc:AlternateContent>
          </a:graphicData>
        </a:graphic>
      </p:graphicFrame>
      <p:sp>
        <p:nvSpPr>
          <p:cNvPr id="7" name="Content Placeholder 6"/>
          <p:cNvSpPr>
            <a:spLocks noGrp="1"/>
          </p:cNvSpPr>
          <p:nvPr>
            <p:ph idx="14"/>
          </p:nvPr>
        </p:nvSpPr>
        <p:spPr>
          <a:xfrm>
            <a:off x="6778508" y="1739592"/>
            <a:ext cx="1908291" cy="405307"/>
          </a:xfrm>
        </p:spPr>
        <p:txBody>
          <a:bodyPr/>
          <a:lstStyle/>
          <a:p>
            <a:r>
              <a:rPr lang="en-US" altLang="en-US" sz="2000" dirty="0"/>
              <a:t>of the particle </a:t>
            </a:r>
            <a:r>
              <a:rPr lang="en-US" altLang="en-US" sz="2000" i="1" dirty="0"/>
              <a:t>P</a:t>
            </a:r>
            <a:endParaRPr lang="en-US" sz="2000" dirty="0"/>
          </a:p>
        </p:txBody>
      </p:sp>
      <p:sp>
        <p:nvSpPr>
          <p:cNvPr id="8" name="Content Placeholder 7"/>
          <p:cNvSpPr>
            <a:spLocks noGrp="1"/>
          </p:cNvSpPr>
          <p:nvPr>
            <p:ph idx="15"/>
          </p:nvPr>
        </p:nvSpPr>
        <p:spPr>
          <a:xfrm>
            <a:off x="4267199" y="2163336"/>
            <a:ext cx="4419599" cy="457200"/>
          </a:xfrm>
        </p:spPr>
        <p:txBody>
          <a:bodyPr/>
          <a:lstStyle/>
          <a:p>
            <a:r>
              <a:rPr lang="en-US" altLang="en-US" sz="2000" dirty="0"/>
              <a:t>is tangent to the path with magnitude</a:t>
            </a:r>
            <a:endParaRPr 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2388494238"/>
              </p:ext>
            </p:extLst>
          </p:nvPr>
        </p:nvGraphicFramePr>
        <p:xfrm>
          <a:off x="4372687" y="2524896"/>
          <a:ext cx="961313" cy="347709"/>
        </p:xfrm>
        <a:graphic>
          <a:graphicData uri="http://schemas.openxmlformats.org/presentationml/2006/ole">
            <mc:AlternateContent xmlns:mc="http://schemas.openxmlformats.org/markup-compatibility/2006">
              <mc:Choice xmlns:v="urn:schemas-microsoft-com:vml" Requires="v">
                <p:oleObj spid="_x0000_s24137" name="Equation" r:id="rId7" imgW="596880" imgH="215640" progId="Equation.DSMT4">
                  <p:embed/>
                </p:oleObj>
              </mc:Choice>
              <mc:Fallback>
                <p:oleObj name="Equation" r:id="rId7" imgW="596880" imgH="215640" progId="Equation.DSMT4">
                  <p:embed/>
                  <p:pic>
                    <p:nvPicPr>
                      <p:cNvPr id="0" name=""/>
                      <p:cNvPicPr/>
                      <p:nvPr/>
                    </p:nvPicPr>
                    <p:blipFill>
                      <a:blip r:embed="rId8"/>
                      <a:stretch>
                        <a:fillRect/>
                      </a:stretch>
                    </p:blipFill>
                    <p:spPr>
                      <a:xfrm>
                        <a:off x="4372687" y="2524896"/>
                        <a:ext cx="961313" cy="347709"/>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953339979"/>
              </p:ext>
            </p:extLst>
          </p:nvPr>
        </p:nvGraphicFramePr>
        <p:xfrm>
          <a:off x="4635402" y="3127420"/>
          <a:ext cx="3517998" cy="1063580"/>
        </p:xfrm>
        <a:graphic>
          <a:graphicData uri="http://schemas.openxmlformats.org/presentationml/2006/ole">
            <mc:AlternateContent xmlns:mc="http://schemas.openxmlformats.org/markup-compatibility/2006">
              <mc:Choice xmlns:v="urn:schemas-microsoft-com:vml" Requires="v">
                <p:oleObj spid="_x0000_s24138" name="Equation" r:id="rId9" imgW="2184120" imgH="660240" progId="Equation.DSMT4">
                  <p:embed/>
                </p:oleObj>
              </mc:Choice>
              <mc:Fallback>
                <p:oleObj name="Equation" r:id="rId9" imgW="2184120" imgH="660240" progId="Equation.DSMT4">
                  <p:embed/>
                  <p:pic>
                    <p:nvPicPr>
                      <p:cNvPr id="0" name=""/>
                      <p:cNvPicPr/>
                      <p:nvPr/>
                    </p:nvPicPr>
                    <p:blipFill>
                      <a:blip r:embed="rId10"/>
                      <a:stretch>
                        <a:fillRect/>
                      </a:stretch>
                    </p:blipFill>
                    <p:spPr>
                      <a:xfrm>
                        <a:off x="4635402" y="3127420"/>
                        <a:ext cx="3517998" cy="1063580"/>
                      </a:xfrm>
                      <a:prstGeom prst="rect">
                        <a:avLst/>
                      </a:prstGeom>
                    </p:spPr>
                  </p:pic>
                </p:oleObj>
              </mc:Fallback>
            </mc:AlternateContent>
          </a:graphicData>
        </a:graphic>
      </p:graphicFrame>
      <p:sp>
        <p:nvSpPr>
          <p:cNvPr id="9" name="Content Placeholder 8"/>
          <p:cNvSpPr>
            <a:spLocks noGrp="1"/>
          </p:cNvSpPr>
          <p:nvPr>
            <p:ph idx="16"/>
          </p:nvPr>
        </p:nvSpPr>
        <p:spPr>
          <a:xfrm>
            <a:off x="3886200" y="4370410"/>
            <a:ext cx="3810000" cy="457200"/>
          </a:xfrm>
        </p:spPr>
        <p:txBody>
          <a:bodyPr/>
          <a:lstStyle/>
          <a:p>
            <a:pPr marL="292608" indent="-292608">
              <a:spcBef>
                <a:spcPts val="0"/>
              </a:spcBef>
              <a:spcAft>
                <a:spcPts val="0"/>
              </a:spcAft>
              <a:buFont typeface="Arial" panose="020B0604020202020204" pitchFamily="34" charset="0"/>
              <a:buChar char="•"/>
            </a:pPr>
            <a:r>
              <a:rPr lang="en-US" altLang="en-US" sz="2000" dirty="0"/>
              <a:t>The same result is obtained from</a:t>
            </a:r>
          </a:p>
        </p:txBody>
      </p:sp>
      <p:graphicFrame>
        <p:nvGraphicFramePr>
          <p:cNvPr id="17" name="Object 16"/>
          <p:cNvGraphicFramePr>
            <a:graphicFrameLocks noChangeAspect="1"/>
          </p:cNvGraphicFramePr>
          <p:nvPr>
            <p:extLst>
              <p:ext uri="{D42A27DB-BD31-4B8C-83A1-F6EECF244321}">
                <p14:modId xmlns:p14="http://schemas.microsoft.com/office/powerpoint/2010/main" val="3066754653"/>
              </p:ext>
            </p:extLst>
          </p:nvPr>
        </p:nvGraphicFramePr>
        <p:xfrm>
          <a:off x="4724400" y="4880020"/>
          <a:ext cx="3190743" cy="1063580"/>
        </p:xfrm>
        <a:graphic>
          <a:graphicData uri="http://schemas.openxmlformats.org/presentationml/2006/ole">
            <mc:AlternateContent xmlns:mc="http://schemas.openxmlformats.org/markup-compatibility/2006">
              <mc:Choice xmlns:v="urn:schemas-microsoft-com:vml" Requires="v">
                <p:oleObj spid="_x0000_s24139" name="Equation" r:id="rId11" imgW="1981080" imgH="660240" progId="Equation.DSMT4">
                  <p:embed/>
                </p:oleObj>
              </mc:Choice>
              <mc:Fallback>
                <p:oleObj name="Equation" r:id="rId11" imgW="1981080" imgH="660240" progId="Equation.DSMT4">
                  <p:embed/>
                  <p:pic>
                    <p:nvPicPr>
                      <p:cNvPr id="0" name=""/>
                      <p:cNvPicPr/>
                      <p:nvPr/>
                    </p:nvPicPr>
                    <p:blipFill>
                      <a:blip r:embed="rId12"/>
                      <a:stretch>
                        <a:fillRect/>
                      </a:stretch>
                    </p:blipFill>
                    <p:spPr>
                      <a:xfrm>
                        <a:off x="4724400" y="4880020"/>
                        <a:ext cx="3190743" cy="1063580"/>
                      </a:xfrm>
                      <a:prstGeom prst="rect">
                        <a:avLst/>
                      </a:prstGeom>
                    </p:spPr>
                  </p:pic>
                </p:oleObj>
              </mc:Fallback>
            </mc:AlternateContent>
          </a:graphicData>
        </a:graphic>
      </p:graphicFrame>
    </p:spTree>
    <p:extLst>
      <p:ext uri="{BB962C8B-B14F-4D97-AF65-F5344CB8AC3E}">
        <p14:creationId xmlns:p14="http://schemas.microsoft.com/office/powerpoint/2010/main" val="1174629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15.19 </a:t>
            </a:r>
            <a:r>
              <a:rPr lang="en-US" altLang="en-US" sz="1000" b="1" dirty="0">
                <a:solidFill>
                  <a:srgbClr val="AD0B1E"/>
                </a:solidFill>
                <a:ea typeface="ＭＳ Ｐゴシック" pitchFamily="34" charset="-128"/>
              </a:rPr>
              <a:t>5</a:t>
            </a:r>
            <a:endParaRPr lang="en-US" sz="1000" b="1" dirty="0">
              <a:solidFill>
                <a:srgbClr val="AD0B1E"/>
              </a:solidFill>
            </a:endParaRPr>
          </a:p>
        </p:txBody>
      </p:sp>
      <p:pic>
        <p:nvPicPr>
          <p:cNvPr id="19" name="Picture 18" descr="A trangle is formed from the center of disk D, point B, to the center of disk S, point O, to the location of the pin P. The base of the triangle is square root of 2 times R.The distance from O to P is r. The distance from B to P is R.The angle at O is be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29" y="1295400"/>
            <a:ext cx="2124871" cy="151383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83797"/>
            <a:ext cx="2472831" cy="2003363"/>
          </a:xfrm>
          <a:prstGeom prst="rect">
            <a:avLst/>
          </a:prstGeom>
        </p:spPr>
      </p:pic>
      <p:sp>
        <p:nvSpPr>
          <p:cNvPr id="3" name="Content Placeholder 2"/>
          <p:cNvSpPr>
            <a:spLocks noGrp="1"/>
          </p:cNvSpPr>
          <p:nvPr>
            <p:ph idx="1"/>
          </p:nvPr>
        </p:nvSpPr>
        <p:spPr>
          <a:xfrm>
            <a:off x="2590800" y="990600"/>
            <a:ext cx="6096000" cy="609600"/>
          </a:xfrm>
        </p:spPr>
        <p:txBody>
          <a:bodyPr/>
          <a:lstStyle/>
          <a:p>
            <a:pPr>
              <a:spcBef>
                <a:spcPct val="50000"/>
              </a:spcBef>
              <a:spcAft>
                <a:spcPts val="0"/>
              </a:spcAft>
            </a:pPr>
            <a:r>
              <a:rPr lang="en-US" altLang="en-US" sz="1800" b="1" dirty="0">
                <a:solidFill>
                  <a:srgbClr val="AD0B1E"/>
                </a:solidFill>
              </a:rPr>
              <a:t>Modeling and Analysis:</a:t>
            </a:r>
          </a:p>
          <a:p>
            <a:pPr marL="292608" indent="-292608">
              <a:buFont typeface="Arial" panose="020B0604020202020204" pitchFamily="34" charset="0"/>
              <a:buChar char="•"/>
            </a:pPr>
            <a:r>
              <a:rPr lang="en-US" altLang="en-US" sz="1800" dirty="0"/>
              <a:t>The absolute acceleration of the pin </a:t>
            </a:r>
            <a:r>
              <a:rPr lang="en-US" altLang="en-US" sz="1800" i="1" dirty="0"/>
              <a:t>P</a:t>
            </a:r>
            <a:r>
              <a:rPr lang="en-US" altLang="en-US" sz="1800" dirty="0"/>
              <a:t> may be expressed as </a:t>
            </a:r>
          </a:p>
        </p:txBody>
      </p:sp>
      <p:graphicFrame>
        <p:nvGraphicFramePr>
          <p:cNvPr id="21" name="Object 2"/>
          <p:cNvGraphicFramePr>
            <a:graphicFrameLocks noChangeAspect="1"/>
          </p:cNvGraphicFramePr>
          <p:nvPr>
            <p:extLst>
              <p:ext uri="{D42A27DB-BD31-4B8C-83A1-F6EECF244321}">
                <p14:modId xmlns:p14="http://schemas.microsoft.com/office/powerpoint/2010/main" val="2224079660"/>
              </p:ext>
            </p:extLst>
          </p:nvPr>
        </p:nvGraphicFramePr>
        <p:xfrm>
          <a:off x="3733800" y="1727200"/>
          <a:ext cx="1854200" cy="330200"/>
        </p:xfrm>
        <a:graphic>
          <a:graphicData uri="http://schemas.openxmlformats.org/presentationml/2006/ole">
            <mc:AlternateContent xmlns:mc="http://schemas.openxmlformats.org/markup-compatibility/2006">
              <mc:Choice xmlns:v="urn:schemas-microsoft-com:vml" Requires="v">
                <p:oleObj spid="_x0000_s84418" name="Equation" r:id="rId5" imgW="1854200" imgH="330200" progId="Equation.DSMT4">
                  <p:embed/>
                </p:oleObj>
              </mc:Choice>
              <mc:Fallback>
                <p:oleObj name="Equation" r:id="rId5" imgW="1854200" imgH="330200" progId="Equation.DSMT4">
                  <p:embed/>
                  <p:pic>
                    <p:nvPicPr>
                      <p:cNvPr id="89095"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1727200"/>
                        <a:ext cx="1854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2590800" y="2057400"/>
            <a:ext cx="6096000" cy="381000"/>
          </a:xfrm>
        </p:spPr>
        <p:txBody>
          <a:bodyPr/>
          <a:lstStyle/>
          <a:p>
            <a:pPr marL="292608" indent="-292608">
              <a:spcBef>
                <a:spcPct val="50000"/>
              </a:spcBef>
              <a:buFont typeface="Arial" panose="020B0604020202020204" pitchFamily="34" charset="0"/>
              <a:buChar char="•"/>
            </a:pPr>
            <a:r>
              <a:rPr lang="en-US" altLang="en-US" sz="1800" dirty="0"/>
              <a:t>From Sample Problem 15.9.</a:t>
            </a:r>
          </a:p>
        </p:txBody>
      </p:sp>
      <p:graphicFrame>
        <p:nvGraphicFramePr>
          <p:cNvPr id="22" name="Object 5"/>
          <p:cNvGraphicFramePr>
            <a:graphicFrameLocks noChangeAspect="1"/>
          </p:cNvGraphicFramePr>
          <p:nvPr>
            <p:extLst>
              <p:ext uri="{D42A27DB-BD31-4B8C-83A1-F6EECF244321}">
                <p14:modId xmlns:p14="http://schemas.microsoft.com/office/powerpoint/2010/main" val="1481757715"/>
              </p:ext>
            </p:extLst>
          </p:nvPr>
        </p:nvGraphicFramePr>
        <p:xfrm>
          <a:off x="3581400" y="2451100"/>
          <a:ext cx="4051300" cy="749300"/>
        </p:xfrm>
        <a:graphic>
          <a:graphicData uri="http://schemas.openxmlformats.org/presentationml/2006/ole">
            <mc:AlternateContent xmlns:mc="http://schemas.openxmlformats.org/markup-compatibility/2006">
              <mc:Choice xmlns:v="urn:schemas-microsoft-com:vml" Requires="v">
                <p:oleObj spid="_x0000_s84419" name="Equation" r:id="rId7" imgW="4051300" imgH="749300" progId="Equation.3">
                  <p:embed/>
                </p:oleObj>
              </mc:Choice>
              <mc:Fallback>
                <p:oleObj name="Equation" r:id="rId7" imgW="4051300" imgH="749300" progId="Equation.3">
                  <p:embed/>
                  <p:pic>
                    <p:nvPicPr>
                      <p:cNvPr id="89104"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2451100"/>
                        <a:ext cx="40513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2590800" y="3200400"/>
            <a:ext cx="6096000" cy="406400"/>
          </a:xfrm>
        </p:spPr>
        <p:txBody>
          <a:bodyPr/>
          <a:lstStyle/>
          <a:p>
            <a:pPr marL="292608" indent="-292608">
              <a:spcAft>
                <a:spcPts val="0"/>
              </a:spcAft>
              <a:buFont typeface="Arial" panose="020B0604020202020204" pitchFamily="34" charset="0"/>
              <a:buChar char="•"/>
            </a:pPr>
            <a:r>
              <a:rPr lang="en-US" altLang="en-US" sz="1800" dirty="0"/>
              <a:t>Considering each term in the acceleration equation,</a:t>
            </a:r>
          </a:p>
        </p:txBody>
      </p:sp>
      <p:graphicFrame>
        <p:nvGraphicFramePr>
          <p:cNvPr id="23" name="Object 4"/>
          <p:cNvGraphicFramePr>
            <a:graphicFrameLocks noChangeAspect="1"/>
          </p:cNvGraphicFramePr>
          <p:nvPr>
            <p:extLst>
              <p:ext uri="{D42A27DB-BD31-4B8C-83A1-F6EECF244321}">
                <p14:modId xmlns:p14="http://schemas.microsoft.com/office/powerpoint/2010/main" val="3670116322"/>
              </p:ext>
            </p:extLst>
          </p:nvPr>
        </p:nvGraphicFramePr>
        <p:xfrm>
          <a:off x="3276600" y="3657600"/>
          <a:ext cx="4406900" cy="774700"/>
        </p:xfrm>
        <a:graphic>
          <a:graphicData uri="http://schemas.openxmlformats.org/presentationml/2006/ole">
            <mc:AlternateContent xmlns:mc="http://schemas.openxmlformats.org/markup-compatibility/2006">
              <mc:Choice xmlns:v="urn:schemas-microsoft-com:vml" Requires="v">
                <p:oleObj spid="_x0000_s84420" name="Equation" r:id="rId9" imgW="4406900" imgH="774700" progId="Equation.3">
                  <p:embed/>
                </p:oleObj>
              </mc:Choice>
              <mc:Fallback>
                <p:oleObj name="Equation" r:id="rId9" imgW="4406900" imgH="774700" progId="Equation.3">
                  <p:embed/>
                  <p:pic>
                    <p:nvPicPr>
                      <p:cNvPr id="89102"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3657600"/>
                        <a:ext cx="44069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
          <p:cNvGraphicFramePr>
            <a:graphicFrameLocks noChangeAspect="1"/>
          </p:cNvGraphicFramePr>
          <p:nvPr>
            <p:extLst>
              <p:ext uri="{D42A27DB-BD31-4B8C-83A1-F6EECF244321}">
                <p14:modId xmlns:p14="http://schemas.microsoft.com/office/powerpoint/2010/main" val="504416080"/>
              </p:ext>
            </p:extLst>
          </p:nvPr>
        </p:nvGraphicFramePr>
        <p:xfrm>
          <a:off x="3276600" y="4635500"/>
          <a:ext cx="4699000" cy="1536700"/>
        </p:xfrm>
        <a:graphic>
          <a:graphicData uri="http://schemas.openxmlformats.org/presentationml/2006/ole">
            <mc:AlternateContent xmlns:mc="http://schemas.openxmlformats.org/markup-compatibility/2006">
              <mc:Choice xmlns:v="urn:schemas-microsoft-com:vml" Requires="v">
                <p:oleObj spid="_x0000_s84421" name="Equation" r:id="rId11" imgW="4699000" imgH="1536700" progId="Equation.3">
                  <p:embed/>
                </p:oleObj>
              </mc:Choice>
              <mc:Fallback>
                <p:oleObj name="Equation" r:id="rId11" imgW="4699000" imgH="1536700" progId="Equation.3">
                  <p:embed/>
                  <p:pic>
                    <p:nvPicPr>
                      <p:cNvPr id="89099"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6600" y="4635500"/>
                        <a:ext cx="4699000"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3429000" y="6248400"/>
            <a:ext cx="4267200" cy="381000"/>
          </a:xfrm>
        </p:spPr>
        <p:txBody>
          <a:bodyPr/>
          <a:lstStyle/>
          <a:p>
            <a:pPr>
              <a:spcBef>
                <a:spcPct val="50000"/>
              </a:spcBef>
            </a:pPr>
            <a:r>
              <a:rPr lang="en-US" altLang="en-US" sz="1800" dirty="0"/>
              <a:t>note: </a:t>
            </a:r>
            <a:r>
              <a:rPr lang="en-US" altLang="en-US" sz="1800" i="1" dirty="0">
                <a:latin typeface="Symbol" pitchFamily="18" charset="2"/>
              </a:rPr>
              <a:t>a</a:t>
            </a:r>
            <a:r>
              <a:rPr lang="en-US" altLang="en-US" sz="1800" baseline="-25000" dirty="0"/>
              <a:t>S</a:t>
            </a:r>
            <a:r>
              <a:rPr lang="en-US" altLang="en-US" sz="1800" dirty="0"/>
              <a:t> may be positive or negative</a:t>
            </a:r>
          </a:p>
        </p:txBody>
      </p:sp>
    </p:spTree>
    <p:extLst>
      <p:ext uri="{BB962C8B-B14F-4D97-AF65-F5344CB8AC3E}">
        <p14:creationId xmlns:p14="http://schemas.microsoft.com/office/powerpoint/2010/main" val="3506575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p"/>
      <p:bldP spid="7" grpId="0" build="p"/>
      <p:bldP spid="9"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15.19 </a:t>
            </a:r>
            <a:r>
              <a:rPr lang="en-US" altLang="en-US" sz="1000" b="1" dirty="0">
                <a:solidFill>
                  <a:srgbClr val="AD0B1E"/>
                </a:solidFill>
                <a:ea typeface="ＭＳ Ｐゴシック" pitchFamily="34" charset="-128"/>
              </a:rPr>
              <a:t>6</a:t>
            </a:r>
            <a:endParaRPr lang="en-US" sz="1000" b="1" dirty="0">
              <a:solidFill>
                <a:srgbClr val="AD0B1E"/>
              </a:solidFill>
            </a:endParaRPr>
          </a:p>
        </p:txBody>
      </p:sp>
      <p:pic>
        <p:nvPicPr>
          <p:cNvPr id="19" name="Picture 18" descr="A trangle is formed from the center of disk D, point B, to the center of disk S, point O, to the location of the pin P. The base of the triangle is square root of 2 times R.The distance from O to P is r. The distance from B to P is R.The angle at O is be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29" y="1295400"/>
            <a:ext cx="2124871" cy="151383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83797"/>
            <a:ext cx="2472831" cy="2003363"/>
          </a:xfrm>
          <a:prstGeom prst="rect">
            <a:avLst/>
          </a:prstGeom>
        </p:spPr>
      </p:pic>
      <p:sp>
        <p:nvSpPr>
          <p:cNvPr id="3" name="Content Placeholder 2"/>
          <p:cNvSpPr>
            <a:spLocks noGrp="1"/>
          </p:cNvSpPr>
          <p:nvPr>
            <p:ph idx="1"/>
          </p:nvPr>
        </p:nvSpPr>
        <p:spPr>
          <a:xfrm>
            <a:off x="2930030" y="990600"/>
            <a:ext cx="5756769" cy="940418"/>
          </a:xfrm>
        </p:spPr>
        <p:txBody>
          <a:bodyPr/>
          <a:lstStyle/>
          <a:p>
            <a:pPr marL="292608" indent="-292608">
              <a:spcBef>
                <a:spcPct val="50000"/>
              </a:spcBef>
              <a:spcAft>
                <a:spcPts val="0"/>
              </a:spcAft>
              <a:buFont typeface="Arial" panose="020B0604020202020204" pitchFamily="34" charset="0"/>
              <a:buChar char="•"/>
            </a:pPr>
            <a:r>
              <a:rPr lang="en-US" altLang="en-US" sz="2000" dirty="0"/>
              <a:t>The direction of the Coriolis acceleration is obtained by rotating the direction of the relative velocity</a:t>
            </a:r>
          </a:p>
        </p:txBody>
      </p:sp>
      <p:graphicFrame>
        <p:nvGraphicFramePr>
          <p:cNvPr id="18" name="Object 2"/>
          <p:cNvGraphicFramePr>
            <a:graphicFrameLocks noChangeAspect="1"/>
          </p:cNvGraphicFramePr>
          <p:nvPr>
            <p:extLst>
              <p:ext uri="{D42A27DB-BD31-4B8C-83A1-F6EECF244321}">
                <p14:modId xmlns:p14="http://schemas.microsoft.com/office/powerpoint/2010/main" val="3639390673"/>
              </p:ext>
            </p:extLst>
          </p:nvPr>
        </p:nvGraphicFramePr>
        <p:xfrm>
          <a:off x="4191000" y="1676400"/>
          <a:ext cx="406400" cy="330200"/>
        </p:xfrm>
        <a:graphic>
          <a:graphicData uri="http://schemas.openxmlformats.org/presentationml/2006/ole">
            <mc:AlternateContent xmlns:mc="http://schemas.openxmlformats.org/markup-compatibility/2006">
              <mc:Choice xmlns:v="urn:schemas-microsoft-com:vml" Requires="v">
                <p:oleObj spid="_x0000_s85549" name="Equation" r:id="rId5" imgW="406224" imgH="330057" progId="Equation.3">
                  <p:embed/>
                </p:oleObj>
              </mc:Choice>
              <mc:Fallback>
                <p:oleObj name="Equation" r:id="rId5" imgW="406224" imgH="330057" progId="Equation.3">
                  <p:embed/>
                  <p:pic>
                    <p:nvPicPr>
                      <p:cNvPr id="90119"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1676400"/>
                        <a:ext cx="4064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495800" y="1600200"/>
            <a:ext cx="2937370" cy="381000"/>
          </a:xfrm>
        </p:spPr>
        <p:txBody>
          <a:bodyPr/>
          <a:lstStyle/>
          <a:p>
            <a:pPr>
              <a:spcBef>
                <a:spcPct val="50000"/>
              </a:spcBef>
            </a:pPr>
            <a:r>
              <a:rPr lang="en-US" altLang="en-US" sz="2000" dirty="0"/>
              <a:t>by 90</a:t>
            </a:r>
            <a:r>
              <a:rPr lang="en-US" altLang="en-US" sz="2000" baseline="30000" dirty="0"/>
              <a:t>o </a:t>
            </a:r>
            <a:r>
              <a:rPr lang="en-US" altLang="en-US" sz="2000" dirty="0"/>
              <a:t>in the sense of </a:t>
            </a:r>
            <a:r>
              <a:rPr lang="en-US" altLang="en-US" sz="2000" i="1" dirty="0">
                <a:latin typeface="Symbol" pitchFamily="18" charset="2"/>
              </a:rPr>
              <a:t>w</a:t>
            </a:r>
            <a:r>
              <a:rPr lang="en-US" altLang="en-US" sz="2000" baseline="-25000" dirty="0"/>
              <a:t>S.</a:t>
            </a:r>
            <a:endParaRPr lang="en-US" altLang="en-US" sz="2000" dirty="0"/>
          </a:p>
        </p:txBody>
      </p:sp>
      <p:graphicFrame>
        <p:nvGraphicFramePr>
          <p:cNvPr id="13" name="Object 5"/>
          <p:cNvGraphicFramePr>
            <a:graphicFrameLocks noChangeAspect="1"/>
          </p:cNvGraphicFramePr>
          <p:nvPr>
            <p:extLst>
              <p:ext uri="{D42A27DB-BD31-4B8C-83A1-F6EECF244321}">
                <p14:modId xmlns:p14="http://schemas.microsoft.com/office/powerpoint/2010/main" val="4098620493"/>
              </p:ext>
            </p:extLst>
          </p:nvPr>
        </p:nvGraphicFramePr>
        <p:xfrm>
          <a:off x="3028950" y="2109470"/>
          <a:ext cx="5448300" cy="1243330"/>
        </p:xfrm>
        <a:graphic>
          <a:graphicData uri="http://schemas.openxmlformats.org/presentationml/2006/ole">
            <mc:AlternateContent xmlns:mc="http://schemas.openxmlformats.org/markup-compatibility/2006">
              <mc:Choice xmlns:v="urn:schemas-microsoft-com:vml" Requires="v">
                <p:oleObj spid="_x0000_s85550" name="Equation" r:id="rId7" imgW="4953000" imgH="1130300" progId="Equation.3">
                  <p:embed/>
                </p:oleObj>
              </mc:Choice>
              <mc:Fallback>
                <p:oleObj name="Equation" r:id="rId7" imgW="4953000" imgH="1130300" progId="Equation.3">
                  <p:embed/>
                  <p:pic>
                    <p:nvPicPr>
                      <p:cNvPr id="90127"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8950" y="2109470"/>
                        <a:ext cx="5448300" cy="124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2930030" y="3581400"/>
            <a:ext cx="3371850" cy="406400"/>
          </a:xfrm>
        </p:spPr>
        <p:txBody>
          <a:bodyPr/>
          <a:lstStyle/>
          <a:p>
            <a:pPr marL="292608" indent="-292608">
              <a:spcAft>
                <a:spcPts val="0"/>
              </a:spcAft>
              <a:buFont typeface="Arial" panose="020B0604020202020204" pitchFamily="34" charset="0"/>
              <a:buChar char="•"/>
            </a:pPr>
            <a:r>
              <a:rPr lang="en-US" altLang="en-US" sz="2000" dirty="0"/>
              <a:t>The relative acceleration</a:t>
            </a:r>
          </a:p>
        </p:txBody>
      </p:sp>
      <p:graphicFrame>
        <p:nvGraphicFramePr>
          <p:cNvPr id="16" name="Object 6"/>
          <p:cNvGraphicFramePr>
            <a:graphicFrameLocks noChangeAspect="1"/>
          </p:cNvGraphicFramePr>
          <p:nvPr>
            <p:extLst>
              <p:ext uri="{D42A27DB-BD31-4B8C-83A1-F6EECF244321}">
                <p14:modId xmlns:p14="http://schemas.microsoft.com/office/powerpoint/2010/main" val="238442329"/>
              </p:ext>
            </p:extLst>
          </p:nvPr>
        </p:nvGraphicFramePr>
        <p:xfrm>
          <a:off x="5882780" y="3699565"/>
          <a:ext cx="419100" cy="330200"/>
        </p:xfrm>
        <a:graphic>
          <a:graphicData uri="http://schemas.openxmlformats.org/presentationml/2006/ole">
            <mc:AlternateContent xmlns:mc="http://schemas.openxmlformats.org/markup-compatibility/2006">
              <mc:Choice xmlns:v="urn:schemas-microsoft-com:vml" Requires="v">
                <p:oleObj spid="_x0000_s85551" name="Equation" r:id="rId9" imgW="419100" imgH="330200" progId="Equation.3">
                  <p:embed/>
                </p:oleObj>
              </mc:Choice>
              <mc:Fallback>
                <p:oleObj name="Equation" r:id="rId9" imgW="419100" imgH="330200" progId="Equation.3">
                  <p:embed/>
                  <p:pic>
                    <p:nvPicPr>
                      <p:cNvPr id="90129"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2780" y="3699565"/>
                        <a:ext cx="419100" cy="330200"/>
                      </a:xfrm>
                      <a:prstGeom prst="rect">
                        <a:avLst/>
                      </a:prstGeom>
                      <a:noFill/>
                      <a:ln>
                        <a:noFill/>
                      </a:ln>
                      <a:effectLst/>
                    </p:spPr>
                  </p:pic>
                </p:oleObj>
              </mc:Fallback>
            </mc:AlternateContent>
          </a:graphicData>
        </a:graphic>
      </p:graphicFrame>
      <p:sp>
        <p:nvSpPr>
          <p:cNvPr id="9" name="Content Placeholder 8"/>
          <p:cNvSpPr>
            <a:spLocks noGrp="1"/>
          </p:cNvSpPr>
          <p:nvPr>
            <p:ph idx="16"/>
          </p:nvPr>
        </p:nvSpPr>
        <p:spPr>
          <a:xfrm>
            <a:off x="3276600" y="3605903"/>
            <a:ext cx="5410198" cy="826364"/>
          </a:xfrm>
        </p:spPr>
        <p:txBody>
          <a:bodyPr/>
          <a:lstStyle/>
          <a:p>
            <a:pPr indent="2968625">
              <a:spcBef>
                <a:spcPct val="50000"/>
              </a:spcBef>
            </a:pPr>
            <a:r>
              <a:rPr lang="en-US" altLang="en-US" sz="2000" dirty="0"/>
              <a:t>must be parallel to the slot.</a:t>
            </a:r>
          </a:p>
        </p:txBody>
      </p:sp>
      <p:sp>
        <p:nvSpPr>
          <p:cNvPr id="17" name="Content Placeholder 11"/>
          <p:cNvSpPr>
            <a:spLocks noGrp="1"/>
          </p:cNvSpPr>
          <p:nvPr>
            <p:ph idx="19"/>
          </p:nvPr>
        </p:nvSpPr>
        <p:spPr>
          <a:xfrm>
            <a:off x="2930030" y="4495800"/>
            <a:ext cx="5756768" cy="729941"/>
          </a:xfrm>
        </p:spPr>
        <p:txBody>
          <a:bodyPr/>
          <a:lstStyle/>
          <a:p>
            <a:pPr marL="292608" indent="-292608">
              <a:buFont typeface="Arial" panose="020B0604020202020204" pitchFamily="34" charset="0"/>
              <a:buChar char="•"/>
            </a:pPr>
            <a:r>
              <a:rPr lang="en-US" altLang="en-US" sz="2000" dirty="0"/>
              <a:t>Equating components of the acceleration terms perpendicular to the slot,</a:t>
            </a:r>
          </a:p>
        </p:txBody>
      </p:sp>
      <p:graphicFrame>
        <p:nvGraphicFramePr>
          <p:cNvPr id="14" name="Object 4"/>
          <p:cNvGraphicFramePr>
            <a:graphicFrameLocks noChangeAspect="1"/>
          </p:cNvGraphicFramePr>
          <p:nvPr>
            <p:extLst>
              <p:ext uri="{D42A27DB-BD31-4B8C-83A1-F6EECF244321}">
                <p14:modId xmlns:p14="http://schemas.microsoft.com/office/powerpoint/2010/main" val="1911468771"/>
              </p:ext>
            </p:extLst>
          </p:nvPr>
        </p:nvGraphicFramePr>
        <p:xfrm>
          <a:off x="3810000" y="5297179"/>
          <a:ext cx="3187700" cy="647700"/>
        </p:xfrm>
        <a:graphic>
          <a:graphicData uri="http://schemas.openxmlformats.org/presentationml/2006/ole">
            <mc:AlternateContent xmlns:mc="http://schemas.openxmlformats.org/markup-compatibility/2006">
              <mc:Choice xmlns:v="urn:schemas-microsoft-com:vml" Requires="v">
                <p:oleObj spid="_x0000_s85552" name="Equation" r:id="rId11" imgW="3187700" imgH="647700" progId="Equation.3">
                  <p:embed/>
                </p:oleObj>
              </mc:Choice>
              <mc:Fallback>
                <p:oleObj name="Equation" r:id="rId11" imgW="3187700" imgH="647700" progId="Equation.3">
                  <p:embed/>
                  <p:pic>
                    <p:nvPicPr>
                      <p:cNvPr id="90125"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5297179"/>
                        <a:ext cx="31877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343210876"/>
              </p:ext>
            </p:extLst>
          </p:nvPr>
        </p:nvGraphicFramePr>
        <p:xfrm>
          <a:off x="6467475" y="6038541"/>
          <a:ext cx="1816100" cy="330200"/>
        </p:xfrm>
        <a:graphic>
          <a:graphicData uri="http://schemas.openxmlformats.org/presentationml/2006/ole">
            <mc:AlternateContent xmlns:mc="http://schemas.openxmlformats.org/markup-compatibility/2006">
              <mc:Choice xmlns:v="urn:schemas-microsoft-com:vml" Requires="v">
                <p:oleObj spid="_x0000_s85553" name="Equation" r:id="rId13" imgW="1816100" imgH="330200" progId="Equation.3">
                  <p:embed/>
                </p:oleObj>
              </mc:Choice>
              <mc:Fallback>
                <p:oleObj name="Equation" r:id="rId13" imgW="1816100" imgH="330200" progId="Equation.3">
                  <p:embed/>
                  <p:pic>
                    <p:nvPicPr>
                      <p:cNvPr id="90123"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67475" y="6038541"/>
                        <a:ext cx="1816100" cy="330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22251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7"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15.20</a:t>
            </a:r>
            <a:endParaRPr lang="en-US" b="1" dirty="0"/>
          </a:p>
        </p:txBody>
      </p:sp>
      <p:pic>
        <p:nvPicPr>
          <p:cNvPr id="18" name="Picture 17" descr="The machanism has two disks: solid disk D, which has a pin on its periphery, and disk S which has four radial slots into which the pin can slide. The radius R of both disks is 50 mm. The distance between the disk centers is the sqaure root of 2 times R. The angle phi measures the angular location of pin P on disk D, and is at 135 degrees just as the pin enters a slot on disk 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75" y="1305643"/>
            <a:ext cx="3542025" cy="2885357"/>
          </a:xfrm>
          <a:prstGeom prst="rect">
            <a:avLst/>
          </a:prstGeom>
        </p:spPr>
      </p:pic>
      <p:sp>
        <p:nvSpPr>
          <p:cNvPr id="3" name="Content Placeholder 2"/>
          <p:cNvSpPr>
            <a:spLocks noGrp="1"/>
          </p:cNvSpPr>
          <p:nvPr>
            <p:ph idx="1"/>
          </p:nvPr>
        </p:nvSpPr>
        <p:spPr>
          <a:xfrm>
            <a:off x="4419600" y="1447800"/>
            <a:ext cx="4267200" cy="3048000"/>
          </a:xfrm>
        </p:spPr>
        <p:txBody>
          <a:bodyPr/>
          <a:lstStyle/>
          <a:p>
            <a:pPr>
              <a:spcBef>
                <a:spcPts val="0"/>
              </a:spcBef>
              <a:spcAft>
                <a:spcPts val="0"/>
              </a:spcAft>
            </a:pPr>
            <a:r>
              <a:rPr lang="en-US" altLang="en-US" sz="2000" b="1" dirty="0">
                <a:solidFill>
                  <a:srgbClr val="AD0B1E"/>
                </a:solidFill>
              </a:rPr>
              <a:t>Reflect and Think:</a:t>
            </a:r>
          </a:p>
          <a:p>
            <a:pPr marL="292608" indent="-292608">
              <a:spcBef>
                <a:spcPts val="0"/>
              </a:spcBef>
              <a:spcAft>
                <a:spcPts val="0"/>
              </a:spcAft>
              <a:buFontTx/>
              <a:buChar char="•"/>
            </a:pPr>
            <a:r>
              <a:rPr lang="en-US" altLang="en-US" sz="2000" dirty="0"/>
              <a:t>It seems reasonable that, since disk S starts and stops over the very short time intervals when pin P is engaged in the slots, the disk must have a very large angular acceleration. An alternative approach would have been to use the vector algebra approach.</a:t>
            </a:r>
          </a:p>
        </p:txBody>
      </p:sp>
    </p:spTree>
    <p:extLst>
      <p:ext uri="{BB962C8B-B14F-4D97-AF65-F5344CB8AC3E}">
        <p14:creationId xmlns:p14="http://schemas.microsoft.com/office/powerpoint/2010/main" val="1335075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Motion About a Fixed Point</a:t>
            </a:r>
            <a:endParaRPr lang="en-US" b="1" dirty="0">
              <a:solidFill>
                <a:srgbClr val="AD0B1E"/>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01" y="1143000"/>
            <a:ext cx="1630771" cy="1781514"/>
          </a:xfrm>
          <a:prstGeom prst="rect">
            <a:avLst/>
          </a:prstGeom>
        </p:spPr>
      </p:pic>
      <p:sp>
        <p:nvSpPr>
          <p:cNvPr id="3" name="Content Placeholder 2"/>
          <p:cNvSpPr>
            <a:spLocks noGrp="1"/>
          </p:cNvSpPr>
          <p:nvPr>
            <p:ph idx="1"/>
          </p:nvPr>
        </p:nvSpPr>
        <p:spPr>
          <a:xfrm>
            <a:off x="2590800" y="990600"/>
            <a:ext cx="6096000" cy="990600"/>
          </a:xfrm>
        </p:spPr>
        <p:txBody>
          <a:bodyPr/>
          <a:lstStyle/>
          <a:p>
            <a:pPr marL="292608" indent="-292608">
              <a:spcBef>
                <a:spcPts val="0"/>
              </a:spcBef>
              <a:spcAft>
                <a:spcPts val="0"/>
              </a:spcAft>
              <a:buFont typeface="Arial" panose="020B0604020202020204" pitchFamily="34" charset="0"/>
              <a:buChar char="•"/>
            </a:pPr>
            <a:r>
              <a:rPr lang="en-US" altLang="en-US" sz="2000" dirty="0"/>
              <a:t>The most general displacement of a rigid body with a fixed point </a:t>
            </a:r>
            <a:r>
              <a:rPr lang="en-US" altLang="en-US" sz="2000" i="1" dirty="0"/>
              <a:t>O</a:t>
            </a:r>
            <a:r>
              <a:rPr lang="en-US" altLang="en-US" sz="2000" dirty="0"/>
              <a:t> is equivalent to a rotation of the body about an axis through </a:t>
            </a:r>
            <a:r>
              <a:rPr lang="en-US" altLang="en-US" sz="2000" i="1" dirty="0"/>
              <a:t>O</a:t>
            </a:r>
            <a:r>
              <a:rPr lang="en-US" altLang="en-US" sz="2000" dirty="0"/>
              <a:t>.</a:t>
            </a:r>
          </a:p>
        </p:txBody>
      </p:sp>
      <p:sp>
        <p:nvSpPr>
          <p:cNvPr id="6" name="Content Placeholder 5"/>
          <p:cNvSpPr>
            <a:spLocks noGrp="1"/>
          </p:cNvSpPr>
          <p:nvPr>
            <p:ph idx="13"/>
          </p:nvPr>
        </p:nvSpPr>
        <p:spPr>
          <a:xfrm>
            <a:off x="2590800" y="1899424"/>
            <a:ext cx="6096000" cy="762000"/>
          </a:xfrm>
        </p:spPr>
        <p:txBody>
          <a:bodyPr/>
          <a:lstStyle/>
          <a:p>
            <a:pPr marL="292608" indent="-292608">
              <a:spcBef>
                <a:spcPts val="0"/>
              </a:spcBef>
              <a:spcAft>
                <a:spcPts val="0"/>
              </a:spcAft>
              <a:buFont typeface="Arial" panose="020B0604020202020204" pitchFamily="34" charset="0"/>
              <a:buChar char="•"/>
            </a:pPr>
            <a:r>
              <a:rPr lang="en-US" altLang="en-US" sz="2000" dirty="0"/>
              <a:t>With the instantaneous axis of rotation and angular velocity </a:t>
            </a:r>
            <a:endParaRPr lang="en-US" sz="2000" dirty="0"/>
          </a:p>
        </p:txBody>
      </p:sp>
      <p:graphicFrame>
        <p:nvGraphicFramePr>
          <p:cNvPr id="14" name="Object 7"/>
          <p:cNvGraphicFramePr>
            <a:graphicFrameLocks noChangeAspect="1"/>
          </p:cNvGraphicFramePr>
          <p:nvPr>
            <p:extLst>
              <p:ext uri="{D42A27DB-BD31-4B8C-83A1-F6EECF244321}">
                <p14:modId xmlns:p14="http://schemas.microsoft.com/office/powerpoint/2010/main" val="3201215976"/>
              </p:ext>
            </p:extLst>
          </p:nvPr>
        </p:nvGraphicFramePr>
        <p:xfrm>
          <a:off x="3810000" y="2286000"/>
          <a:ext cx="304800" cy="292100"/>
        </p:xfrm>
        <a:graphic>
          <a:graphicData uri="http://schemas.openxmlformats.org/presentationml/2006/ole">
            <mc:AlternateContent xmlns:mc="http://schemas.openxmlformats.org/markup-compatibility/2006">
              <mc:Choice xmlns:v="urn:schemas-microsoft-com:vml" Requires="v">
                <p:oleObj spid="_x0000_s86664" name="Equation" r:id="rId4" imgW="304668" imgH="291973" progId="Equation.3">
                  <p:embed/>
                </p:oleObj>
              </mc:Choice>
              <mc:Fallback>
                <p:oleObj name="Equation" r:id="rId4" imgW="304668" imgH="291973" progId="Equation.3">
                  <p:embed/>
                  <p:pic>
                    <p:nvPicPr>
                      <p:cNvPr id="9525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2286000"/>
                        <a:ext cx="3048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038600" y="2209800"/>
            <a:ext cx="4343400" cy="384215"/>
          </a:xfrm>
        </p:spPr>
        <p:txBody>
          <a:bodyPr/>
          <a:lstStyle/>
          <a:p>
            <a:r>
              <a:rPr lang="en-US" altLang="en-US" sz="2000" dirty="0"/>
              <a:t>the velocity of a particle </a:t>
            </a:r>
            <a:r>
              <a:rPr lang="en-US" altLang="en-US" sz="2000" i="1" dirty="0"/>
              <a:t>P</a:t>
            </a:r>
            <a:r>
              <a:rPr lang="en-US" altLang="en-US" sz="2000" dirty="0"/>
              <a:t> of the body is</a:t>
            </a:r>
          </a:p>
        </p:txBody>
      </p:sp>
      <p:graphicFrame>
        <p:nvGraphicFramePr>
          <p:cNvPr id="15" name="Object 6"/>
          <p:cNvGraphicFramePr>
            <a:graphicFrameLocks noChangeAspect="1"/>
          </p:cNvGraphicFramePr>
          <p:nvPr>
            <p:extLst>
              <p:ext uri="{D42A27DB-BD31-4B8C-83A1-F6EECF244321}">
                <p14:modId xmlns:p14="http://schemas.microsoft.com/office/powerpoint/2010/main" val="3909725654"/>
              </p:ext>
            </p:extLst>
          </p:nvPr>
        </p:nvGraphicFramePr>
        <p:xfrm>
          <a:off x="4267200" y="2667000"/>
          <a:ext cx="1498600" cy="609600"/>
        </p:xfrm>
        <a:graphic>
          <a:graphicData uri="http://schemas.openxmlformats.org/presentationml/2006/ole">
            <mc:AlternateContent xmlns:mc="http://schemas.openxmlformats.org/markup-compatibility/2006">
              <mc:Choice xmlns:v="urn:schemas-microsoft-com:vml" Requires="v">
                <p:oleObj spid="_x0000_s86665" name="Equation" r:id="rId6" imgW="1498600" imgH="609600" progId="Equation.DSMT4">
                  <p:embed/>
                </p:oleObj>
              </mc:Choice>
              <mc:Fallback>
                <p:oleObj name="Equation" r:id="rId6" imgW="1498600" imgH="609600" progId="Equation.DSMT4">
                  <p:embed/>
                  <p:pic>
                    <p:nvPicPr>
                      <p:cNvPr id="9525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2667000"/>
                        <a:ext cx="1498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048000" y="3200400"/>
            <a:ext cx="4191000" cy="304800"/>
          </a:xfrm>
        </p:spPr>
        <p:txBody>
          <a:bodyPr/>
          <a:lstStyle/>
          <a:p>
            <a:r>
              <a:rPr lang="en-US" altLang="en-US" sz="2000" dirty="0"/>
              <a:t>and the acceleration of the particle </a:t>
            </a:r>
            <a:r>
              <a:rPr lang="en-US" altLang="en-US" sz="2000" i="1" dirty="0"/>
              <a:t>P</a:t>
            </a:r>
            <a:r>
              <a:rPr lang="en-US" altLang="en-US" sz="2000" dirty="0"/>
              <a:t> is</a:t>
            </a:r>
          </a:p>
        </p:txBody>
      </p:sp>
      <p:graphicFrame>
        <p:nvGraphicFramePr>
          <p:cNvPr id="18" name="Object 5"/>
          <p:cNvGraphicFramePr>
            <a:graphicFrameLocks noChangeAspect="1"/>
          </p:cNvGraphicFramePr>
          <p:nvPr>
            <p:extLst>
              <p:ext uri="{D42A27DB-BD31-4B8C-83A1-F6EECF244321}">
                <p14:modId xmlns:p14="http://schemas.microsoft.com/office/powerpoint/2010/main" val="962784343"/>
              </p:ext>
            </p:extLst>
          </p:nvPr>
        </p:nvGraphicFramePr>
        <p:xfrm>
          <a:off x="3652838" y="3557588"/>
          <a:ext cx="3568700" cy="609600"/>
        </p:xfrm>
        <a:graphic>
          <a:graphicData uri="http://schemas.openxmlformats.org/presentationml/2006/ole">
            <mc:AlternateContent xmlns:mc="http://schemas.openxmlformats.org/markup-compatibility/2006">
              <mc:Choice xmlns:v="urn:schemas-microsoft-com:vml" Requires="v">
                <p:oleObj spid="_x0000_s86666" name="Equation" r:id="rId8" imgW="3568700" imgH="609600" progId="Equation.3">
                  <p:embed/>
                </p:oleObj>
              </mc:Choice>
              <mc:Fallback>
                <p:oleObj name="Equation" r:id="rId8" imgW="3568700" imgH="609600" progId="Equation.3">
                  <p:embed/>
                  <p:pic>
                    <p:nvPicPr>
                      <p:cNvPr id="9525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2838" y="3557588"/>
                        <a:ext cx="35687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308" y="2971800"/>
            <a:ext cx="1962157" cy="1793976"/>
          </a:xfrm>
          <a:prstGeom prst="rect">
            <a:avLst/>
          </a:prstGeom>
        </p:spPr>
      </p:pic>
      <p:sp>
        <p:nvSpPr>
          <p:cNvPr id="9" name="Content Placeholder 8"/>
          <p:cNvSpPr>
            <a:spLocks noGrp="1"/>
          </p:cNvSpPr>
          <p:nvPr>
            <p:ph idx="16"/>
          </p:nvPr>
        </p:nvSpPr>
        <p:spPr>
          <a:xfrm>
            <a:off x="2590800" y="4164399"/>
            <a:ext cx="3200400" cy="457200"/>
          </a:xfrm>
        </p:spPr>
        <p:txBody>
          <a:bodyPr/>
          <a:lstStyle/>
          <a:p>
            <a:pPr marL="292608" indent="-292608">
              <a:spcBef>
                <a:spcPts val="0"/>
              </a:spcBef>
              <a:spcAft>
                <a:spcPts val="0"/>
              </a:spcAft>
              <a:buFont typeface="Arial" panose="020B0604020202020204" pitchFamily="34" charset="0"/>
              <a:buChar char="•"/>
            </a:pPr>
            <a:r>
              <a:rPr lang="en-US" altLang="en-US" sz="2000" dirty="0"/>
              <a:t>The angular acceleration</a:t>
            </a:r>
            <a:endParaRPr lang="en-US" sz="2000" dirty="0"/>
          </a:p>
        </p:txBody>
      </p:sp>
      <p:graphicFrame>
        <p:nvGraphicFramePr>
          <p:cNvPr id="17" name="Object 3"/>
          <p:cNvGraphicFramePr>
            <a:graphicFrameLocks noChangeAspect="1"/>
          </p:cNvGraphicFramePr>
          <p:nvPr>
            <p:extLst>
              <p:ext uri="{D42A27DB-BD31-4B8C-83A1-F6EECF244321}">
                <p14:modId xmlns:p14="http://schemas.microsoft.com/office/powerpoint/2010/main" val="933257639"/>
              </p:ext>
            </p:extLst>
          </p:nvPr>
        </p:nvGraphicFramePr>
        <p:xfrm>
          <a:off x="5562600" y="4240599"/>
          <a:ext cx="203200" cy="241300"/>
        </p:xfrm>
        <a:graphic>
          <a:graphicData uri="http://schemas.openxmlformats.org/presentationml/2006/ole">
            <mc:AlternateContent xmlns:mc="http://schemas.openxmlformats.org/markup-compatibility/2006">
              <mc:Choice xmlns:v="urn:schemas-microsoft-com:vml" Requires="v">
                <p:oleObj spid="_x0000_s86667" name="Equation" r:id="rId11" imgW="203112" imgH="241195" progId="Equation.3">
                  <p:embed/>
                </p:oleObj>
              </mc:Choice>
              <mc:Fallback>
                <p:oleObj name="Equation" r:id="rId11" imgW="203112" imgH="241195" progId="Equation.3">
                  <p:embed/>
                  <p:pic>
                    <p:nvPicPr>
                      <p:cNvPr id="95247"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2600" y="4240599"/>
                        <a:ext cx="203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2895600" y="4164399"/>
            <a:ext cx="5791200" cy="758864"/>
          </a:xfrm>
        </p:spPr>
        <p:txBody>
          <a:bodyPr/>
          <a:lstStyle/>
          <a:p>
            <a:pPr indent="2624138"/>
            <a:r>
              <a:rPr lang="en-US" altLang="en-US" sz="2000" dirty="0"/>
              <a:t>   represents the velocity of the tip of</a:t>
            </a:r>
            <a:endParaRPr lang="en-US" sz="2000" dirty="0"/>
          </a:p>
        </p:txBody>
      </p:sp>
      <p:graphicFrame>
        <p:nvGraphicFramePr>
          <p:cNvPr id="16" name="Object 2"/>
          <p:cNvGraphicFramePr>
            <a:graphicFrameLocks noChangeAspect="1"/>
          </p:cNvGraphicFramePr>
          <p:nvPr>
            <p:extLst>
              <p:ext uri="{D42A27DB-BD31-4B8C-83A1-F6EECF244321}">
                <p14:modId xmlns:p14="http://schemas.microsoft.com/office/powerpoint/2010/main" val="3224965367"/>
              </p:ext>
            </p:extLst>
          </p:nvPr>
        </p:nvGraphicFramePr>
        <p:xfrm>
          <a:off x="3997504" y="4545399"/>
          <a:ext cx="292100" cy="292100"/>
        </p:xfrm>
        <a:graphic>
          <a:graphicData uri="http://schemas.openxmlformats.org/presentationml/2006/ole">
            <mc:AlternateContent xmlns:mc="http://schemas.openxmlformats.org/markup-compatibility/2006">
              <mc:Choice xmlns:v="urn:schemas-microsoft-com:vml" Requires="v">
                <p:oleObj spid="_x0000_s86668" name="Equation" r:id="rId13" imgW="291973" imgH="291973" progId="Equation.3">
                  <p:embed/>
                </p:oleObj>
              </mc:Choice>
              <mc:Fallback>
                <p:oleObj name="Equation" r:id="rId13" imgW="291973" imgH="291973" progId="Equation.3">
                  <p:embed/>
                  <p:pic>
                    <p:nvPicPr>
                      <p:cNvPr id="95246"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7504" y="4545399"/>
                        <a:ext cx="2921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Content Placeholder 10"/>
          <p:cNvSpPr>
            <a:spLocks noGrp="1"/>
          </p:cNvSpPr>
          <p:nvPr>
            <p:ph idx="18"/>
          </p:nvPr>
        </p:nvSpPr>
        <p:spPr>
          <a:xfrm>
            <a:off x="2590800" y="4800600"/>
            <a:ext cx="1892300" cy="457200"/>
          </a:xfrm>
        </p:spPr>
        <p:txBody>
          <a:bodyPr/>
          <a:lstStyle/>
          <a:p>
            <a:pPr marL="292608" indent="-292608">
              <a:spcBef>
                <a:spcPts val="0"/>
              </a:spcBef>
              <a:spcAft>
                <a:spcPts val="0"/>
              </a:spcAft>
              <a:buFont typeface="Arial" panose="020B0604020202020204" pitchFamily="34" charset="0"/>
              <a:buChar char="•"/>
            </a:pPr>
            <a:r>
              <a:rPr lang="en-US" altLang="en-US" sz="2000" dirty="0"/>
              <a:t>As the vector</a:t>
            </a:r>
            <a:endParaRPr lang="en-US" sz="2000" dirty="0"/>
          </a:p>
        </p:txBody>
      </p:sp>
      <p:graphicFrame>
        <p:nvGraphicFramePr>
          <p:cNvPr id="19" name="Object 4"/>
          <p:cNvGraphicFramePr>
            <a:graphicFrameLocks noChangeAspect="1"/>
          </p:cNvGraphicFramePr>
          <p:nvPr>
            <p:extLst>
              <p:ext uri="{D42A27DB-BD31-4B8C-83A1-F6EECF244321}">
                <p14:modId xmlns:p14="http://schemas.microsoft.com/office/powerpoint/2010/main" val="4016042740"/>
              </p:ext>
            </p:extLst>
          </p:nvPr>
        </p:nvGraphicFramePr>
        <p:xfrm>
          <a:off x="4419600" y="4886326"/>
          <a:ext cx="215900" cy="241300"/>
        </p:xfrm>
        <a:graphic>
          <a:graphicData uri="http://schemas.openxmlformats.org/presentationml/2006/ole">
            <mc:AlternateContent xmlns:mc="http://schemas.openxmlformats.org/markup-compatibility/2006">
              <mc:Choice xmlns:v="urn:schemas-microsoft-com:vml" Requires="v">
                <p:oleObj spid="_x0000_s86669" name="Equation" r:id="rId15" imgW="215713" imgH="241091" progId="Equation.3">
                  <p:embed/>
                </p:oleObj>
              </mc:Choice>
              <mc:Fallback>
                <p:oleObj name="Equation" r:id="rId15" imgW="215713" imgH="241091" progId="Equation.3">
                  <p:embed/>
                  <p:pic>
                    <p:nvPicPr>
                      <p:cNvPr id="95249"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9600" y="4886326"/>
                        <a:ext cx="2159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Content Placeholder 11"/>
          <p:cNvSpPr>
            <a:spLocks noGrp="1"/>
          </p:cNvSpPr>
          <p:nvPr>
            <p:ph idx="19"/>
          </p:nvPr>
        </p:nvSpPr>
        <p:spPr>
          <a:xfrm>
            <a:off x="2895600" y="4800600"/>
            <a:ext cx="5715000" cy="938637"/>
          </a:xfrm>
        </p:spPr>
        <p:txBody>
          <a:bodyPr/>
          <a:lstStyle/>
          <a:p>
            <a:pPr indent="1709738"/>
            <a:r>
              <a:rPr lang="en-US" altLang="en-US" sz="2000" dirty="0"/>
              <a:t>moves within the body and in space, it generates a body cone and space cone which are tangent along the instantaneous axis of rotation.</a:t>
            </a:r>
          </a:p>
        </p:txBody>
      </p:sp>
      <p:pic>
        <p:nvPicPr>
          <p:cNvPr id="22" name="Picture 2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3400" y="5029200"/>
            <a:ext cx="1854340" cy="1535247"/>
          </a:xfrm>
          <a:prstGeom prst="rect">
            <a:avLst/>
          </a:prstGeom>
        </p:spPr>
      </p:pic>
      <p:sp>
        <p:nvSpPr>
          <p:cNvPr id="13" name="Content Placeholder 12"/>
          <p:cNvSpPr>
            <a:spLocks noGrp="1"/>
          </p:cNvSpPr>
          <p:nvPr>
            <p:ph idx="20"/>
          </p:nvPr>
        </p:nvSpPr>
        <p:spPr>
          <a:xfrm>
            <a:off x="2590800" y="5817802"/>
            <a:ext cx="6096000" cy="735398"/>
          </a:xfrm>
        </p:spPr>
        <p:txBody>
          <a:bodyPr/>
          <a:lstStyle/>
          <a:p>
            <a:pPr marL="292608" indent="-292608">
              <a:spcBef>
                <a:spcPts val="0"/>
              </a:spcBef>
              <a:spcAft>
                <a:spcPts val="0"/>
              </a:spcAft>
              <a:buFont typeface="Arial" panose="020B0604020202020204" pitchFamily="34" charset="0"/>
              <a:buChar char="•"/>
            </a:pPr>
            <a:r>
              <a:rPr lang="en-US" altLang="en-US" sz="2000" dirty="0"/>
              <a:t>Angular velocities have magnitude and direction and obey parallelogram law of addition. They are vectors.</a:t>
            </a:r>
          </a:p>
        </p:txBody>
      </p:sp>
    </p:spTree>
    <p:extLst>
      <p:ext uri="{BB962C8B-B14F-4D97-AF65-F5344CB8AC3E}">
        <p14:creationId xmlns:p14="http://schemas.microsoft.com/office/powerpoint/2010/main" val="2374753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P spid="12" grpId="0" build="p"/>
      <p:bldP spid="1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General Motion</a:t>
            </a:r>
            <a:endParaRPr lang="en-US" b="1" dirty="0">
              <a:solidFill>
                <a:srgbClr val="AD0B1E"/>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60" y="1055418"/>
            <a:ext cx="2925240" cy="3821382"/>
          </a:xfrm>
          <a:prstGeom prst="rect">
            <a:avLst/>
          </a:prstGeom>
        </p:spPr>
      </p:pic>
      <p:sp>
        <p:nvSpPr>
          <p:cNvPr id="3" name="Content Placeholder 2"/>
          <p:cNvSpPr>
            <a:spLocks noGrp="1"/>
          </p:cNvSpPr>
          <p:nvPr>
            <p:ph idx="1"/>
          </p:nvPr>
        </p:nvSpPr>
        <p:spPr>
          <a:xfrm>
            <a:off x="3581400" y="990600"/>
            <a:ext cx="5105400" cy="457200"/>
          </a:xfrm>
        </p:spPr>
        <p:txBody>
          <a:bodyPr/>
          <a:lstStyle/>
          <a:p>
            <a:pPr marL="292608" indent="-292608">
              <a:spcBef>
                <a:spcPts val="0"/>
              </a:spcBef>
              <a:spcAft>
                <a:spcPts val="0"/>
              </a:spcAft>
              <a:buFont typeface="Arial" panose="020B0604020202020204" pitchFamily="34" charset="0"/>
              <a:buChar char="•"/>
            </a:pPr>
            <a:r>
              <a:rPr lang="en-US" altLang="en-US" sz="2000" dirty="0"/>
              <a:t>For particles </a:t>
            </a:r>
            <a:r>
              <a:rPr lang="en-US" altLang="en-US" sz="2000" i="1" dirty="0"/>
              <a:t>A</a:t>
            </a:r>
            <a:r>
              <a:rPr lang="en-US" altLang="en-US" sz="2000" dirty="0"/>
              <a:t> and </a:t>
            </a:r>
            <a:r>
              <a:rPr lang="en-US" altLang="en-US" sz="2000" i="1" dirty="0"/>
              <a:t>B</a:t>
            </a:r>
            <a:r>
              <a:rPr lang="en-US" altLang="en-US" sz="2000" dirty="0"/>
              <a:t> of a rigid body,</a:t>
            </a:r>
          </a:p>
        </p:txBody>
      </p:sp>
      <p:graphicFrame>
        <p:nvGraphicFramePr>
          <p:cNvPr id="14" name="Object 4"/>
          <p:cNvGraphicFramePr>
            <a:graphicFrameLocks noChangeAspect="1"/>
          </p:cNvGraphicFramePr>
          <p:nvPr>
            <p:extLst>
              <p:ext uri="{D42A27DB-BD31-4B8C-83A1-F6EECF244321}">
                <p14:modId xmlns:p14="http://schemas.microsoft.com/office/powerpoint/2010/main" val="2093759607"/>
              </p:ext>
            </p:extLst>
          </p:nvPr>
        </p:nvGraphicFramePr>
        <p:xfrm>
          <a:off x="4876800" y="1612900"/>
          <a:ext cx="1524000" cy="368300"/>
        </p:xfrm>
        <a:graphic>
          <a:graphicData uri="http://schemas.openxmlformats.org/presentationml/2006/ole">
            <mc:AlternateContent xmlns:mc="http://schemas.openxmlformats.org/markup-compatibility/2006">
              <mc:Choice xmlns:v="urn:schemas-microsoft-com:vml" Requires="v">
                <p:oleObj spid="_x0000_s87354" name="Equation" r:id="rId4" imgW="1524000" imgH="368300" progId="Equation.3">
                  <p:embed/>
                </p:oleObj>
              </mc:Choice>
              <mc:Fallback>
                <p:oleObj name="Equation" r:id="rId4" imgW="1524000" imgH="368300" progId="Equation.3">
                  <p:embed/>
                  <p:pic>
                    <p:nvPicPr>
                      <p:cNvPr id="9627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612900"/>
                        <a:ext cx="1524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581400" y="2128024"/>
            <a:ext cx="5105400" cy="996176"/>
          </a:xfrm>
        </p:spPr>
        <p:txBody>
          <a:bodyPr/>
          <a:lstStyle/>
          <a:p>
            <a:pPr marL="292608" indent="-292608">
              <a:spcBef>
                <a:spcPts val="0"/>
              </a:spcBef>
              <a:spcAft>
                <a:spcPts val="0"/>
              </a:spcAft>
              <a:buFont typeface="Arial" panose="020B0604020202020204" pitchFamily="34" charset="0"/>
              <a:buChar char="•"/>
            </a:pPr>
            <a:r>
              <a:rPr lang="en-US" altLang="en-US" sz="2000" dirty="0"/>
              <a:t>Particle </a:t>
            </a:r>
            <a:r>
              <a:rPr lang="en-US" altLang="en-US" sz="2000" i="1" dirty="0"/>
              <a:t>A</a:t>
            </a:r>
            <a:r>
              <a:rPr lang="en-US" altLang="en-US" sz="2000" dirty="0"/>
              <a:t> is fixed within the body and motion of the body relative to </a:t>
            </a:r>
            <a:r>
              <a:rPr lang="en-US" altLang="en-US" sz="2000" i="1" dirty="0"/>
              <a:t>AX′Y′Z′</a:t>
            </a:r>
            <a:r>
              <a:rPr lang="en-US" altLang="en-US" sz="2000" dirty="0"/>
              <a:t> is the motion of a body with a fixed point</a:t>
            </a:r>
          </a:p>
        </p:txBody>
      </p:sp>
      <p:graphicFrame>
        <p:nvGraphicFramePr>
          <p:cNvPr id="15" name="Object 3"/>
          <p:cNvGraphicFramePr>
            <a:graphicFrameLocks noChangeAspect="1"/>
          </p:cNvGraphicFramePr>
          <p:nvPr>
            <p:extLst>
              <p:ext uri="{D42A27DB-BD31-4B8C-83A1-F6EECF244321}">
                <p14:modId xmlns:p14="http://schemas.microsoft.com/office/powerpoint/2010/main" val="1184806037"/>
              </p:ext>
            </p:extLst>
          </p:nvPr>
        </p:nvGraphicFramePr>
        <p:xfrm>
          <a:off x="4533900" y="3276600"/>
          <a:ext cx="1866900" cy="368300"/>
        </p:xfrm>
        <a:graphic>
          <a:graphicData uri="http://schemas.openxmlformats.org/presentationml/2006/ole">
            <mc:AlternateContent xmlns:mc="http://schemas.openxmlformats.org/markup-compatibility/2006">
              <mc:Choice xmlns:v="urn:schemas-microsoft-com:vml" Requires="v">
                <p:oleObj spid="_x0000_s87355" name="Equation" r:id="rId6" imgW="1866900" imgH="368300" progId="Equation.3">
                  <p:embed/>
                </p:oleObj>
              </mc:Choice>
              <mc:Fallback>
                <p:oleObj name="Equation" r:id="rId6" imgW="1866900" imgH="368300" progId="Equation.3">
                  <p:embed/>
                  <p:pic>
                    <p:nvPicPr>
                      <p:cNvPr id="96268"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3900" y="3276600"/>
                        <a:ext cx="1866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581400" y="3733800"/>
            <a:ext cx="5105400" cy="381000"/>
          </a:xfrm>
        </p:spPr>
        <p:txBody>
          <a:bodyPr/>
          <a:lstStyle/>
          <a:p>
            <a:pPr marL="292608" indent="-292608">
              <a:spcBef>
                <a:spcPts val="0"/>
              </a:spcBef>
              <a:spcAft>
                <a:spcPts val="0"/>
              </a:spcAft>
              <a:buFont typeface="Arial" panose="020B0604020202020204" pitchFamily="34" charset="0"/>
              <a:buChar char="•"/>
            </a:pPr>
            <a:r>
              <a:rPr lang="en-US" altLang="en-US" sz="2000" dirty="0"/>
              <a:t>Similarly, the acceleration of the particle </a:t>
            </a:r>
            <a:r>
              <a:rPr lang="en-US" altLang="en-US" sz="2000" i="1" dirty="0"/>
              <a:t>P</a:t>
            </a:r>
            <a:r>
              <a:rPr lang="en-US" altLang="en-US" sz="2000" dirty="0"/>
              <a:t> is</a:t>
            </a:r>
          </a:p>
        </p:txBody>
      </p:sp>
      <p:graphicFrame>
        <p:nvGraphicFramePr>
          <p:cNvPr id="16" name="Object 2"/>
          <p:cNvGraphicFramePr>
            <a:graphicFrameLocks noChangeAspect="1"/>
          </p:cNvGraphicFramePr>
          <p:nvPr>
            <p:extLst>
              <p:ext uri="{D42A27DB-BD31-4B8C-83A1-F6EECF244321}">
                <p14:modId xmlns:p14="http://schemas.microsoft.com/office/powerpoint/2010/main" val="3418935221"/>
              </p:ext>
            </p:extLst>
          </p:nvPr>
        </p:nvGraphicFramePr>
        <p:xfrm>
          <a:off x="4368800" y="4241800"/>
          <a:ext cx="3479800" cy="787400"/>
        </p:xfrm>
        <a:graphic>
          <a:graphicData uri="http://schemas.openxmlformats.org/presentationml/2006/ole">
            <mc:AlternateContent xmlns:mc="http://schemas.openxmlformats.org/markup-compatibility/2006">
              <mc:Choice xmlns:v="urn:schemas-microsoft-com:vml" Requires="v">
                <p:oleObj spid="_x0000_s87356" name="Equation" r:id="rId8" imgW="3479800" imgH="787400" progId="Equation.3">
                  <p:embed/>
                </p:oleObj>
              </mc:Choice>
              <mc:Fallback>
                <p:oleObj name="Equation" r:id="rId8" imgW="3479800" imgH="787400" progId="Equation.3">
                  <p:embed/>
                  <p:pic>
                    <p:nvPicPr>
                      <p:cNvPr id="96266"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800" y="4241800"/>
                        <a:ext cx="34798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Content Placeholder 12"/>
          <p:cNvSpPr>
            <a:spLocks noGrp="1"/>
          </p:cNvSpPr>
          <p:nvPr>
            <p:ph idx="20"/>
          </p:nvPr>
        </p:nvSpPr>
        <p:spPr>
          <a:xfrm>
            <a:off x="685800" y="5105400"/>
            <a:ext cx="8001000" cy="1447800"/>
          </a:xfrm>
        </p:spPr>
        <p:txBody>
          <a:bodyPr/>
          <a:lstStyle/>
          <a:p>
            <a:r>
              <a:rPr lang="en-US" altLang="en-US" sz="2000" dirty="0"/>
              <a:t>Most general motion of a rigid body is equivalent to: </a:t>
            </a:r>
          </a:p>
          <a:p>
            <a:pPr marL="292608" indent="-292608">
              <a:spcBef>
                <a:spcPts val="0"/>
              </a:spcBef>
              <a:spcAft>
                <a:spcPts val="0"/>
              </a:spcAft>
              <a:buFont typeface="Arial" panose="020B0604020202020204" pitchFamily="34" charset="0"/>
              <a:buChar char="•"/>
            </a:pPr>
            <a:r>
              <a:rPr lang="en-US" altLang="en-US" sz="2000" dirty="0"/>
              <a:t>a translation in which all particles have the same velocity and acceleration of a reference particle </a:t>
            </a:r>
            <a:r>
              <a:rPr lang="en-US" altLang="en-US" sz="2000" i="1" dirty="0"/>
              <a:t>A,</a:t>
            </a:r>
            <a:r>
              <a:rPr lang="en-US" altLang="en-US" sz="2000" dirty="0"/>
              <a:t> and </a:t>
            </a:r>
          </a:p>
          <a:p>
            <a:pPr marL="292608" indent="-292608">
              <a:spcBef>
                <a:spcPts val="0"/>
              </a:spcBef>
              <a:spcAft>
                <a:spcPts val="0"/>
              </a:spcAft>
              <a:buFont typeface="Arial" panose="020B0604020202020204" pitchFamily="34" charset="0"/>
              <a:buChar char="•"/>
            </a:pPr>
            <a:r>
              <a:rPr lang="en-US" altLang="en-US" sz="2000" dirty="0"/>
              <a:t>of a motion in which particle </a:t>
            </a:r>
            <a:r>
              <a:rPr lang="en-US" altLang="en-US" sz="2000" i="1" dirty="0"/>
              <a:t>A</a:t>
            </a:r>
            <a:r>
              <a:rPr lang="en-US" altLang="en-US" sz="2000" dirty="0"/>
              <a:t> is assumed fixed.</a:t>
            </a:r>
            <a:endParaRPr lang="en-US" sz="2000" dirty="0"/>
          </a:p>
        </p:txBody>
      </p:sp>
    </p:spTree>
    <p:extLst>
      <p:ext uri="{BB962C8B-B14F-4D97-AF65-F5344CB8AC3E}">
        <p14:creationId xmlns:p14="http://schemas.microsoft.com/office/powerpoint/2010/main" val="2517767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7</a:t>
            </a:r>
            <a:endParaRPr lang="en-US" sz="1000" b="1" dirty="0">
              <a:solidFill>
                <a:srgbClr val="AD0B1E"/>
              </a:solidFill>
            </a:endParaRPr>
          </a:p>
        </p:txBody>
      </p:sp>
      <p:sp>
        <p:nvSpPr>
          <p:cNvPr id="3" name="Content Placeholder 2"/>
          <p:cNvSpPr>
            <a:spLocks noGrp="1"/>
          </p:cNvSpPr>
          <p:nvPr>
            <p:ph idx="1"/>
          </p:nvPr>
        </p:nvSpPr>
        <p:spPr>
          <a:xfrm>
            <a:off x="457200" y="990599"/>
            <a:ext cx="4419600" cy="2103863"/>
          </a:xfrm>
        </p:spPr>
        <p:txBody>
          <a:bodyPr/>
          <a:lstStyle/>
          <a:p>
            <a:r>
              <a:rPr lang="en-US" altLang="en-US" b="1" dirty="0">
                <a:solidFill>
                  <a:srgbClr val="AD0B1E"/>
                </a:solidFill>
              </a:rPr>
              <a:t>The figure depicts a model of a caster wheel. If both </a:t>
            </a:r>
            <a:r>
              <a:rPr lang="el-GR" altLang="en-US" b="1" dirty="0">
                <a:solidFill>
                  <a:srgbClr val="AD0B1E"/>
                </a:solidFill>
              </a:rPr>
              <a:t>ω</a:t>
            </a:r>
            <a:r>
              <a:rPr lang="en-US" altLang="en-US" b="1" baseline="-25000" dirty="0">
                <a:solidFill>
                  <a:srgbClr val="AD0B1E"/>
                </a:solidFill>
              </a:rPr>
              <a:t>1</a:t>
            </a:r>
            <a:r>
              <a:rPr lang="en-US" altLang="en-US" b="1" dirty="0">
                <a:solidFill>
                  <a:srgbClr val="AD0B1E"/>
                </a:solidFill>
              </a:rPr>
              <a:t> and </a:t>
            </a:r>
            <a:r>
              <a:rPr lang="el-GR" altLang="en-US" b="1" dirty="0">
                <a:solidFill>
                  <a:srgbClr val="AD0B1E"/>
                </a:solidFill>
              </a:rPr>
              <a:t>ω</a:t>
            </a:r>
            <a:r>
              <a:rPr lang="en-US" altLang="en-US" b="1" baseline="-25000" dirty="0">
                <a:solidFill>
                  <a:srgbClr val="AD0B1E"/>
                </a:solidFill>
              </a:rPr>
              <a:t>2</a:t>
            </a:r>
            <a:r>
              <a:rPr lang="en-US" altLang="en-US" b="1" dirty="0">
                <a:solidFill>
                  <a:srgbClr val="AD0B1E"/>
                </a:solidFill>
              </a:rPr>
              <a:t> are constant, what is true about the angular acceleration of the wheel?  </a:t>
            </a:r>
          </a:p>
        </p:txBody>
      </p:sp>
      <p:sp>
        <p:nvSpPr>
          <p:cNvPr id="7" name="Content Placeholder 6"/>
          <p:cNvSpPr>
            <a:spLocks noGrp="1"/>
          </p:cNvSpPr>
          <p:nvPr>
            <p:ph idx="14"/>
          </p:nvPr>
        </p:nvSpPr>
        <p:spPr>
          <a:xfrm>
            <a:off x="533400" y="3252439"/>
            <a:ext cx="3839169" cy="457200"/>
          </a:xfrm>
        </p:spPr>
        <p:txBody>
          <a:bodyPr/>
          <a:lstStyle/>
          <a:p>
            <a:r>
              <a:rPr lang="en-US" altLang="en-US" b="1" dirty="0"/>
              <a:t>a) It is zero.</a:t>
            </a:r>
          </a:p>
        </p:txBody>
      </p:sp>
      <p:sp>
        <p:nvSpPr>
          <p:cNvPr id="8" name="Content Placeholder 7"/>
          <p:cNvSpPr>
            <a:spLocks noGrp="1"/>
          </p:cNvSpPr>
          <p:nvPr>
            <p:ph idx="15"/>
          </p:nvPr>
        </p:nvSpPr>
        <p:spPr>
          <a:xfrm>
            <a:off x="533400" y="3867615"/>
            <a:ext cx="3839169" cy="457200"/>
          </a:xfrm>
        </p:spPr>
        <p:txBody>
          <a:bodyPr/>
          <a:lstStyle/>
          <a:p>
            <a:r>
              <a:rPr lang="en-US" altLang="en-US" b="1" dirty="0"/>
              <a:t>b) It is in the +x direction </a:t>
            </a:r>
          </a:p>
        </p:txBody>
      </p:sp>
      <p:sp>
        <p:nvSpPr>
          <p:cNvPr id="9" name="Content Placeholder 8"/>
          <p:cNvSpPr>
            <a:spLocks noGrp="1"/>
          </p:cNvSpPr>
          <p:nvPr>
            <p:ph idx="16"/>
          </p:nvPr>
        </p:nvSpPr>
        <p:spPr>
          <a:xfrm>
            <a:off x="533400" y="4482791"/>
            <a:ext cx="3839169" cy="457200"/>
          </a:xfrm>
        </p:spPr>
        <p:txBody>
          <a:bodyPr/>
          <a:lstStyle/>
          <a:p>
            <a:r>
              <a:rPr lang="en-US" altLang="en-US" b="1" dirty="0"/>
              <a:t>c) It is in the +z direction</a:t>
            </a:r>
          </a:p>
        </p:txBody>
      </p:sp>
      <p:sp>
        <p:nvSpPr>
          <p:cNvPr id="10" name="Content Placeholder 9"/>
          <p:cNvSpPr>
            <a:spLocks noGrp="1"/>
          </p:cNvSpPr>
          <p:nvPr>
            <p:ph idx="17"/>
          </p:nvPr>
        </p:nvSpPr>
        <p:spPr>
          <a:xfrm>
            <a:off x="533400" y="5040351"/>
            <a:ext cx="3839169" cy="457200"/>
          </a:xfrm>
        </p:spPr>
        <p:txBody>
          <a:bodyPr/>
          <a:lstStyle/>
          <a:p>
            <a:r>
              <a:rPr lang="en-US" altLang="en-US" b="1" dirty="0"/>
              <a:t>d) It is in the −x direction</a:t>
            </a:r>
          </a:p>
        </p:txBody>
      </p:sp>
      <p:sp>
        <p:nvSpPr>
          <p:cNvPr id="11" name="Content Placeholder 10"/>
          <p:cNvSpPr>
            <a:spLocks noGrp="1"/>
          </p:cNvSpPr>
          <p:nvPr>
            <p:ph idx="18"/>
          </p:nvPr>
        </p:nvSpPr>
        <p:spPr>
          <a:xfrm>
            <a:off x="533400" y="5638800"/>
            <a:ext cx="3839169" cy="457200"/>
          </a:xfrm>
        </p:spPr>
        <p:txBody>
          <a:bodyPr/>
          <a:lstStyle/>
          <a:p>
            <a:r>
              <a:rPr lang="en-US" altLang="en-US" b="1" dirty="0"/>
              <a:t>e) It is in the −z direction</a:t>
            </a:r>
          </a:p>
        </p:txBody>
      </p:sp>
      <p:pic>
        <p:nvPicPr>
          <p:cNvPr id="14" name="Picture 13" descr="The wheel has  its axis parallel to the z axis, offset from the z axis in both the x and y directions. It rotates about its axis with angular velocity omega_2. Meanwhile, the wheels axis of rotation itself rotates about the y axis with angular velocity omega_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883" y="1055055"/>
            <a:ext cx="3173317" cy="2831145"/>
          </a:xfrm>
          <a:prstGeom prst="rect">
            <a:avLst/>
          </a:prstGeom>
        </p:spPr>
      </p:pic>
    </p:spTree>
    <p:extLst>
      <p:ext uri="{BB962C8B-B14F-4D97-AF65-F5344CB8AC3E}">
        <p14:creationId xmlns:p14="http://schemas.microsoft.com/office/powerpoint/2010/main" val="805677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8</a:t>
            </a:r>
            <a:endParaRPr lang="en-US" sz="1000" b="1" dirty="0">
              <a:solidFill>
                <a:srgbClr val="AD0B1E"/>
              </a:solidFill>
            </a:endParaRPr>
          </a:p>
        </p:txBody>
      </p:sp>
      <p:pic>
        <p:nvPicPr>
          <p:cNvPr id="14" name="Picture 13" descr="The wheel has  its axis parallel to the z axis, offset from the z axis in both the x and y directions. It rotates about its axis with angular velocity omega_2. Meanwhile, the wheels axis of rotation itself rotates about the y axis with angular velocity omega_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883" y="1055055"/>
            <a:ext cx="3173317" cy="2831145"/>
          </a:xfrm>
          <a:prstGeom prst="rect">
            <a:avLst/>
          </a:prstGeom>
        </p:spPr>
      </p:pic>
      <p:sp>
        <p:nvSpPr>
          <p:cNvPr id="3" name="Content Placeholder 2"/>
          <p:cNvSpPr>
            <a:spLocks noGrp="1"/>
          </p:cNvSpPr>
          <p:nvPr>
            <p:ph idx="1"/>
          </p:nvPr>
        </p:nvSpPr>
        <p:spPr>
          <a:xfrm>
            <a:off x="457200" y="990599"/>
            <a:ext cx="4419600" cy="2103863"/>
          </a:xfrm>
        </p:spPr>
        <p:txBody>
          <a:bodyPr/>
          <a:lstStyle/>
          <a:p>
            <a:r>
              <a:rPr lang="en-US" altLang="en-US" b="1" dirty="0">
                <a:solidFill>
                  <a:srgbClr val="AD0B1E"/>
                </a:solidFill>
              </a:rPr>
              <a:t>The figure depicts a model of a caster wheel. If both </a:t>
            </a:r>
            <a:r>
              <a:rPr lang="el-GR" altLang="en-US" b="1" dirty="0">
                <a:solidFill>
                  <a:srgbClr val="AD0B1E"/>
                </a:solidFill>
              </a:rPr>
              <a:t>ω</a:t>
            </a:r>
            <a:r>
              <a:rPr lang="en-US" altLang="en-US" b="1" baseline="-25000" dirty="0">
                <a:solidFill>
                  <a:srgbClr val="AD0B1E"/>
                </a:solidFill>
              </a:rPr>
              <a:t>1</a:t>
            </a:r>
            <a:r>
              <a:rPr lang="en-US" altLang="en-US" b="1" dirty="0">
                <a:solidFill>
                  <a:srgbClr val="AD0B1E"/>
                </a:solidFill>
              </a:rPr>
              <a:t> and </a:t>
            </a:r>
            <a:r>
              <a:rPr lang="el-GR" altLang="en-US" b="1" dirty="0">
                <a:solidFill>
                  <a:srgbClr val="AD0B1E"/>
                </a:solidFill>
              </a:rPr>
              <a:t>ω</a:t>
            </a:r>
            <a:r>
              <a:rPr lang="en-US" altLang="en-US" b="1" baseline="-25000" dirty="0">
                <a:solidFill>
                  <a:srgbClr val="AD0B1E"/>
                </a:solidFill>
              </a:rPr>
              <a:t>2</a:t>
            </a:r>
            <a:r>
              <a:rPr lang="en-US" altLang="en-US" b="1" dirty="0">
                <a:solidFill>
                  <a:srgbClr val="AD0B1E"/>
                </a:solidFill>
              </a:rPr>
              <a:t> are constant, what is true about the angular acceleration of the wheel?  </a:t>
            </a:r>
          </a:p>
        </p:txBody>
      </p:sp>
      <p:sp>
        <p:nvSpPr>
          <p:cNvPr id="7" name="Content Placeholder 6"/>
          <p:cNvSpPr>
            <a:spLocks noGrp="1"/>
          </p:cNvSpPr>
          <p:nvPr>
            <p:ph idx="14"/>
          </p:nvPr>
        </p:nvSpPr>
        <p:spPr>
          <a:xfrm>
            <a:off x="533400" y="3252439"/>
            <a:ext cx="3839169" cy="457200"/>
          </a:xfrm>
        </p:spPr>
        <p:txBody>
          <a:bodyPr/>
          <a:lstStyle/>
          <a:p>
            <a:r>
              <a:rPr lang="en-US" altLang="en-US" b="1" dirty="0"/>
              <a:t>a) It is zero.</a:t>
            </a:r>
          </a:p>
        </p:txBody>
      </p:sp>
      <p:sp>
        <p:nvSpPr>
          <p:cNvPr id="8" name="Content Placeholder 7"/>
          <p:cNvSpPr>
            <a:spLocks noGrp="1"/>
          </p:cNvSpPr>
          <p:nvPr>
            <p:ph idx="15"/>
          </p:nvPr>
        </p:nvSpPr>
        <p:spPr>
          <a:xfrm>
            <a:off x="533400" y="3867615"/>
            <a:ext cx="4648200" cy="457200"/>
          </a:xfrm>
          <a:ln>
            <a:solidFill>
              <a:srgbClr val="AD0B1E"/>
            </a:solidFill>
          </a:ln>
        </p:spPr>
        <p:txBody>
          <a:bodyPr/>
          <a:lstStyle/>
          <a:p>
            <a:r>
              <a:rPr lang="en-US" altLang="en-US" b="1" dirty="0"/>
              <a:t>b) Answer: It is in the +x direction </a:t>
            </a:r>
          </a:p>
        </p:txBody>
      </p:sp>
      <p:sp>
        <p:nvSpPr>
          <p:cNvPr id="9" name="Content Placeholder 8"/>
          <p:cNvSpPr>
            <a:spLocks noGrp="1"/>
          </p:cNvSpPr>
          <p:nvPr>
            <p:ph idx="16"/>
          </p:nvPr>
        </p:nvSpPr>
        <p:spPr>
          <a:xfrm>
            <a:off x="533400" y="4482791"/>
            <a:ext cx="3839169" cy="457200"/>
          </a:xfrm>
        </p:spPr>
        <p:txBody>
          <a:bodyPr/>
          <a:lstStyle/>
          <a:p>
            <a:r>
              <a:rPr lang="en-US" altLang="en-US" b="1" dirty="0"/>
              <a:t>c) It is in the +z direction</a:t>
            </a:r>
          </a:p>
        </p:txBody>
      </p:sp>
      <p:sp>
        <p:nvSpPr>
          <p:cNvPr id="10" name="Content Placeholder 9"/>
          <p:cNvSpPr>
            <a:spLocks noGrp="1"/>
          </p:cNvSpPr>
          <p:nvPr>
            <p:ph idx="17"/>
          </p:nvPr>
        </p:nvSpPr>
        <p:spPr>
          <a:xfrm>
            <a:off x="533400" y="5040351"/>
            <a:ext cx="3839169" cy="457200"/>
          </a:xfrm>
        </p:spPr>
        <p:txBody>
          <a:bodyPr/>
          <a:lstStyle/>
          <a:p>
            <a:r>
              <a:rPr lang="en-US" altLang="en-US" b="1" dirty="0"/>
              <a:t>d) It is in the −x direction</a:t>
            </a:r>
          </a:p>
        </p:txBody>
      </p:sp>
      <p:sp>
        <p:nvSpPr>
          <p:cNvPr id="11" name="Content Placeholder 10"/>
          <p:cNvSpPr>
            <a:spLocks noGrp="1"/>
          </p:cNvSpPr>
          <p:nvPr>
            <p:ph idx="18"/>
          </p:nvPr>
        </p:nvSpPr>
        <p:spPr>
          <a:xfrm>
            <a:off x="533400" y="5638800"/>
            <a:ext cx="3839169" cy="457200"/>
          </a:xfrm>
        </p:spPr>
        <p:txBody>
          <a:bodyPr/>
          <a:lstStyle/>
          <a:p>
            <a:r>
              <a:rPr lang="en-US" altLang="en-US" b="1" dirty="0"/>
              <a:t>e) It is in the −z direction</a:t>
            </a:r>
          </a:p>
        </p:txBody>
      </p:sp>
    </p:spTree>
    <p:extLst>
      <p:ext uri="{BB962C8B-B14F-4D97-AF65-F5344CB8AC3E}">
        <p14:creationId xmlns:p14="http://schemas.microsoft.com/office/powerpoint/2010/main" val="2035708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15.21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9" name="Picture 18" descr="The crane's boom is currently in the xy plane, 30 degrees up from the x axis. The crane is rotating about the y axis with angular velocity omega_1. The boom is being raised with angular velocity omega_2, (at this instant, about the z ax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43000"/>
            <a:ext cx="3199875" cy="2158373"/>
          </a:xfrm>
          <a:prstGeom prst="rect">
            <a:avLst/>
          </a:prstGeom>
        </p:spPr>
      </p:pic>
      <p:sp>
        <p:nvSpPr>
          <p:cNvPr id="3" name="Content Placeholder 2"/>
          <p:cNvSpPr>
            <a:spLocks noGrp="1"/>
          </p:cNvSpPr>
          <p:nvPr>
            <p:ph idx="1"/>
          </p:nvPr>
        </p:nvSpPr>
        <p:spPr>
          <a:xfrm>
            <a:off x="457200" y="3337495"/>
            <a:ext cx="4267200" cy="1691705"/>
          </a:xfrm>
        </p:spPr>
        <p:txBody>
          <a:bodyPr/>
          <a:lstStyle/>
          <a:p>
            <a:r>
              <a:rPr lang="en-US" altLang="en-US" sz="2000" dirty="0"/>
              <a:t>The crane rotates with a constant angular velocity </a:t>
            </a:r>
            <a:r>
              <a:rPr lang="el-GR" altLang="en-US" sz="2000" i="1" dirty="0"/>
              <a:t>ω</a:t>
            </a:r>
            <a:r>
              <a:rPr lang="en-US" altLang="en-US" sz="2000" baseline="-25000" dirty="0"/>
              <a:t>1</a:t>
            </a:r>
            <a:r>
              <a:rPr lang="en-US" altLang="en-US" sz="2000" dirty="0"/>
              <a:t> = 0.30 rad/s and the boom is being raised with a constant angular velocity </a:t>
            </a:r>
            <a:r>
              <a:rPr lang="el-GR" altLang="en-US" sz="2000" i="1" dirty="0"/>
              <a:t>ω</a:t>
            </a:r>
            <a:r>
              <a:rPr lang="en-US" altLang="en-US" sz="2000" baseline="-25000" dirty="0"/>
              <a:t>2</a:t>
            </a:r>
            <a:r>
              <a:rPr lang="en-US" altLang="en-US" sz="2000" dirty="0"/>
              <a:t> = 0.50 rad/s.  The length of the boom is </a:t>
            </a:r>
            <a:r>
              <a:rPr lang="en-US" altLang="en-US" sz="2000" i="1" dirty="0"/>
              <a:t>l</a:t>
            </a:r>
            <a:r>
              <a:rPr lang="en-US" altLang="en-US" sz="2000" dirty="0"/>
              <a:t> = 12 m.</a:t>
            </a:r>
          </a:p>
        </p:txBody>
      </p:sp>
      <p:sp>
        <p:nvSpPr>
          <p:cNvPr id="6" name="Content Placeholder 5"/>
          <p:cNvSpPr>
            <a:spLocks noGrp="1"/>
          </p:cNvSpPr>
          <p:nvPr>
            <p:ph idx="13"/>
          </p:nvPr>
        </p:nvSpPr>
        <p:spPr>
          <a:xfrm>
            <a:off x="457200" y="4941847"/>
            <a:ext cx="4038600" cy="1687553"/>
          </a:xfrm>
        </p:spPr>
        <p:txBody>
          <a:bodyPr/>
          <a:lstStyle/>
          <a:p>
            <a:pPr marL="292608" indent="-292608">
              <a:spcBef>
                <a:spcPts val="0"/>
              </a:spcBef>
              <a:spcAft>
                <a:spcPts val="0"/>
              </a:spcAft>
            </a:pPr>
            <a:r>
              <a:rPr lang="en-US" altLang="en-US" sz="2000" dirty="0"/>
              <a:t>Determine:</a:t>
            </a:r>
          </a:p>
          <a:p>
            <a:pPr marL="292608" indent="-292608">
              <a:spcBef>
                <a:spcPts val="0"/>
              </a:spcBef>
              <a:spcAft>
                <a:spcPts val="0"/>
              </a:spcAft>
              <a:buFontTx/>
              <a:buChar char="•"/>
            </a:pPr>
            <a:r>
              <a:rPr lang="en-US" altLang="en-US" sz="2000" dirty="0"/>
              <a:t>angular velocity of the boom,</a:t>
            </a:r>
          </a:p>
          <a:p>
            <a:pPr marL="292608" indent="-292608">
              <a:spcBef>
                <a:spcPts val="0"/>
              </a:spcBef>
              <a:spcAft>
                <a:spcPts val="0"/>
              </a:spcAft>
              <a:buFontTx/>
              <a:buChar char="•"/>
            </a:pPr>
            <a:r>
              <a:rPr lang="en-US" altLang="en-US" sz="2000" dirty="0"/>
              <a:t>angular acceleration of the boom,</a:t>
            </a:r>
          </a:p>
          <a:p>
            <a:pPr marL="292608" indent="-292608">
              <a:spcBef>
                <a:spcPts val="0"/>
              </a:spcBef>
              <a:spcAft>
                <a:spcPts val="0"/>
              </a:spcAft>
              <a:buFontTx/>
              <a:buChar char="•"/>
            </a:pPr>
            <a:r>
              <a:rPr lang="en-US" altLang="en-US" sz="2000" dirty="0"/>
              <a:t>velocity of the boom tip, and</a:t>
            </a:r>
          </a:p>
          <a:p>
            <a:pPr marL="292608" indent="-292608">
              <a:spcBef>
                <a:spcPts val="0"/>
              </a:spcBef>
              <a:spcAft>
                <a:spcPts val="0"/>
              </a:spcAft>
              <a:buFontTx/>
              <a:buChar char="•"/>
            </a:pPr>
            <a:r>
              <a:rPr lang="en-US" altLang="en-US" sz="2000" dirty="0"/>
              <a:t>acceleration of the boom tip.</a:t>
            </a:r>
          </a:p>
        </p:txBody>
      </p:sp>
      <p:sp>
        <p:nvSpPr>
          <p:cNvPr id="7" name="Content Placeholder 6"/>
          <p:cNvSpPr>
            <a:spLocks noGrp="1"/>
          </p:cNvSpPr>
          <p:nvPr>
            <p:ph idx="14"/>
          </p:nvPr>
        </p:nvSpPr>
        <p:spPr>
          <a:xfrm>
            <a:off x="4724400" y="990600"/>
            <a:ext cx="3962400" cy="1804949"/>
          </a:xfrm>
        </p:spPr>
        <p:txBody>
          <a:bodyPr/>
          <a:lstStyle/>
          <a:p>
            <a:pPr>
              <a:spcBef>
                <a:spcPct val="50000"/>
              </a:spcBef>
            </a:pPr>
            <a:r>
              <a:rPr lang="en-US" altLang="en-US" sz="2000" b="1" dirty="0">
                <a:solidFill>
                  <a:srgbClr val="AD0B1E"/>
                </a:solidFill>
              </a:rPr>
              <a:t>Strategy:</a:t>
            </a:r>
          </a:p>
          <a:p>
            <a:pPr>
              <a:spcBef>
                <a:spcPct val="50000"/>
              </a:spcBef>
            </a:pPr>
            <a:r>
              <a:rPr lang="en-US" altLang="en-US" sz="2000" dirty="0"/>
              <a:t>With </a:t>
            </a:r>
          </a:p>
        </p:txBody>
      </p:sp>
      <p:graphicFrame>
        <p:nvGraphicFramePr>
          <p:cNvPr id="14" name="Object 3"/>
          <p:cNvGraphicFramePr>
            <a:graphicFrameLocks noChangeAspect="1"/>
          </p:cNvGraphicFramePr>
          <p:nvPr>
            <p:extLst>
              <p:ext uri="{D42A27DB-BD31-4B8C-83A1-F6EECF244321}">
                <p14:modId xmlns:p14="http://schemas.microsoft.com/office/powerpoint/2010/main" val="1515007761"/>
              </p:ext>
            </p:extLst>
          </p:nvPr>
        </p:nvGraphicFramePr>
        <p:xfrm>
          <a:off x="5384800" y="1524000"/>
          <a:ext cx="2844800" cy="1155700"/>
        </p:xfrm>
        <a:graphic>
          <a:graphicData uri="http://schemas.openxmlformats.org/presentationml/2006/ole">
            <mc:AlternateContent xmlns:mc="http://schemas.openxmlformats.org/markup-compatibility/2006">
              <mc:Choice xmlns:v="urn:schemas-microsoft-com:vml" Requires="v">
                <p:oleObj spid="_x0000_s88591" name="Equation" r:id="rId4" imgW="2844800" imgH="1155700" progId="Equation.3">
                  <p:embed/>
                </p:oleObj>
              </mc:Choice>
              <mc:Fallback>
                <p:oleObj name="Equation" r:id="rId4" imgW="2844800" imgH="1155700" progId="Equation.3">
                  <p:embed/>
                  <p:pic>
                    <p:nvPicPr>
                      <p:cNvPr id="9831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800" y="1524000"/>
                        <a:ext cx="284480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4724400" y="2743200"/>
            <a:ext cx="3962400" cy="457200"/>
          </a:xfrm>
        </p:spPr>
        <p:txBody>
          <a:bodyPr/>
          <a:lstStyle/>
          <a:p>
            <a:pPr marL="292608" indent="-292608">
              <a:spcBef>
                <a:spcPts val="0"/>
              </a:spcBef>
              <a:spcAft>
                <a:spcPts val="0"/>
              </a:spcAft>
              <a:buFont typeface="Arial" panose="020B0604020202020204" pitchFamily="34" charset="0"/>
              <a:buChar char="•"/>
            </a:pPr>
            <a:r>
              <a:rPr lang="en-US" altLang="en-US" sz="2000" dirty="0"/>
              <a:t>Angular velocity of the boom,</a:t>
            </a:r>
          </a:p>
        </p:txBody>
      </p:sp>
      <p:graphicFrame>
        <p:nvGraphicFramePr>
          <p:cNvPr id="15" name="Object 2"/>
          <p:cNvGraphicFramePr>
            <a:graphicFrameLocks noChangeAspect="1"/>
          </p:cNvGraphicFramePr>
          <p:nvPr>
            <p:extLst>
              <p:ext uri="{D42A27DB-BD31-4B8C-83A1-F6EECF244321}">
                <p14:modId xmlns:p14="http://schemas.microsoft.com/office/powerpoint/2010/main" val="2910968126"/>
              </p:ext>
            </p:extLst>
          </p:nvPr>
        </p:nvGraphicFramePr>
        <p:xfrm>
          <a:off x="5372100" y="3263900"/>
          <a:ext cx="1257300" cy="317500"/>
        </p:xfrm>
        <a:graphic>
          <a:graphicData uri="http://schemas.openxmlformats.org/presentationml/2006/ole">
            <mc:AlternateContent xmlns:mc="http://schemas.openxmlformats.org/markup-compatibility/2006">
              <mc:Choice xmlns:v="urn:schemas-microsoft-com:vml" Requires="v">
                <p:oleObj spid="_x0000_s88592" name="Equation" r:id="rId6" imgW="1256755" imgH="317362" progId="Equation.DSMT4">
                  <p:embed/>
                </p:oleObj>
              </mc:Choice>
              <mc:Fallback>
                <p:oleObj name="Equation" r:id="rId6" imgW="1256755" imgH="317362" progId="Equation.DSMT4">
                  <p:embed/>
                  <p:pic>
                    <p:nvPicPr>
                      <p:cNvPr id="98316"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2100" y="3263900"/>
                        <a:ext cx="1257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4724400" y="3657600"/>
            <a:ext cx="3962400" cy="457200"/>
          </a:xfrm>
        </p:spPr>
        <p:txBody>
          <a:bodyPr/>
          <a:lstStyle/>
          <a:p>
            <a:pPr marL="292608" indent="-292608">
              <a:spcBef>
                <a:spcPts val="0"/>
              </a:spcBef>
              <a:spcAft>
                <a:spcPts val="0"/>
              </a:spcAft>
              <a:buFont typeface="Arial" panose="020B0604020202020204" pitchFamily="34" charset="0"/>
              <a:buChar char="•"/>
            </a:pPr>
            <a:r>
              <a:rPr lang="en-US" altLang="en-US" sz="2000" dirty="0"/>
              <a:t>Angular acceleration of the boom,</a:t>
            </a:r>
          </a:p>
        </p:txBody>
      </p:sp>
      <p:graphicFrame>
        <p:nvGraphicFramePr>
          <p:cNvPr id="16" name="Object 6"/>
          <p:cNvGraphicFramePr>
            <a:graphicFrameLocks noChangeAspect="1"/>
          </p:cNvGraphicFramePr>
          <p:nvPr>
            <p:extLst>
              <p:ext uri="{D42A27DB-BD31-4B8C-83A1-F6EECF244321}">
                <p14:modId xmlns:p14="http://schemas.microsoft.com/office/powerpoint/2010/main" val="1448216548"/>
              </p:ext>
            </p:extLst>
          </p:nvPr>
        </p:nvGraphicFramePr>
        <p:xfrm>
          <a:off x="4919663" y="4137025"/>
          <a:ext cx="3937000" cy="812800"/>
        </p:xfrm>
        <a:graphic>
          <a:graphicData uri="http://schemas.openxmlformats.org/presentationml/2006/ole">
            <mc:AlternateContent xmlns:mc="http://schemas.openxmlformats.org/markup-compatibility/2006">
              <mc:Choice xmlns:v="urn:schemas-microsoft-com:vml" Requires="v">
                <p:oleObj spid="_x0000_s88593" name="Equation" r:id="rId8" imgW="3937000" imgH="812800" progId="Equation.3">
                  <p:embed/>
                </p:oleObj>
              </mc:Choice>
              <mc:Fallback>
                <p:oleObj name="Equation" r:id="rId8" imgW="3937000" imgH="812800" progId="Equation.3">
                  <p:embed/>
                  <p:pic>
                    <p:nvPicPr>
                      <p:cNvPr id="98323"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9663" y="4137025"/>
                        <a:ext cx="39370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4724400" y="4964151"/>
            <a:ext cx="3962400" cy="457200"/>
          </a:xfrm>
        </p:spPr>
        <p:txBody>
          <a:bodyPr/>
          <a:lstStyle/>
          <a:p>
            <a:pPr marL="292608" indent="-292608">
              <a:spcBef>
                <a:spcPts val="0"/>
              </a:spcBef>
              <a:spcAft>
                <a:spcPts val="0"/>
              </a:spcAft>
              <a:buFont typeface="Arial" panose="020B0604020202020204" pitchFamily="34" charset="0"/>
              <a:buChar char="•"/>
            </a:pPr>
            <a:r>
              <a:rPr lang="en-US" altLang="en-US" sz="2000" dirty="0"/>
              <a:t>Velocity of boom tip,</a:t>
            </a:r>
          </a:p>
        </p:txBody>
      </p:sp>
      <p:graphicFrame>
        <p:nvGraphicFramePr>
          <p:cNvPr id="18" name="Object 5"/>
          <p:cNvGraphicFramePr>
            <a:graphicFrameLocks noChangeAspect="1"/>
          </p:cNvGraphicFramePr>
          <p:nvPr>
            <p:extLst>
              <p:ext uri="{D42A27DB-BD31-4B8C-83A1-F6EECF244321}">
                <p14:modId xmlns:p14="http://schemas.microsoft.com/office/powerpoint/2010/main" val="3878714886"/>
              </p:ext>
            </p:extLst>
          </p:nvPr>
        </p:nvGraphicFramePr>
        <p:xfrm>
          <a:off x="5448300" y="5486400"/>
          <a:ext cx="952500" cy="241300"/>
        </p:xfrm>
        <a:graphic>
          <a:graphicData uri="http://schemas.openxmlformats.org/presentationml/2006/ole">
            <mc:AlternateContent xmlns:mc="http://schemas.openxmlformats.org/markup-compatibility/2006">
              <mc:Choice xmlns:v="urn:schemas-microsoft-com:vml" Requires="v">
                <p:oleObj spid="_x0000_s88594" name="Equation" r:id="rId10" imgW="952087" imgH="241195" progId="Equation.3">
                  <p:embed/>
                </p:oleObj>
              </mc:Choice>
              <mc:Fallback>
                <p:oleObj name="Equation" r:id="rId10" imgW="952087" imgH="241195" progId="Equation.3">
                  <p:embed/>
                  <p:pic>
                    <p:nvPicPr>
                      <p:cNvPr id="98321"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48300" y="5486400"/>
                        <a:ext cx="9525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Content Placeholder 10"/>
          <p:cNvSpPr>
            <a:spLocks noGrp="1"/>
          </p:cNvSpPr>
          <p:nvPr>
            <p:ph idx="18"/>
          </p:nvPr>
        </p:nvSpPr>
        <p:spPr>
          <a:xfrm>
            <a:off x="4724400" y="5715000"/>
            <a:ext cx="3962400" cy="457200"/>
          </a:xfrm>
        </p:spPr>
        <p:txBody>
          <a:bodyPr/>
          <a:lstStyle/>
          <a:p>
            <a:pPr marL="292608" indent="-292608">
              <a:spcBef>
                <a:spcPts val="0"/>
              </a:spcBef>
              <a:spcAft>
                <a:spcPts val="0"/>
              </a:spcAft>
              <a:buFont typeface="Arial" panose="020B0604020202020204" pitchFamily="34" charset="0"/>
              <a:buChar char="•"/>
            </a:pPr>
            <a:r>
              <a:rPr lang="en-US" altLang="en-US" sz="2000" dirty="0"/>
              <a:t>Acceleration of boom tip,</a:t>
            </a:r>
          </a:p>
        </p:txBody>
      </p:sp>
      <p:graphicFrame>
        <p:nvGraphicFramePr>
          <p:cNvPr id="17" name="Object 4"/>
          <p:cNvGraphicFramePr>
            <a:graphicFrameLocks noChangeAspect="1"/>
          </p:cNvGraphicFramePr>
          <p:nvPr>
            <p:extLst>
              <p:ext uri="{D42A27DB-BD31-4B8C-83A1-F6EECF244321}">
                <p14:modId xmlns:p14="http://schemas.microsoft.com/office/powerpoint/2010/main" val="2370213476"/>
              </p:ext>
            </p:extLst>
          </p:nvPr>
        </p:nvGraphicFramePr>
        <p:xfrm>
          <a:off x="4941888" y="6235700"/>
          <a:ext cx="3733800" cy="317500"/>
        </p:xfrm>
        <a:graphic>
          <a:graphicData uri="http://schemas.openxmlformats.org/presentationml/2006/ole">
            <mc:AlternateContent xmlns:mc="http://schemas.openxmlformats.org/markup-compatibility/2006">
              <mc:Choice xmlns:v="urn:schemas-microsoft-com:vml" Requires="v">
                <p:oleObj spid="_x0000_s88595" name="Equation" r:id="rId12" imgW="3733800" imgH="317500" progId="Equation.3">
                  <p:embed/>
                </p:oleObj>
              </mc:Choice>
              <mc:Fallback>
                <p:oleObj name="Equation" r:id="rId12" imgW="3733800" imgH="317500" progId="Equation.3">
                  <p:embed/>
                  <p:pic>
                    <p:nvPicPr>
                      <p:cNvPr id="98319"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41888" y="6235700"/>
                        <a:ext cx="37338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62705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15.21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1" name="Picture 20" descr="The crane's boom is currently in the xy plane, 30 degrees up from the x axis. The crane is rotating about the y axis with angular velocity omega_1. The boom is being raised with angular velocity omega_2, (at this instant, about the z axis). The boom tip's current position is at x=10.39 m and &#10;y=6 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701" y="1156821"/>
            <a:ext cx="2396803" cy="2172924"/>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553" y="3657600"/>
            <a:ext cx="2260447" cy="2042075"/>
          </a:xfrm>
          <a:prstGeom prst="rect">
            <a:avLst/>
          </a:prstGeom>
        </p:spPr>
      </p:pic>
      <p:graphicFrame>
        <p:nvGraphicFramePr>
          <p:cNvPr id="20" name="Object 2"/>
          <p:cNvGraphicFramePr>
            <a:graphicFrameLocks noChangeAspect="1"/>
          </p:cNvGraphicFramePr>
          <p:nvPr>
            <p:extLst>
              <p:ext uri="{D42A27DB-BD31-4B8C-83A1-F6EECF244321}">
                <p14:modId xmlns:p14="http://schemas.microsoft.com/office/powerpoint/2010/main" val="1082143456"/>
              </p:ext>
            </p:extLst>
          </p:nvPr>
        </p:nvGraphicFramePr>
        <p:xfrm>
          <a:off x="1003300" y="5778500"/>
          <a:ext cx="2273300" cy="698500"/>
        </p:xfrm>
        <a:graphic>
          <a:graphicData uri="http://schemas.openxmlformats.org/presentationml/2006/ole">
            <mc:AlternateContent xmlns:mc="http://schemas.openxmlformats.org/markup-compatibility/2006">
              <mc:Choice xmlns:v="urn:schemas-microsoft-com:vml" Requires="v">
                <p:oleObj spid="_x0000_s89825" name="Equation" r:id="rId5" imgW="2273300" imgH="698500" progId="Equation.DSMT4">
                  <p:embed/>
                </p:oleObj>
              </mc:Choice>
              <mc:Fallback>
                <p:oleObj name="Equation" r:id="rId5" imgW="2273300" imgH="698500" progId="Equation.DSMT4">
                  <p:embed/>
                  <p:pic>
                    <p:nvPicPr>
                      <p:cNvPr id="99334"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300" y="5778500"/>
                        <a:ext cx="22733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886200" y="990600"/>
            <a:ext cx="4800600" cy="685800"/>
          </a:xfrm>
        </p:spPr>
        <p:txBody>
          <a:bodyPr/>
          <a:lstStyle/>
          <a:p>
            <a:pPr>
              <a:spcBef>
                <a:spcPct val="50000"/>
              </a:spcBef>
              <a:spcAft>
                <a:spcPts val="0"/>
              </a:spcAft>
            </a:pPr>
            <a:r>
              <a:rPr lang="en-US" altLang="en-US" sz="1800" b="1" dirty="0">
                <a:solidFill>
                  <a:srgbClr val="AD0B1E"/>
                </a:solidFill>
              </a:rPr>
              <a:t>Modeling and Analysis:</a:t>
            </a:r>
          </a:p>
          <a:p>
            <a:pPr marL="292608" indent="-292608">
              <a:spcAft>
                <a:spcPts val="0"/>
              </a:spcAft>
              <a:buFontTx/>
              <a:buChar char="•"/>
            </a:pPr>
            <a:r>
              <a:rPr lang="en-US" altLang="en-US" sz="1800" dirty="0"/>
              <a:t>Angular velocity of the boom,</a:t>
            </a:r>
          </a:p>
        </p:txBody>
      </p:sp>
      <p:graphicFrame>
        <p:nvGraphicFramePr>
          <p:cNvPr id="14" name="Object 7"/>
          <p:cNvGraphicFramePr>
            <a:graphicFrameLocks noChangeAspect="1"/>
          </p:cNvGraphicFramePr>
          <p:nvPr>
            <p:extLst>
              <p:ext uri="{D42A27DB-BD31-4B8C-83A1-F6EECF244321}">
                <p14:modId xmlns:p14="http://schemas.microsoft.com/office/powerpoint/2010/main" val="2057803312"/>
              </p:ext>
            </p:extLst>
          </p:nvPr>
        </p:nvGraphicFramePr>
        <p:xfrm>
          <a:off x="4352925" y="1746250"/>
          <a:ext cx="1117600" cy="292100"/>
        </p:xfrm>
        <a:graphic>
          <a:graphicData uri="http://schemas.openxmlformats.org/presentationml/2006/ole">
            <mc:AlternateContent xmlns:mc="http://schemas.openxmlformats.org/markup-compatibility/2006">
              <mc:Choice xmlns:v="urn:schemas-microsoft-com:vml" Requires="v">
                <p:oleObj spid="_x0000_s89826" name="Equation" r:id="rId7" imgW="1117600" imgH="292100" progId="Equation.3">
                  <p:embed/>
                </p:oleObj>
              </mc:Choice>
              <mc:Fallback>
                <p:oleObj name="Equation" r:id="rId7" imgW="1117600" imgH="292100" progId="Equation.3">
                  <p:embed/>
                  <p:pic>
                    <p:nvPicPr>
                      <p:cNvPr id="99345"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2925" y="1746250"/>
                        <a:ext cx="11176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8"/>
          <p:cNvGraphicFramePr>
            <a:graphicFrameLocks noChangeAspect="1"/>
          </p:cNvGraphicFramePr>
          <p:nvPr>
            <p:extLst>
              <p:ext uri="{D42A27DB-BD31-4B8C-83A1-F6EECF244321}">
                <p14:modId xmlns:p14="http://schemas.microsoft.com/office/powerpoint/2010/main" val="880544533"/>
              </p:ext>
            </p:extLst>
          </p:nvPr>
        </p:nvGraphicFramePr>
        <p:xfrm>
          <a:off x="5562600" y="2032000"/>
          <a:ext cx="2984500" cy="330200"/>
        </p:xfrm>
        <a:graphic>
          <a:graphicData uri="http://schemas.openxmlformats.org/presentationml/2006/ole">
            <mc:AlternateContent xmlns:mc="http://schemas.openxmlformats.org/markup-compatibility/2006">
              <mc:Choice xmlns:v="urn:schemas-microsoft-com:vml" Requires="v">
                <p:oleObj spid="_x0000_s89827" name="Equation" r:id="rId9" imgW="2984500" imgH="330200" progId="Equation.3">
                  <p:embed/>
                </p:oleObj>
              </mc:Choice>
              <mc:Fallback>
                <p:oleObj name="Equation" r:id="rId9" imgW="2984500" imgH="330200" progId="Equation.3">
                  <p:embed/>
                  <p:pic>
                    <p:nvPicPr>
                      <p:cNvPr id="99346"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2600" y="2032000"/>
                        <a:ext cx="2984500" cy="330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886200" y="2514600"/>
            <a:ext cx="4800600" cy="381000"/>
          </a:xfrm>
        </p:spPr>
        <p:txBody>
          <a:bodyPr/>
          <a:lstStyle/>
          <a:p>
            <a:pPr marL="292608" indent="-292608">
              <a:spcAft>
                <a:spcPts val="0"/>
              </a:spcAft>
              <a:buFont typeface="Arial" panose="020B0604020202020204" pitchFamily="34" charset="0"/>
              <a:buChar char="•"/>
            </a:pPr>
            <a:r>
              <a:rPr lang="en-US" altLang="en-US" sz="1800" dirty="0"/>
              <a:t>Angular acceleration of the boom,</a:t>
            </a:r>
          </a:p>
        </p:txBody>
      </p:sp>
      <p:graphicFrame>
        <p:nvGraphicFramePr>
          <p:cNvPr id="16" name="Object 5"/>
          <p:cNvGraphicFramePr>
            <a:graphicFrameLocks noChangeAspect="1"/>
          </p:cNvGraphicFramePr>
          <p:nvPr>
            <p:extLst>
              <p:ext uri="{D42A27DB-BD31-4B8C-83A1-F6EECF244321}">
                <p14:modId xmlns:p14="http://schemas.microsoft.com/office/powerpoint/2010/main" val="2274031716"/>
              </p:ext>
            </p:extLst>
          </p:nvPr>
        </p:nvGraphicFramePr>
        <p:xfrm>
          <a:off x="4267200" y="2921000"/>
          <a:ext cx="3860800" cy="774700"/>
        </p:xfrm>
        <a:graphic>
          <a:graphicData uri="http://schemas.openxmlformats.org/presentationml/2006/ole">
            <mc:AlternateContent xmlns:mc="http://schemas.openxmlformats.org/markup-compatibility/2006">
              <mc:Choice xmlns:v="urn:schemas-microsoft-com:vml" Requires="v">
                <p:oleObj spid="_x0000_s89828" name="Equation" r:id="rId11" imgW="3860800" imgH="774700" progId="Equation.3">
                  <p:embed/>
                </p:oleObj>
              </mc:Choice>
              <mc:Fallback>
                <p:oleObj name="Equation" r:id="rId11" imgW="3860800" imgH="774700" progId="Equation.3">
                  <p:embed/>
                  <p:pic>
                    <p:nvPicPr>
                      <p:cNvPr id="99342"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67200" y="2921000"/>
                        <a:ext cx="38608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6"/>
          <p:cNvGraphicFramePr>
            <a:graphicFrameLocks noChangeAspect="1"/>
          </p:cNvGraphicFramePr>
          <p:nvPr>
            <p:extLst>
              <p:ext uri="{D42A27DB-BD31-4B8C-83A1-F6EECF244321}">
                <p14:modId xmlns:p14="http://schemas.microsoft.com/office/powerpoint/2010/main" val="3111994504"/>
              </p:ext>
            </p:extLst>
          </p:nvPr>
        </p:nvGraphicFramePr>
        <p:xfrm>
          <a:off x="6705600" y="3835400"/>
          <a:ext cx="1663700" cy="355600"/>
        </p:xfrm>
        <a:graphic>
          <a:graphicData uri="http://schemas.openxmlformats.org/presentationml/2006/ole">
            <mc:AlternateContent xmlns:mc="http://schemas.openxmlformats.org/markup-compatibility/2006">
              <mc:Choice xmlns:v="urn:schemas-microsoft-com:vml" Requires="v">
                <p:oleObj spid="_x0000_s89829" name="Equation" r:id="rId13" imgW="1663700" imgH="355600" progId="Equation.3">
                  <p:embed/>
                </p:oleObj>
              </mc:Choice>
              <mc:Fallback>
                <p:oleObj name="Equation" r:id="rId13" imgW="1663700" imgH="355600" progId="Equation.3">
                  <p:embed/>
                  <p:pic>
                    <p:nvPicPr>
                      <p:cNvPr id="99343"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5600" y="3835400"/>
                        <a:ext cx="1663700" cy="355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886200" y="4191000"/>
            <a:ext cx="4800600" cy="457200"/>
          </a:xfrm>
        </p:spPr>
        <p:txBody>
          <a:bodyPr/>
          <a:lstStyle/>
          <a:p>
            <a:pPr marL="292608" indent="-292608">
              <a:spcAft>
                <a:spcPts val="0"/>
              </a:spcAft>
              <a:buFont typeface="Arial" panose="020B0604020202020204" pitchFamily="34" charset="0"/>
              <a:buChar char="•"/>
            </a:pPr>
            <a:r>
              <a:rPr lang="en-US" altLang="en-US" sz="1800" dirty="0"/>
              <a:t>Velocity of boom tip,</a:t>
            </a:r>
          </a:p>
        </p:txBody>
      </p:sp>
      <p:graphicFrame>
        <p:nvGraphicFramePr>
          <p:cNvPr id="18" name="Object 3"/>
          <p:cNvGraphicFramePr>
            <a:graphicFrameLocks noChangeAspect="1"/>
          </p:cNvGraphicFramePr>
          <p:nvPr>
            <p:extLst>
              <p:ext uri="{D42A27DB-BD31-4B8C-83A1-F6EECF244321}">
                <p14:modId xmlns:p14="http://schemas.microsoft.com/office/powerpoint/2010/main" val="612714873"/>
              </p:ext>
            </p:extLst>
          </p:nvPr>
        </p:nvGraphicFramePr>
        <p:xfrm>
          <a:off x="4352925" y="4632325"/>
          <a:ext cx="3086100" cy="1079500"/>
        </p:xfrm>
        <a:graphic>
          <a:graphicData uri="http://schemas.openxmlformats.org/presentationml/2006/ole">
            <mc:AlternateContent xmlns:mc="http://schemas.openxmlformats.org/markup-compatibility/2006">
              <mc:Choice xmlns:v="urn:schemas-microsoft-com:vml" Requires="v">
                <p:oleObj spid="_x0000_s89830" name="Equation" r:id="rId15" imgW="3086100" imgH="1079500" progId="Equation.DSMT4">
                  <p:embed/>
                </p:oleObj>
              </mc:Choice>
              <mc:Fallback>
                <p:oleObj name="Equation" r:id="rId15" imgW="3086100" imgH="1079500" progId="Equation.DSMT4">
                  <p:embed/>
                  <p:pic>
                    <p:nvPicPr>
                      <p:cNvPr id="99339"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2925" y="4632325"/>
                        <a:ext cx="308610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2993600644"/>
              </p:ext>
            </p:extLst>
          </p:nvPr>
        </p:nvGraphicFramePr>
        <p:xfrm>
          <a:off x="4318000" y="5918200"/>
          <a:ext cx="4064000" cy="330200"/>
        </p:xfrm>
        <a:graphic>
          <a:graphicData uri="http://schemas.openxmlformats.org/presentationml/2006/ole">
            <mc:AlternateContent xmlns:mc="http://schemas.openxmlformats.org/markup-compatibility/2006">
              <mc:Choice xmlns:v="urn:schemas-microsoft-com:vml" Requires="v">
                <p:oleObj spid="_x0000_s89831" name="Equation" r:id="rId17" imgW="4064000" imgH="330200" progId="Equation.3">
                  <p:embed/>
                </p:oleObj>
              </mc:Choice>
              <mc:Fallback>
                <p:oleObj name="Equation" r:id="rId17" imgW="4064000" imgH="330200" progId="Equation.3">
                  <p:embed/>
                  <p:pic>
                    <p:nvPicPr>
                      <p:cNvPr id="99340"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18000" y="5918200"/>
                        <a:ext cx="4064000" cy="330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6256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15.21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21" name="Picture 20" descr="The crane's boom is currently in the xy plane, 30 degrees up from the x axis. The crane is rotating about the y axis with angular velocity omega_1. The boom is being raised with angular velocity omega_2, (at this instant, about the z axis). The boom tip's current position is at x=10.39 m and &#10;y=6 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055035"/>
            <a:ext cx="2621349" cy="2376497"/>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183" y="3561943"/>
            <a:ext cx="2472217" cy="2233388"/>
          </a:xfrm>
          <a:prstGeom prst="rect">
            <a:avLst/>
          </a:prstGeom>
        </p:spPr>
      </p:pic>
      <p:graphicFrame>
        <p:nvGraphicFramePr>
          <p:cNvPr id="20" name="Object 2"/>
          <p:cNvGraphicFramePr>
            <a:graphicFrameLocks noChangeAspect="1"/>
          </p:cNvGraphicFramePr>
          <p:nvPr>
            <p:extLst>
              <p:ext uri="{D42A27DB-BD31-4B8C-83A1-F6EECF244321}">
                <p14:modId xmlns:p14="http://schemas.microsoft.com/office/powerpoint/2010/main" val="4019527085"/>
              </p:ext>
            </p:extLst>
          </p:nvPr>
        </p:nvGraphicFramePr>
        <p:xfrm>
          <a:off x="1460500" y="5778500"/>
          <a:ext cx="2273300" cy="698500"/>
        </p:xfrm>
        <a:graphic>
          <a:graphicData uri="http://schemas.openxmlformats.org/presentationml/2006/ole">
            <mc:AlternateContent xmlns:mc="http://schemas.openxmlformats.org/markup-compatibility/2006">
              <mc:Choice xmlns:v="urn:schemas-microsoft-com:vml" Requires="v">
                <p:oleObj spid="_x0000_s90426" name="Equation" r:id="rId5" imgW="2273300" imgH="698500" progId="Equation.DSMT4">
                  <p:embed/>
                </p:oleObj>
              </mc:Choice>
              <mc:Fallback>
                <p:oleObj name="Equation" r:id="rId5" imgW="2273300" imgH="698500" progId="Equation.DSMT4">
                  <p:embed/>
                  <p:pic>
                    <p:nvPicPr>
                      <p:cNvPr id="2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0500" y="5778500"/>
                        <a:ext cx="22733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038600" y="1143000"/>
            <a:ext cx="4648200" cy="381000"/>
          </a:xfrm>
        </p:spPr>
        <p:txBody>
          <a:bodyPr/>
          <a:lstStyle/>
          <a:p>
            <a:pPr marL="292608" indent="-292608">
              <a:spcBef>
                <a:spcPts val="0"/>
              </a:spcBef>
              <a:spcAft>
                <a:spcPts val="0"/>
              </a:spcAft>
              <a:buFont typeface="Arial" panose="020B0604020202020204" pitchFamily="34" charset="0"/>
              <a:buChar char="•"/>
            </a:pPr>
            <a:r>
              <a:rPr lang="en-US" altLang="en-US" sz="1800" dirty="0"/>
              <a:t>Acceleration of boom tip,</a:t>
            </a:r>
          </a:p>
        </p:txBody>
      </p:sp>
      <p:graphicFrame>
        <p:nvGraphicFramePr>
          <p:cNvPr id="23" name="Object 4"/>
          <p:cNvGraphicFramePr>
            <a:graphicFrameLocks noChangeAspect="1"/>
          </p:cNvGraphicFramePr>
          <p:nvPr>
            <p:extLst>
              <p:ext uri="{D42A27DB-BD31-4B8C-83A1-F6EECF244321}">
                <p14:modId xmlns:p14="http://schemas.microsoft.com/office/powerpoint/2010/main" val="1229905063"/>
              </p:ext>
            </p:extLst>
          </p:nvPr>
        </p:nvGraphicFramePr>
        <p:xfrm>
          <a:off x="4129467" y="1676400"/>
          <a:ext cx="4731958" cy="1803400"/>
        </p:xfrm>
        <a:graphic>
          <a:graphicData uri="http://schemas.openxmlformats.org/presentationml/2006/ole">
            <mc:AlternateContent xmlns:mc="http://schemas.openxmlformats.org/markup-compatibility/2006">
              <mc:Choice xmlns:v="urn:schemas-microsoft-com:vml" Requires="v">
                <p:oleObj spid="_x0000_s90427" name="Equation" r:id="rId7" imgW="4495800" imgH="1803400" progId="Equation.3">
                  <p:embed/>
                </p:oleObj>
              </mc:Choice>
              <mc:Fallback>
                <p:oleObj name="Equation" r:id="rId7" imgW="4495800" imgH="1803400" progId="Equation.3">
                  <p:embed/>
                  <p:pic>
                    <p:nvPicPr>
                      <p:cNvPr id="10036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9467" y="1676400"/>
                        <a:ext cx="4731958" cy="180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
          <p:cNvGraphicFramePr>
            <a:graphicFrameLocks noChangeAspect="1"/>
          </p:cNvGraphicFramePr>
          <p:nvPr>
            <p:extLst>
              <p:ext uri="{D42A27DB-BD31-4B8C-83A1-F6EECF244321}">
                <p14:modId xmlns:p14="http://schemas.microsoft.com/office/powerpoint/2010/main" val="3774899337"/>
              </p:ext>
            </p:extLst>
          </p:nvPr>
        </p:nvGraphicFramePr>
        <p:xfrm>
          <a:off x="4191000" y="3657600"/>
          <a:ext cx="4547576" cy="404979"/>
        </p:xfrm>
        <a:graphic>
          <a:graphicData uri="http://schemas.openxmlformats.org/presentationml/2006/ole">
            <mc:AlternateContent xmlns:mc="http://schemas.openxmlformats.org/markup-compatibility/2006">
              <mc:Choice xmlns:v="urn:schemas-microsoft-com:vml" Requires="v">
                <p:oleObj spid="_x0000_s90428" name="Equation" r:id="rId9" imgW="2311200" imgH="228600" progId="Equation.DSMT4">
                  <p:embed/>
                </p:oleObj>
              </mc:Choice>
              <mc:Fallback>
                <p:oleObj name="Equation" r:id="rId9" imgW="2311200" imgH="228600" progId="Equation.DSMT4">
                  <p:embed/>
                  <p:pic>
                    <p:nvPicPr>
                      <p:cNvPr id="100360" name="Object 3"/>
                      <p:cNvPicPr>
                        <a:picLocks noChangeAspect="1" noChangeArrowheads="1"/>
                      </p:cNvPicPr>
                      <p:nvPr/>
                    </p:nvPicPr>
                    <p:blipFill>
                      <a:blip r:embed="rId10"/>
                      <a:srcRect/>
                      <a:stretch>
                        <a:fillRect/>
                      </a:stretch>
                    </p:blipFill>
                    <p:spPr bwMode="auto">
                      <a:xfrm>
                        <a:off x="4191000" y="3657600"/>
                        <a:ext cx="4547576" cy="404979"/>
                      </a:xfrm>
                      <a:prstGeom prst="rect">
                        <a:avLst/>
                      </a:prstGeom>
                      <a:noFill/>
                      <a:ln w="9525">
                        <a:solidFill>
                          <a:srgbClr val="FF0000"/>
                        </a:solidFill>
                        <a:miter lim="800000"/>
                        <a:headEnd/>
                        <a:tailEnd/>
                      </a:ln>
                      <a:effectLst/>
                    </p:spPr>
                  </p:pic>
                </p:oleObj>
              </mc:Fallback>
            </mc:AlternateContent>
          </a:graphicData>
        </a:graphic>
      </p:graphicFrame>
      <p:sp>
        <p:nvSpPr>
          <p:cNvPr id="5" name="Content Placeholder 4"/>
          <p:cNvSpPr>
            <a:spLocks noGrp="1"/>
          </p:cNvSpPr>
          <p:nvPr>
            <p:ph idx="14"/>
          </p:nvPr>
        </p:nvSpPr>
        <p:spPr>
          <a:xfrm>
            <a:off x="4038600" y="4267200"/>
            <a:ext cx="4648200" cy="2362200"/>
          </a:xfrm>
        </p:spPr>
        <p:txBody>
          <a:bodyPr/>
          <a:lstStyle/>
          <a:p>
            <a:pPr>
              <a:spcBef>
                <a:spcPct val="50000"/>
              </a:spcBef>
            </a:pPr>
            <a:r>
              <a:rPr lang="en-US" altLang="en-US" sz="1800" b="1" dirty="0">
                <a:solidFill>
                  <a:srgbClr val="AD0B1E"/>
                </a:solidFill>
              </a:rPr>
              <a:t>Reflect and Think:</a:t>
            </a:r>
          </a:p>
          <a:p>
            <a:pPr marL="292608" indent="-292608">
              <a:spcBef>
                <a:spcPts val="0"/>
              </a:spcBef>
              <a:spcAft>
                <a:spcPts val="0"/>
              </a:spcAft>
              <a:buFont typeface="Arial" panose="020B0604020202020204" pitchFamily="34" charset="0"/>
              <a:buChar char="•"/>
            </a:pPr>
            <a:r>
              <a:rPr lang="en-US" altLang="en-US" sz="1800" dirty="0"/>
              <a:t>The base of the cab acts as the fixed point of the motion. Even though both components of angular velocity are constant, there is an angular acceleration due to the change in direction of the angular velocity </a:t>
            </a:r>
            <a:r>
              <a:rPr lang="el-GR" altLang="en-US" sz="1800" i="1" dirty="0"/>
              <a:t>ω</a:t>
            </a:r>
            <a:r>
              <a:rPr lang="en-IN" altLang="en-US" sz="1800" baseline="-25000" dirty="0"/>
              <a:t>2</a:t>
            </a:r>
            <a:r>
              <a:rPr lang="en-US" altLang="en-US" sz="1800" dirty="0"/>
              <a:t>. The angular velocity vector </a:t>
            </a:r>
            <a:r>
              <a:rPr lang="el-GR" altLang="en-US" sz="1800" i="1" dirty="0"/>
              <a:t>ω</a:t>
            </a:r>
            <a:r>
              <a:rPr lang="en-IN" altLang="en-US" sz="1800" baseline="-25000" dirty="0"/>
              <a:t>2 </a:t>
            </a:r>
            <a:r>
              <a:rPr lang="en-US" altLang="en-US" sz="1800" dirty="0"/>
              <a:t>changes due to the rotation of the cab, </a:t>
            </a:r>
            <a:r>
              <a:rPr lang="el-GR" altLang="en-US" sz="1800" i="1" dirty="0"/>
              <a:t>ω</a:t>
            </a:r>
            <a:r>
              <a:rPr lang="en-IN" altLang="en-US" sz="1800" baseline="-25000" dirty="0"/>
              <a:t>1</a:t>
            </a:r>
            <a:r>
              <a:rPr lang="en-US" altLang="en-US" sz="1800" dirty="0"/>
              <a:t>.</a:t>
            </a:r>
          </a:p>
        </p:txBody>
      </p:sp>
    </p:spTree>
    <p:extLst>
      <p:ext uri="{BB962C8B-B14F-4D97-AF65-F5344CB8AC3E}">
        <p14:creationId xmlns:p14="http://schemas.microsoft.com/office/powerpoint/2010/main" val="1995812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47d74758669e70195f348c6a7c737755b38e"/>
</p:tagLst>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ed bar footer BODY/MAIN CONTENT">
  <a:themeElements>
    <a:clrScheme name="Custom 1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MHHE_Accessible_PPT_Template-v4</Template>
  <TotalTime>3862</TotalTime>
  <Words>6816</Words>
  <Application>Microsoft Office PowerPoint</Application>
  <PresentationFormat>On-screen Show (4:3)</PresentationFormat>
  <Paragraphs>635</Paragraphs>
  <Slides>110</Slides>
  <Notes>5</Notes>
  <HiddenSlides>0</HiddenSlides>
  <MMClips>0</MMClips>
  <ScaleCrop>false</ScaleCrop>
  <HeadingPairs>
    <vt:vector size="8" baseType="variant">
      <vt:variant>
        <vt:lpstr>Fonts Used</vt:lpstr>
      </vt:variant>
      <vt:variant>
        <vt:i4>12</vt:i4>
      </vt:variant>
      <vt:variant>
        <vt:lpstr>Theme</vt:lpstr>
      </vt:variant>
      <vt:variant>
        <vt:i4>10</vt:i4>
      </vt:variant>
      <vt:variant>
        <vt:lpstr>Embedded OLE Servers</vt:lpstr>
      </vt:variant>
      <vt:variant>
        <vt:i4>1</vt:i4>
      </vt:variant>
      <vt:variant>
        <vt:lpstr>Slide Titles</vt:lpstr>
      </vt:variant>
      <vt:variant>
        <vt:i4>110</vt:i4>
      </vt:variant>
    </vt:vector>
  </HeadingPairs>
  <TitlesOfParts>
    <vt:vector size="133" baseType="lpstr">
      <vt:lpstr>Arial</vt:lpstr>
      <vt:lpstr>ArumSans Bold</vt:lpstr>
      <vt:lpstr>ArumSans Regular</vt:lpstr>
      <vt:lpstr>Calibri</vt:lpstr>
      <vt:lpstr>Cambria Math</vt:lpstr>
      <vt:lpstr>French Script MT</vt:lpstr>
      <vt:lpstr>MT Symbol</vt:lpstr>
      <vt:lpstr>Palatino Linotype</vt:lpstr>
      <vt:lpstr>Symbol</vt:lpstr>
      <vt:lpstr>Tahoma</vt:lpstr>
      <vt:lpstr>Times New Roman</vt:lpstr>
      <vt:lpstr>Vectipede Rg</vt:lpstr>
      <vt:lpstr>FIRST, BREAK, LAST slides </vt:lpstr>
      <vt:lpstr>Alternate FIRST, BREAK, LAST slides</vt:lpstr>
      <vt:lpstr>Plain BODY/MAIN CONTENT</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Office Theme</vt:lpstr>
      <vt:lpstr>Equation</vt:lpstr>
      <vt:lpstr>Vector Mechanics For Engineers: Dynamics  Twelfth Edition  </vt:lpstr>
      <vt:lpstr>Chapter 15</vt:lpstr>
      <vt:lpstr>Contents</vt:lpstr>
      <vt:lpstr>Applications 1</vt:lpstr>
      <vt:lpstr>Applications 2</vt:lpstr>
      <vt:lpstr>Applications 3</vt:lpstr>
      <vt:lpstr>Introduction</vt:lpstr>
      <vt:lpstr>Translation</vt:lpstr>
      <vt:lpstr>Rotation About a Fixed Axis. Velocity</vt:lpstr>
      <vt:lpstr>Concept Quiz 1</vt:lpstr>
      <vt:lpstr>Concept Quiz 2</vt:lpstr>
      <vt:lpstr>Rotation About a Fixed Axis. Acceleration 1</vt:lpstr>
      <vt:lpstr>Rotation About a Fixed Axis. Representative Slab</vt:lpstr>
      <vt:lpstr>Concept Quiz 3</vt:lpstr>
      <vt:lpstr>Concept Quiz 4</vt:lpstr>
      <vt:lpstr>Equations Defining the Rotation of a Rigid Body About a Fixed Axis</vt:lpstr>
      <vt:lpstr>Sample Problem 15.3 1</vt:lpstr>
      <vt:lpstr>Sample Problem 15.3 2</vt:lpstr>
      <vt:lpstr>Sample Problem 15.3 3</vt:lpstr>
      <vt:lpstr>Sample Problem 15.3 4</vt:lpstr>
      <vt:lpstr>Example – General Plane Motion</vt:lpstr>
      <vt:lpstr>Analyzing General Plane Motion</vt:lpstr>
      <vt:lpstr>Absolute and Relative Velocity in Plane Motion 1</vt:lpstr>
      <vt:lpstr>Absolute and Relative Velocity in Plane Motion 2</vt:lpstr>
      <vt:lpstr>Absolute and Relative Velocity in Plane Motion 3</vt:lpstr>
      <vt:lpstr>Absolute and Relative Velocity in Plane Motion 4</vt:lpstr>
      <vt:lpstr>Absolute and Relative Velocity in Plane Motion 5</vt:lpstr>
      <vt:lpstr>Sample Problem 15.6 1</vt:lpstr>
      <vt:lpstr>Sample Problem 15.6 2</vt:lpstr>
      <vt:lpstr>Sample Problem 15.6 3</vt:lpstr>
      <vt:lpstr>Sample Problem 15.6 4</vt:lpstr>
      <vt:lpstr>Sample Problem 15.7 1</vt:lpstr>
      <vt:lpstr>Sample Problem 15.7 2</vt:lpstr>
      <vt:lpstr>Sample Problem 15.7 3</vt:lpstr>
      <vt:lpstr>Sample Problem 15.7 4</vt:lpstr>
      <vt:lpstr>Concept Quiz 5</vt:lpstr>
      <vt:lpstr>Concept Quiz 6</vt:lpstr>
      <vt:lpstr>Group Problem Solving 1</vt:lpstr>
      <vt:lpstr>Group Problem Solving 2</vt:lpstr>
      <vt:lpstr>Group Problem Solving 3</vt:lpstr>
      <vt:lpstr>Instantaneous Center of Rotation 1</vt:lpstr>
      <vt:lpstr>Instantaneous Center of Rotation 2</vt:lpstr>
      <vt:lpstr>Instantaneous Center of Rotation 3</vt:lpstr>
      <vt:lpstr>Instantaneous Center of Rotation 4</vt:lpstr>
      <vt:lpstr>Instantaneous Center of Rotation 5</vt:lpstr>
      <vt:lpstr>Sample Problem 15.9 1</vt:lpstr>
      <vt:lpstr>Sample Problem 15.9 2</vt:lpstr>
      <vt:lpstr>Sample Problem 15.10 1</vt:lpstr>
      <vt:lpstr>Sample Problem 15.10 2</vt:lpstr>
      <vt:lpstr>Instantaneous Center of Zero Velocity</vt:lpstr>
      <vt:lpstr>Absolute and Relative Acceleration in Plane Motion 1</vt:lpstr>
      <vt:lpstr>Absolute and Relative Acceleration in Plane Motion 2</vt:lpstr>
      <vt:lpstr>Absolute and Relative Acceleration in Plane Motion 3</vt:lpstr>
      <vt:lpstr>Absolute and Relative Acceleration in Plane Motion 4</vt:lpstr>
      <vt:lpstr>Analysis of Plane Motion in Terms of a Parameter</vt:lpstr>
      <vt:lpstr>Concept Question 1</vt:lpstr>
      <vt:lpstr>Concept Question 2</vt:lpstr>
      <vt:lpstr>Sample Problem 15.13 1</vt:lpstr>
      <vt:lpstr>Sample Problem 15.13 2</vt:lpstr>
      <vt:lpstr>Sample Problem 15.13 3</vt:lpstr>
      <vt:lpstr>Sample Problem 15.13 4</vt:lpstr>
      <vt:lpstr>Sample Problem 15.13 5 </vt:lpstr>
      <vt:lpstr>Sample Problem 15.15 1</vt:lpstr>
      <vt:lpstr>Sample Problem 15.15 2</vt:lpstr>
      <vt:lpstr>Sample Problem 15.15 3</vt:lpstr>
      <vt:lpstr>Sample Problem 15.15 4</vt:lpstr>
      <vt:lpstr>Sample Problem 15.15 5</vt:lpstr>
      <vt:lpstr>Sample Problem 15.16 1</vt:lpstr>
      <vt:lpstr>Sample Problem 15.16 2</vt:lpstr>
      <vt:lpstr>Sample Problem 15.16 3</vt:lpstr>
      <vt:lpstr>Concept Quiz 7</vt:lpstr>
      <vt:lpstr>Concept Quiz 8</vt:lpstr>
      <vt:lpstr>Group Problem Solving 4</vt:lpstr>
      <vt:lpstr>Group Problem Solving 5</vt:lpstr>
      <vt:lpstr>Group Problem Solving 6</vt:lpstr>
      <vt:lpstr>Concept Question 3</vt:lpstr>
      <vt:lpstr>Concept Question 4</vt:lpstr>
      <vt:lpstr>Applications 4</vt:lpstr>
      <vt:lpstr>Rate of Change With Respect to a Rotating Frame</vt:lpstr>
      <vt:lpstr>Plane Motion Relative to a Rotating Frame 1</vt:lpstr>
      <vt:lpstr>Plane Motion Relative to a Rotating Frame 2</vt:lpstr>
      <vt:lpstr>Plane Motion Relative to a Rotating Frame 3</vt:lpstr>
      <vt:lpstr>Plane Motion Relative to a Rotating Frame 4</vt:lpstr>
      <vt:lpstr>Concept Question 5</vt:lpstr>
      <vt:lpstr>Concept Question 6</vt:lpstr>
      <vt:lpstr>Sample Problem 15.19 1</vt:lpstr>
      <vt:lpstr>Sample Problem 15.19 2</vt:lpstr>
      <vt:lpstr>Sample Problem 15.19 3</vt:lpstr>
      <vt:lpstr>Sample Problem 15.19 4</vt:lpstr>
      <vt:lpstr>Sample Problem 15.19 5</vt:lpstr>
      <vt:lpstr>Sample Problem 15.19 6</vt:lpstr>
      <vt:lpstr>Sample Problem 15.20</vt:lpstr>
      <vt:lpstr>Motion About a Fixed Point</vt:lpstr>
      <vt:lpstr>General Motion</vt:lpstr>
      <vt:lpstr>Concept Question 7</vt:lpstr>
      <vt:lpstr>Concept Question 8</vt:lpstr>
      <vt:lpstr>Sample Problem 15.21 1</vt:lpstr>
      <vt:lpstr>Sample Problem 15.21 2</vt:lpstr>
      <vt:lpstr>Sample Problem 15.21 3</vt:lpstr>
      <vt:lpstr>Three-Dimensional Motion Relative to a Rotating Frame</vt:lpstr>
      <vt:lpstr>Frame of Reference in General Motion</vt:lpstr>
      <vt:lpstr>Sample Problem 15.25</vt:lpstr>
      <vt:lpstr>Sample Problem 15.25 1</vt:lpstr>
      <vt:lpstr>Sample Problem 15.25 2</vt:lpstr>
      <vt:lpstr>Sample Problem 15.25 3</vt:lpstr>
      <vt:lpstr>Group Problem Solving 7</vt:lpstr>
      <vt:lpstr>Group Problem Solving 8</vt:lpstr>
      <vt:lpstr>Group Problem Solving 9</vt:lpstr>
      <vt:lpstr>Group Problem Solving 10</vt:lpstr>
      <vt:lpstr>End of Chapter 15</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Mechanics for Engineers: Statics, 2e</dc:title>
  <dc:creator>Ferdinand P. Beer/E.Russell Johnston, Jr./David F. Mazurek</dc:creator>
  <cp:lastModifiedBy>Mehra, Ruchika</cp:lastModifiedBy>
  <cp:revision>544</cp:revision>
  <dcterms:created xsi:type="dcterms:W3CDTF">2017-12-05T17:18:18Z</dcterms:created>
  <dcterms:modified xsi:type="dcterms:W3CDTF">2019-07-15T07:11:17Z</dcterms:modified>
</cp:coreProperties>
</file>